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70777-8405-4C8D-97DA-E80824FD43BD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557F6-0CCB-4BBB-A852-CE4C39AB2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</a:t>
            </a:r>
            <a:r>
              <a:rPr lang="en-US" baseline="0" dirty="0" smtClean="0"/>
              <a:t> Practical no. 1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57F6-0CCB-4BBB-A852-CE4C39AB24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57F6-0CCB-4BBB-A852-CE4C39AB24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 on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GnuCash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began in 1997, and its first stable release was in 1998.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57F6-0CCB-4BBB-A852-CE4C39AB24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8159BB-AF5B-4D21-B0E9-074E4C88402C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CC86FA0-54B4-4130-9A2C-59AAA823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e_software" TargetMode="External"/><Relationship Id="rId7" Type="http://schemas.openxmlformats.org/officeDocument/2006/relationships/hyperlink" Target="https://en.wikipedia.org/wiki/Small_busine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Quicken" TargetMode="External"/><Relationship Id="rId5" Type="http://schemas.openxmlformats.org/officeDocument/2006/relationships/hyperlink" Target="https://en.wikipedia.org/wiki/Double-entry_bookkeeping_system" TargetMode="External"/><Relationship Id="rId4" Type="http://schemas.openxmlformats.org/officeDocument/2006/relationships/hyperlink" Target="https://en.wikipedia.org/wiki/Accounting_softwa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distribution" TargetMode="External"/><Relationship Id="rId2" Type="http://schemas.openxmlformats.org/officeDocument/2006/relationships/hyperlink" Target="https://en.wikipedia.org/wiki/Sourcefor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u="sng" dirty="0" smtClean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OPEN SOURCE PROJECT</a:t>
            </a:r>
          </a:p>
          <a:p>
            <a:r>
              <a:rPr lang="en-US" sz="2800" b="1" dirty="0" smtClean="0">
                <a:solidFill>
                  <a:srgbClr val="7030A0"/>
                </a:solidFill>
                <a:latin typeface="Agency FB" pitchFamily="34" charset="0"/>
              </a:rPr>
              <a:t>MANISH SUNIL PATIL</a:t>
            </a:r>
          </a:p>
          <a:p>
            <a:endParaRPr lang="en-US" sz="2800" b="1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800" b="1" dirty="0" smtClean="0">
              <a:solidFill>
                <a:srgbClr val="7030A0"/>
              </a:solidFill>
              <a:latin typeface="Algerian" pitchFamily="82" charset="0"/>
            </a:endParaRPr>
          </a:p>
          <a:p>
            <a:r>
              <a:rPr lang="en-US" sz="2800" dirty="0" smtClean="0">
                <a:latin typeface="Bodoni MT Black" pitchFamily="18" charset="0"/>
              </a:rPr>
              <a:t>Practical No. 3</a:t>
            </a:r>
          </a:p>
          <a:p>
            <a:endParaRPr lang="en-US" sz="2800" dirty="0" smtClean="0"/>
          </a:p>
          <a:p>
            <a:endParaRPr lang="en-US" sz="2800" b="1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800" b="1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800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800" b="1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800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800" b="1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800" b="1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400" b="1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800" b="1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800" b="1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1000" b="1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800" dirty="0" smtClean="0">
              <a:solidFill>
                <a:srgbClr val="7030A0"/>
              </a:solidFill>
              <a:latin typeface="Algerian" pitchFamily="82" charset="0"/>
            </a:endParaRP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305800" cy="1066800"/>
          </a:xfrm>
        </p:spPr>
        <p:txBody>
          <a:bodyPr/>
          <a:lstStyle/>
          <a:p>
            <a:r>
              <a:rPr lang="en-US" sz="72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  <a:t>GNU CASH</a:t>
            </a:r>
            <a:endParaRPr lang="en-US" sz="7200" b="1" u="sng" dirty="0">
              <a:solidFill>
                <a:schemeClr val="bg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88 -0.45509 L -0.04288 -0.121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-0.2007 L 0.07378 -0.0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photo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ritannic Bold" pitchFamily="34" charset="0"/>
              </a:rPr>
              <a:t>Gnu Cash</a:t>
            </a:r>
            <a:r>
              <a:rPr lang="en-US" sz="2400" dirty="0" smtClean="0">
                <a:latin typeface="Britannic Bold" pitchFamily="34" charset="0"/>
              </a:rPr>
              <a:t> is a </a:t>
            </a:r>
            <a:r>
              <a:rPr lang="en-US" sz="2400" dirty="0" smtClean="0">
                <a:solidFill>
                  <a:srgbClr val="C00000"/>
                </a:solidFill>
                <a:latin typeface="Britannic Bold" pitchFamily="34" charset="0"/>
                <a:hlinkClick r:id="rId3" tooltip="Free software"/>
              </a:rPr>
              <a:t>free software</a:t>
            </a:r>
            <a:r>
              <a:rPr lang="en-US" sz="2400" dirty="0" smtClean="0">
                <a:solidFill>
                  <a:srgbClr val="C00000"/>
                </a:solidFill>
                <a:latin typeface="Britannic Bold" pitchFamily="34" charset="0"/>
              </a:rPr>
              <a:t> </a:t>
            </a:r>
            <a:r>
              <a:rPr lang="en-US" sz="2400" dirty="0" smtClean="0">
                <a:solidFill>
                  <a:srgbClr val="C00000"/>
                </a:solidFill>
                <a:latin typeface="Britannic Bold" pitchFamily="34" charset="0"/>
                <a:hlinkClick r:id="rId4" tooltip="Accounting software"/>
              </a:rPr>
              <a:t>accounting</a:t>
            </a:r>
            <a:r>
              <a:rPr lang="en-US" sz="2400" dirty="0" smtClean="0">
                <a:latin typeface="Britannic Bold" pitchFamily="34" charset="0"/>
              </a:rPr>
              <a:t> program that implements a </a:t>
            </a:r>
            <a:r>
              <a:rPr lang="en-US" sz="2400" dirty="0" smtClean="0">
                <a:solidFill>
                  <a:srgbClr val="FF0000"/>
                </a:solidFill>
                <a:latin typeface="Britannic Bold" pitchFamily="34" charset="0"/>
                <a:hlinkClick r:id="rId5" tooltip="Double-entry bookkeeping system"/>
              </a:rPr>
              <a:t>double-entry bookkeeping system</a:t>
            </a:r>
            <a:r>
              <a:rPr lang="en-US" sz="2400" dirty="0" smtClean="0">
                <a:latin typeface="Britannic Bold" pitchFamily="34" charset="0"/>
              </a:rPr>
              <a:t>. </a:t>
            </a:r>
          </a:p>
          <a:p>
            <a:r>
              <a:rPr lang="en-US" sz="2400" dirty="0" smtClean="0">
                <a:latin typeface="Britannic Bold" pitchFamily="34" charset="0"/>
              </a:rPr>
              <a:t>Gnu Cash is the personal finance software package made for you. </a:t>
            </a:r>
          </a:p>
          <a:p>
            <a:r>
              <a:rPr lang="en-US" sz="2400" dirty="0" smtClean="0">
                <a:latin typeface="Britannic Bold" pitchFamily="34" charset="0"/>
              </a:rPr>
              <a:t>It is versatile enough to keep track of all your financial information, from the simple to the very complex. </a:t>
            </a:r>
          </a:p>
          <a:p>
            <a:r>
              <a:rPr lang="en-US" sz="2400" dirty="0" smtClean="0">
                <a:latin typeface="Britannic Bold" pitchFamily="34" charset="0"/>
              </a:rPr>
              <a:t>It was initially aimed at developing capabilities similar to 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ritannic Bold" pitchFamily="34" charset="0"/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ritannic Bold" pitchFamily="34" charset="0"/>
                <a:hlinkClick r:id="rId6" tooltip="Quicken"/>
              </a:rPr>
              <a:t>Quicken</a:t>
            </a:r>
            <a:r>
              <a:rPr lang="en-US" sz="2400" dirty="0" smtClean="0">
                <a:latin typeface="Britannic Bold" pitchFamily="34" charset="0"/>
              </a:rPr>
              <a:t> </a:t>
            </a:r>
            <a:r>
              <a:rPr lang="en-US" sz="2400" dirty="0" err="1" smtClean="0">
                <a:latin typeface="Britannic Bold" pitchFamily="34" charset="0"/>
              </a:rPr>
              <a:t>application,but</a:t>
            </a:r>
            <a:r>
              <a:rPr lang="en-US" sz="2400" dirty="0" smtClean="0">
                <a:latin typeface="Britannic Bold" pitchFamily="34" charset="0"/>
              </a:rPr>
              <a:t> also has features for 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ritannic Bold" pitchFamily="34" charset="0"/>
                <a:hlinkClick r:id="rId7" tooltip="Small business"/>
              </a:rPr>
              <a:t>small business</a:t>
            </a:r>
            <a:r>
              <a:rPr lang="en-US" sz="2400" dirty="0" smtClean="0">
                <a:latin typeface="Britannic Bold" pitchFamily="34" charset="0"/>
              </a:rPr>
              <a:t> accounting .</a:t>
            </a:r>
          </a:p>
          <a:p>
            <a:r>
              <a:rPr lang="en-US" sz="2400" dirty="0" smtClean="0">
                <a:latin typeface="Britannic Bold" pitchFamily="34" charset="0"/>
              </a:rPr>
              <a:t>It is one of the few financial software packages that supports global currencies, and it is the only open-source program of its kind. Best of all, </a:t>
            </a:r>
            <a:r>
              <a:rPr lang="en-US" sz="2400" dirty="0" err="1" smtClean="0">
                <a:latin typeface="Britannic Bold" pitchFamily="34" charset="0"/>
              </a:rPr>
              <a:t>GnuCash</a:t>
            </a:r>
            <a:r>
              <a:rPr lang="en-US" sz="2400" dirty="0" smtClean="0">
                <a:latin typeface="Britannic Bold" pitchFamily="34" charset="0"/>
              </a:rPr>
              <a:t> is easy to learn and use! 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Bodoni MT Black" pitchFamily="18" charset="0"/>
              </a:rPr>
              <a:t>INTRODUCTION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4953000" cy="10668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2"/>
                </a:solidFill>
                <a:latin typeface="Bodoni MT Black" pitchFamily="18" charset="0"/>
              </a:rPr>
              <a:t>HISTORY</a:t>
            </a:r>
            <a:endParaRPr lang="en-US" sz="4800" b="1" dirty="0">
              <a:solidFill>
                <a:schemeClr val="bg2"/>
              </a:solidFill>
              <a:latin typeface="Bodoni MT Black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517136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Broadway" pitchFamily="82" charset="0"/>
              </a:rPr>
              <a:t>Programming on </a:t>
            </a:r>
            <a:r>
              <a:rPr lang="en-US" sz="2800" dirty="0" err="1" smtClean="0">
                <a:latin typeface="Broadway" pitchFamily="82" charset="0"/>
              </a:rPr>
              <a:t>GnuCash</a:t>
            </a:r>
            <a:r>
              <a:rPr lang="en-US" sz="2800" dirty="0" smtClean="0">
                <a:latin typeface="Broadway" pitchFamily="82" charset="0"/>
              </a:rPr>
              <a:t> began in 1997, and its first stable release was in 1998.</a:t>
            </a:r>
          </a:p>
          <a:p>
            <a:r>
              <a:rPr lang="en-US" sz="2800" dirty="0" smtClean="0">
                <a:latin typeface="Broadway" pitchFamily="82" charset="0"/>
              </a:rPr>
              <a:t>Small Business Accounting was added in 2001. A Mac installer became available in 2004. A Windows port was released in 2007.</a:t>
            </a:r>
            <a:endParaRPr lang="en-US" sz="2800" baseline="30000" dirty="0" smtClean="0">
              <a:latin typeface="Broadway" pitchFamily="82" charset="0"/>
            </a:endParaRPr>
          </a:p>
          <a:p>
            <a:r>
              <a:rPr lang="en-US" sz="2800" dirty="0" smtClean="0">
                <a:latin typeface="Broadway" pitchFamily="82" charset="0"/>
              </a:rPr>
              <a:t>In May 2012, the development of </a:t>
            </a:r>
            <a:r>
              <a:rPr lang="en-US" sz="2800" dirty="0" err="1" smtClean="0">
                <a:latin typeface="Broadway" pitchFamily="82" charset="0"/>
              </a:rPr>
              <a:t>GnuCash</a:t>
            </a:r>
            <a:r>
              <a:rPr lang="en-US" sz="2800" dirty="0" smtClean="0">
                <a:latin typeface="Broadway" pitchFamily="82" charset="0"/>
              </a:rPr>
              <a:t> for Android was announced.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5" name="Content Placeholder 4" descr="GNU-logo-FADD0B1766-seeklogo.com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76800" y="685800"/>
            <a:ext cx="3581400" cy="56388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b="1" i="1" dirty="0" smtClean="0">
                <a:latin typeface="Britannic Bold" pitchFamily="34" charset="0"/>
              </a:rPr>
              <a:t>Gnu Cash</a:t>
            </a:r>
            <a:r>
              <a:rPr lang="en-US" sz="3400" dirty="0" smtClean="0">
                <a:latin typeface="Britannic Bold" pitchFamily="34" charset="0"/>
              </a:rPr>
              <a:t> is powerful accounting software. Below are details of some of the numerous features that </a:t>
            </a:r>
            <a:r>
              <a:rPr lang="en-US" sz="3400" b="1" i="1" dirty="0" smtClean="0">
                <a:latin typeface="Britannic Bold" pitchFamily="34" charset="0"/>
              </a:rPr>
              <a:t>Gnu Cash</a:t>
            </a:r>
            <a:r>
              <a:rPr lang="en-US" sz="3400" dirty="0" smtClean="0">
                <a:latin typeface="Britannic Bold" pitchFamily="34" charset="0"/>
              </a:rPr>
              <a:t> has to offer to its users.</a:t>
            </a:r>
          </a:p>
          <a:p>
            <a:r>
              <a:rPr lang="en-US" dirty="0" smtClean="0"/>
              <a:t> </a:t>
            </a:r>
            <a:r>
              <a:rPr lang="en-US" dirty="0" smtClean="0">
                <a:latin typeface="Book Antiqua" pitchFamily="18" charset="0"/>
              </a:rPr>
              <a:t>Double entry accounting.</a:t>
            </a:r>
          </a:p>
          <a:p>
            <a:r>
              <a:rPr lang="en-US" dirty="0" smtClean="0">
                <a:latin typeface="Book Antiqua" pitchFamily="18" charset="0"/>
              </a:rPr>
              <a:t> Online banking support.</a:t>
            </a:r>
          </a:p>
          <a:p>
            <a:r>
              <a:rPr lang="en-US" dirty="0" smtClean="0">
                <a:latin typeface="Book Antiqua" pitchFamily="18" charset="0"/>
              </a:rPr>
              <a:t> Multiple currency support.</a:t>
            </a:r>
          </a:p>
          <a:p>
            <a:r>
              <a:rPr lang="en-US" dirty="0" smtClean="0">
                <a:latin typeface="Book Antiqua" pitchFamily="18" charset="0"/>
              </a:rPr>
              <a:t> Checkbook style registry.</a:t>
            </a:r>
          </a:p>
          <a:p>
            <a:r>
              <a:rPr lang="en-US" dirty="0" smtClean="0">
                <a:latin typeface="Book Antiqua" pitchFamily="18" charset="0"/>
              </a:rPr>
              <a:t> Reporting tools.</a:t>
            </a:r>
          </a:p>
          <a:p>
            <a:r>
              <a:rPr lang="en-US" dirty="0" smtClean="0">
                <a:latin typeface="Book Antiqua" pitchFamily="18" charset="0"/>
              </a:rPr>
              <a:t> Mutual fund and stock portfolios.</a:t>
            </a:r>
          </a:p>
          <a:p>
            <a:r>
              <a:rPr lang="en-US" dirty="0" smtClean="0">
                <a:latin typeface="Book Antiqua" pitchFamily="18" charset="0"/>
              </a:rPr>
              <a:t> Income and expense account management.</a:t>
            </a:r>
          </a:p>
          <a:p>
            <a:r>
              <a:rPr lang="en-US" dirty="0" smtClean="0">
                <a:latin typeface="Book Antiqua" pitchFamily="18" charset="0"/>
              </a:rPr>
              <a:t> HBCI support.</a:t>
            </a:r>
          </a:p>
          <a:p>
            <a:r>
              <a:rPr lang="en-US" dirty="0" smtClean="0">
                <a:latin typeface="Book Antiqua" pitchFamily="18" charset="0"/>
              </a:rPr>
              <a:t> General accounting ledgers.</a:t>
            </a:r>
          </a:p>
          <a:p>
            <a:r>
              <a:rPr lang="en-US" dirty="0" smtClean="0">
                <a:latin typeface="Book Antiqua" pitchFamily="18" charset="0"/>
              </a:rPr>
              <a:t> Vendor and customer tracking.</a:t>
            </a:r>
          </a:p>
          <a:p>
            <a:r>
              <a:rPr lang="en-US" dirty="0" smtClean="0">
                <a:latin typeface="Book Antiqua" pitchFamily="18" charset="0"/>
              </a:rPr>
              <a:t> OFX and QIF support.</a:t>
            </a:r>
          </a:p>
          <a:p>
            <a:r>
              <a:rPr lang="en-US" dirty="0" smtClean="0">
                <a:latin typeface="Book Antiqua" pitchFamily="18" charset="0"/>
              </a:rPr>
              <a:t> Statement reconciliations.</a:t>
            </a:r>
          </a:p>
          <a:p>
            <a:r>
              <a:rPr lang="en-US" dirty="0" smtClean="0">
                <a:latin typeface="Book Antiqua" pitchFamily="18" charset="0"/>
              </a:rPr>
              <a:t> Bill payments and invoicing.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atin typeface="Bodoni MT Black" pitchFamily="18" charset="0"/>
              </a:rPr>
              <a:t/>
            </a:r>
            <a:br>
              <a:rPr lang="en-US" sz="4400" b="1" dirty="0" smtClean="0">
                <a:latin typeface="Bodoni MT Black" pitchFamily="18" charset="0"/>
              </a:rPr>
            </a:br>
            <a:r>
              <a:rPr lang="en-US" sz="5300" b="1" dirty="0" smtClean="0">
                <a:solidFill>
                  <a:schemeClr val="accent1">
                    <a:lumMod val="50000"/>
                  </a:schemeClr>
                </a:solidFill>
                <a:latin typeface="Bodoni MT Black" pitchFamily="18" charset="0"/>
              </a:rPr>
              <a:t>FEATURES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Britannic Bold" pitchFamily="34" charset="0"/>
              </a:rPr>
              <a:t>This section contains all the older </a:t>
            </a:r>
            <a:r>
              <a:rPr lang="en-US" sz="2200" b="1" i="1" dirty="0" smtClean="0">
                <a:latin typeface="Britannic Bold" pitchFamily="34" charset="0"/>
              </a:rPr>
              <a:t>Gnu Cash</a:t>
            </a:r>
            <a:r>
              <a:rPr lang="en-US" sz="2200" dirty="0" smtClean="0">
                <a:latin typeface="Britannic Bold" pitchFamily="34" charset="0"/>
              </a:rPr>
              <a:t> documentation. If you are using one of these old versions of </a:t>
            </a:r>
            <a:r>
              <a:rPr lang="en-US" sz="2200" b="1" i="1" dirty="0" smtClean="0">
                <a:latin typeface="Britannic Bold" pitchFamily="34" charset="0"/>
              </a:rPr>
              <a:t>Gnu Cash</a:t>
            </a:r>
            <a:r>
              <a:rPr lang="en-US" sz="2200" dirty="0" smtClean="0">
                <a:latin typeface="Britannic Bold" pitchFamily="34" charset="0"/>
              </a:rPr>
              <a:t>, it is highly recommended that you upgrade to the latest stable version.</a:t>
            </a:r>
            <a:r>
              <a:rPr lang="en-US" sz="2400" b="1" dirty="0" smtClean="0">
                <a:latin typeface="Britannic Bold" pitchFamily="34" charset="0"/>
              </a:rPr>
              <a:t> </a:t>
            </a:r>
          </a:p>
          <a:p>
            <a:r>
              <a:rPr lang="en-US" sz="1600" b="1" dirty="0" err="1" smtClean="0">
                <a:latin typeface="Calibri" pitchFamily="34" charset="0"/>
              </a:rPr>
              <a:t>GnuCash</a:t>
            </a:r>
            <a:r>
              <a:rPr lang="en-US" sz="1600" b="1" dirty="0" smtClean="0">
                <a:latin typeface="Calibri" pitchFamily="34" charset="0"/>
              </a:rPr>
              <a:t> v2.4 (old stable release)</a:t>
            </a:r>
          </a:p>
          <a:p>
            <a:r>
              <a:rPr lang="en-US" sz="1600" b="1" dirty="0" err="1" smtClean="0">
                <a:latin typeface="Calibri" pitchFamily="34" charset="0"/>
              </a:rPr>
              <a:t>GnuCash</a:t>
            </a:r>
            <a:r>
              <a:rPr lang="en-US" sz="1600" b="1" dirty="0" smtClean="0">
                <a:latin typeface="Calibri" pitchFamily="34" charset="0"/>
              </a:rPr>
              <a:t> v2.6 (current stable release)</a:t>
            </a:r>
          </a:p>
          <a:p>
            <a:r>
              <a:rPr lang="en-US" sz="1600" b="1" dirty="0" err="1" smtClean="0">
                <a:latin typeface="Calibri" pitchFamily="34" charset="0"/>
              </a:rPr>
              <a:t>GnuCash</a:t>
            </a:r>
            <a:r>
              <a:rPr lang="en-US" sz="1600" b="1" dirty="0" smtClean="0">
                <a:latin typeface="Calibri" pitchFamily="34" charset="0"/>
              </a:rPr>
              <a:t> v2.2</a:t>
            </a:r>
            <a:r>
              <a:rPr lang="en-US" sz="1600" dirty="0" smtClean="0">
                <a:latin typeface="Calibri" pitchFamily="34" charset="0"/>
              </a:rPr>
              <a:t>:</a:t>
            </a:r>
          </a:p>
          <a:p>
            <a:pPr lvl="1"/>
            <a:r>
              <a:rPr lang="en-US" sz="1600" b="1" dirty="0" smtClean="0">
                <a:latin typeface="Calibri" pitchFamily="34" charset="0"/>
              </a:rPr>
              <a:t>Help Manual</a:t>
            </a:r>
            <a:r>
              <a:rPr lang="en-US" sz="1600" dirty="0" smtClean="0">
                <a:latin typeface="Calibri" pitchFamily="34" charset="0"/>
              </a:rPr>
              <a:t>: English () | German () | Italian ()</a:t>
            </a:r>
          </a:p>
          <a:p>
            <a:pPr lvl="1"/>
            <a:r>
              <a:rPr lang="en-US" sz="1600" b="1" dirty="0" smtClean="0">
                <a:latin typeface="Calibri" pitchFamily="34" charset="0"/>
              </a:rPr>
              <a:t>Concepts Guide</a:t>
            </a:r>
            <a:r>
              <a:rPr lang="en-US" sz="1600" dirty="0" smtClean="0">
                <a:latin typeface="Calibri" pitchFamily="34" charset="0"/>
              </a:rPr>
              <a:t>: English () Italian ()</a:t>
            </a:r>
          </a:p>
          <a:p>
            <a:r>
              <a:rPr lang="en-US" sz="1600" b="1" dirty="0" err="1" smtClean="0">
                <a:latin typeface="Calibri" pitchFamily="34" charset="0"/>
              </a:rPr>
              <a:t>GnuCash</a:t>
            </a:r>
            <a:r>
              <a:rPr lang="en-US" sz="1600" b="1" dirty="0" smtClean="0">
                <a:latin typeface="Calibri" pitchFamily="34" charset="0"/>
              </a:rPr>
              <a:t> v2.0</a:t>
            </a:r>
            <a:r>
              <a:rPr lang="en-US" sz="1600" dirty="0" smtClean="0">
                <a:latin typeface="Calibri" pitchFamily="34" charset="0"/>
              </a:rPr>
              <a:t>:</a:t>
            </a:r>
          </a:p>
          <a:p>
            <a:pPr lvl="1"/>
            <a:r>
              <a:rPr lang="en-US" sz="1600" b="1" dirty="0" smtClean="0">
                <a:latin typeface="Calibri" pitchFamily="34" charset="0"/>
              </a:rPr>
              <a:t>Help Manual</a:t>
            </a:r>
            <a:r>
              <a:rPr lang="en-US" sz="1600" dirty="0" smtClean="0">
                <a:latin typeface="Calibri" pitchFamily="34" charset="0"/>
              </a:rPr>
              <a:t>: English () | German ()</a:t>
            </a:r>
          </a:p>
          <a:p>
            <a:pPr lvl="1"/>
            <a:r>
              <a:rPr lang="en-US" sz="1600" b="1" dirty="0" smtClean="0">
                <a:latin typeface="Calibri" pitchFamily="34" charset="0"/>
              </a:rPr>
              <a:t>Concepts Guide</a:t>
            </a:r>
            <a:r>
              <a:rPr lang="en-US" sz="1600" dirty="0" smtClean="0">
                <a:latin typeface="Calibri" pitchFamily="34" charset="0"/>
              </a:rPr>
              <a:t>: English ()</a:t>
            </a:r>
          </a:p>
          <a:p>
            <a:r>
              <a:rPr lang="en-US" sz="1600" b="1" dirty="0" err="1" smtClean="0">
                <a:latin typeface="Calibri" pitchFamily="34" charset="0"/>
              </a:rPr>
              <a:t>GnuCash</a:t>
            </a:r>
            <a:r>
              <a:rPr lang="en-US" sz="1600" b="1" dirty="0" smtClean="0">
                <a:latin typeface="Calibri" pitchFamily="34" charset="0"/>
              </a:rPr>
              <a:t> v1.8</a:t>
            </a:r>
            <a:r>
              <a:rPr lang="en-US" sz="1600" dirty="0" smtClean="0">
                <a:latin typeface="Calibri" pitchFamily="34" charset="0"/>
              </a:rPr>
              <a:t>:</a:t>
            </a:r>
          </a:p>
          <a:p>
            <a:pPr lvl="1"/>
            <a:r>
              <a:rPr lang="en-US" sz="1600" b="1" dirty="0" smtClean="0">
                <a:latin typeface="Calibri" pitchFamily="34" charset="0"/>
              </a:rPr>
              <a:t>Help Manual</a:t>
            </a:r>
            <a:r>
              <a:rPr lang="en-US" sz="1600" dirty="0" smtClean="0">
                <a:latin typeface="Calibri" pitchFamily="34" charset="0"/>
              </a:rPr>
              <a:t>: English (, ) | German ()</a:t>
            </a:r>
          </a:p>
          <a:p>
            <a:pPr lvl="1"/>
            <a:r>
              <a:rPr lang="en-US" sz="1600" b="1" dirty="0" smtClean="0">
                <a:latin typeface="Calibri" pitchFamily="34" charset="0"/>
              </a:rPr>
              <a:t>Concepts Guide</a:t>
            </a:r>
            <a:r>
              <a:rPr lang="en-US" sz="1600" dirty="0" smtClean="0">
                <a:latin typeface="Calibri" pitchFamily="34" charset="0"/>
              </a:rPr>
              <a:t>: German (, )</a:t>
            </a:r>
          </a:p>
          <a:p>
            <a:endParaRPr lang="en-US" sz="1600" b="1" dirty="0" smtClean="0">
              <a:latin typeface="Calibri" pitchFamily="34" charset="0"/>
            </a:endParaRPr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Bodoni MT Black" pitchFamily="18" charset="0"/>
              </a:rPr>
              <a:t>VERSION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Britannic Bold" pitchFamily="34" charset="0"/>
              </a:rPr>
              <a:t>In 1983, Richard Stallman become discouraged with the increasing commercialization of the computer development.</a:t>
            </a:r>
          </a:p>
          <a:p>
            <a:r>
              <a:rPr lang="en-US" dirty="0" smtClean="0">
                <a:latin typeface="Britannic Bold" pitchFamily="34" charset="0"/>
              </a:rPr>
              <a:t>After that he started to create software that </a:t>
            </a:r>
            <a:r>
              <a:rPr lang="en-US" dirty="0" err="1" smtClean="0">
                <a:latin typeface="Britannic Bold" pitchFamily="34" charset="0"/>
              </a:rPr>
              <a:t>gaves</a:t>
            </a:r>
            <a:r>
              <a:rPr lang="en-US" dirty="0" smtClean="0">
                <a:latin typeface="Britannic Bold" pitchFamily="34" charset="0"/>
              </a:rPr>
              <a:t> control to user.</a:t>
            </a:r>
          </a:p>
          <a:p>
            <a:r>
              <a:rPr lang="en-US" dirty="0" smtClean="0">
                <a:latin typeface="Britannic Bold" pitchFamily="34" charset="0"/>
              </a:rPr>
              <a:t>Text editor, GNU </a:t>
            </a:r>
            <a:r>
              <a:rPr lang="en-US" dirty="0" err="1" smtClean="0">
                <a:latin typeface="Britannic Bold" pitchFamily="34" charset="0"/>
              </a:rPr>
              <a:t>Emac</a:t>
            </a:r>
            <a:r>
              <a:rPr lang="en-US" dirty="0" smtClean="0">
                <a:latin typeface="Britannic Bold" pitchFamily="34" charset="0"/>
              </a:rPr>
              <a:t> was the first major software to development efforts that he created.</a:t>
            </a:r>
          </a:p>
          <a:p>
            <a:r>
              <a:rPr lang="en-US" dirty="0" smtClean="0">
                <a:latin typeface="Britannic Bold" pitchFamily="34" charset="0"/>
              </a:rPr>
              <a:t>In 1985 Stallman established the Free Software Foundation to help generate support for the GNU cash.</a:t>
            </a:r>
          </a:p>
          <a:p>
            <a:r>
              <a:rPr lang="en-US" dirty="0" smtClean="0">
                <a:latin typeface="Britannic Bold" pitchFamily="34" charset="0"/>
              </a:rPr>
              <a:t>While the first FSF goal continues to be the finalization of the GNU Operating </a:t>
            </a:r>
            <a:r>
              <a:rPr lang="en-US" dirty="0" err="1" smtClean="0">
                <a:latin typeface="Britannic Bold" pitchFamily="34" charset="0"/>
              </a:rPr>
              <a:t>Sytem</a:t>
            </a:r>
            <a:r>
              <a:rPr lang="en-US" dirty="0" smtClean="0">
                <a:latin typeface="Britannic Bold" pitchFamily="34" charset="0"/>
              </a:rPr>
              <a:t>.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Bodoni MT Black" pitchFamily="18" charset="0"/>
              </a:rPr>
              <a:t>INVENTION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ritannic Bold" pitchFamily="34" charset="0"/>
              </a:rPr>
              <a:t>An analysis of the source code repository and compared the commit activity for the two years before March 2012 and concluded that the project has a mature, well established code base, with increasing year-over-year development activity and a large active development team.</a:t>
            </a:r>
          </a:p>
          <a:p>
            <a:r>
              <a:rPr lang="en-US" dirty="0" smtClean="0">
                <a:latin typeface="Britannic Bold" pitchFamily="34" charset="0"/>
              </a:rPr>
              <a:t>As of June 2017, </a:t>
            </a:r>
            <a:r>
              <a:rPr lang="en-US" dirty="0" smtClean="0">
                <a:latin typeface="Britannic Bold" pitchFamily="34" charset="0"/>
                <a:hlinkClick r:id="rId2" tooltip="Sourceforge"/>
              </a:rPr>
              <a:t>Source forge</a:t>
            </a:r>
            <a:r>
              <a:rPr lang="en-US" dirty="0" smtClean="0">
                <a:latin typeface="Britannic Bold" pitchFamily="34" charset="0"/>
              </a:rPr>
              <a:t> shows a count of over 5.9 million downloads of the stable releases starting from November 1999 Also, Source forge shows that current downloads are running at 13,775 per </a:t>
            </a:r>
            <a:r>
              <a:rPr lang="en-US" dirty="0" err="1" smtClean="0">
                <a:latin typeface="Britannic Bold" pitchFamily="34" charset="0"/>
              </a:rPr>
              <a:t>week.However</a:t>
            </a:r>
            <a:r>
              <a:rPr lang="en-US" dirty="0" smtClean="0">
                <a:latin typeface="Britannic Bold" pitchFamily="34" charset="0"/>
              </a:rPr>
              <a:t>, this doesn’t include other software download sites as well as </a:t>
            </a:r>
            <a:r>
              <a:rPr lang="en-US" dirty="0" smtClean="0">
                <a:latin typeface="Britannic Bold" pitchFamily="34" charset="0"/>
                <a:hlinkClick r:id="rId3" tooltip="Linux distribution"/>
              </a:rPr>
              <a:t>Linux distributions</a:t>
            </a:r>
            <a:r>
              <a:rPr lang="en-US" dirty="0" smtClean="0">
                <a:latin typeface="Britannic Bold" pitchFamily="34" charset="0"/>
              </a:rPr>
              <a:t> that provide download from their own repositories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Bodoni MT Black" pitchFamily="18" charset="0"/>
              </a:rPr>
              <a:t>APPLICATION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2209800"/>
            <a:ext cx="7010400" cy="3200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0300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doni MT Black" pitchFamily="18" charset="0"/>
              </a:rPr>
              <a:t>THANK YOU</a:t>
            </a:r>
          </a:p>
          <a:p>
            <a:pPr algn="ctr">
              <a:buNone/>
            </a:pPr>
            <a:endParaRPr lang="en-US" sz="1600" b="1" i="1" dirty="0" smtClean="0">
              <a:solidFill>
                <a:srgbClr val="FF0000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ppt_x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019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076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169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0296"/>
                                          </p:val>
                                        </p:tav>
                                        <p:tav tm="25000">
                                          <p:val>
                                            <p:strVal val="ppt_y+0.0454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0639"/>
                                          </p:val>
                                        </p:tav>
                                        <p:tav tm="35000">
                                          <p:val>
                                            <p:strVal val="ppt_y+0.0846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071"/>
                                          </p:val>
                                        </p:tav>
                                        <p:tav tm="45000">
                                          <p:val>
                                            <p:strVal val="ppt_y+0.1307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y+0.1792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029"/>
                                          </p:val>
                                        </p:tav>
                                        <p:tav tm="65000">
                                          <p:val>
                                            <p:strVal val="ppt_y+0.2253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461"/>
                                          </p:val>
                                        </p:tav>
                                        <p:tav tm="75000">
                                          <p:val>
                                            <p:strVal val="ppt_y+0.2646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2804"/>
                                          </p:val>
                                        </p:tav>
                                        <p:tav tm="85000">
                                          <p:val>
                                            <p:strVal val="ppt_y+0.2931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024"/>
                                          </p:val>
                                        </p:tav>
                                        <p:tav tm="95000">
                                          <p:val>
                                            <p:strVal val="ppt_y+0.308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10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ppt_x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019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076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169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0296"/>
                                          </p:val>
                                        </p:tav>
                                        <p:tav tm="25000">
                                          <p:val>
                                            <p:strVal val="ppt_y+0.0454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0639"/>
                                          </p:val>
                                        </p:tav>
                                        <p:tav tm="35000">
                                          <p:val>
                                            <p:strVal val="ppt_y+0.0846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071"/>
                                          </p:val>
                                        </p:tav>
                                        <p:tav tm="45000">
                                          <p:val>
                                            <p:strVal val="ppt_y+0.1307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y+0.1792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029"/>
                                          </p:val>
                                        </p:tav>
                                        <p:tav tm="65000">
                                          <p:val>
                                            <p:strVal val="ppt_y+0.2253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461"/>
                                          </p:val>
                                        </p:tav>
                                        <p:tav tm="75000">
                                          <p:val>
                                            <p:strVal val="ppt_y+0.2646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2804"/>
                                          </p:val>
                                        </p:tav>
                                        <p:tav tm="85000">
                                          <p:val>
                                            <p:strVal val="ppt_y+0.2931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024"/>
                                          </p:val>
                                        </p:tav>
                                        <p:tav tm="95000">
                                          <p:val>
                                            <p:strVal val="ppt_y+0.308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285</TotalTime>
  <Words>235</Words>
  <Application>Microsoft Office PowerPoint</Application>
  <PresentationFormat>On-screen Show (4:3)</PresentationFormat>
  <Paragraphs>75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GNU CASH</vt:lpstr>
      <vt:lpstr>Slide 2</vt:lpstr>
      <vt:lpstr>INTRODUCTION</vt:lpstr>
      <vt:lpstr>HISTORY</vt:lpstr>
      <vt:lpstr> FEATURES</vt:lpstr>
      <vt:lpstr>VERSION</vt:lpstr>
      <vt:lpstr>INVENTION</vt:lpstr>
      <vt:lpstr>APPLICATION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CASH</dc:title>
  <dc:creator>Microsoft</dc:creator>
  <cp:lastModifiedBy>Microsoft</cp:lastModifiedBy>
  <cp:revision>33</cp:revision>
  <dcterms:created xsi:type="dcterms:W3CDTF">2017-08-08T16:29:48Z</dcterms:created>
  <dcterms:modified xsi:type="dcterms:W3CDTF">2017-09-12T12:15:43Z</dcterms:modified>
</cp:coreProperties>
</file>