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Open Sauce" charset="1" panose="00000500000000000000"/>
      <p:regular r:id="rId14"/>
    </p:embeddedFont>
    <p:embeddedFont>
      <p:font typeface="DM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796696" y="6509452"/>
            <a:ext cx="19970002" cy="9914866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7653" y="0"/>
              <a:ext cx="1522267" cy="763314"/>
            </a:xfrm>
            <a:custGeom>
              <a:avLst/>
              <a:gdLst/>
              <a:ahLst/>
              <a:cxnLst/>
              <a:rect r="r" b="b" t="t" l="l"/>
              <a:pathLst>
                <a:path h="763314" w="1522267">
                  <a:moveTo>
                    <a:pt x="783692" y="750917"/>
                  </a:moveTo>
                  <a:lnTo>
                    <a:pt x="1517363" y="22399"/>
                  </a:lnTo>
                  <a:cubicBezTo>
                    <a:pt x="1521129" y="18659"/>
                    <a:pt x="1522267" y="13017"/>
                    <a:pt x="1520245" y="8109"/>
                  </a:cubicBezTo>
                  <a:cubicBezTo>
                    <a:pt x="1518222" y="3202"/>
                    <a:pt x="1513439" y="0"/>
                    <a:pt x="1508131" y="0"/>
                  </a:cubicBezTo>
                  <a:lnTo>
                    <a:pt x="14137" y="0"/>
                  </a:lnTo>
                  <a:cubicBezTo>
                    <a:pt x="8829" y="0"/>
                    <a:pt x="4046" y="3202"/>
                    <a:pt x="2023" y="8109"/>
                  </a:cubicBezTo>
                  <a:cubicBezTo>
                    <a:pt x="0" y="13017"/>
                    <a:pt x="1138" y="18659"/>
                    <a:pt x="4905" y="22399"/>
                  </a:cubicBezTo>
                  <a:lnTo>
                    <a:pt x="738576" y="750917"/>
                  </a:lnTo>
                  <a:cubicBezTo>
                    <a:pt x="751060" y="763314"/>
                    <a:pt x="771208" y="763314"/>
                    <a:pt x="783692" y="750917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54429" y="3618717"/>
            <a:ext cx="18788758" cy="9328392"/>
            <a:chOff x="0" y="0"/>
            <a:chExt cx="1557574" cy="7733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18368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781696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6" y="0"/>
                </a:lnTo>
                <a:lnTo>
                  <a:pt x="745466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9458" y="3875892"/>
            <a:ext cx="14582522" cy="222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3"/>
              </a:lnSpc>
            </a:pPr>
            <a:r>
              <a:rPr lang="en-US" sz="9336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NLP PROJECT - DECEPTION 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9458" y="6837117"/>
            <a:ext cx="8765461" cy="249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8"/>
              </a:lnSpc>
            </a:pPr>
            <a:r>
              <a:rPr lang="en-US" sz="3563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Group Numbers -</a:t>
            </a:r>
          </a:p>
          <a:p>
            <a:pPr algn="l" marL="769320" indent="-384660" lvl="1">
              <a:lnSpc>
                <a:spcPts val="4988"/>
              </a:lnSpc>
              <a:buFont typeface="Arial"/>
              <a:buChar char="•"/>
            </a:pPr>
            <a:r>
              <a:rPr lang="en-US" sz="3563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 Mohmmad Ayaan (2022302)</a:t>
            </a:r>
          </a:p>
          <a:p>
            <a:pPr algn="l" marL="769320" indent="-384660" lvl="1">
              <a:lnSpc>
                <a:spcPts val="4988"/>
              </a:lnSpc>
              <a:buFont typeface="Arial"/>
              <a:buChar char="•"/>
            </a:pPr>
            <a:r>
              <a:rPr lang="en-US" sz="3563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Manya Agrawal (2022281)</a:t>
            </a:r>
          </a:p>
          <a:p>
            <a:pPr algn="l" marL="769320" indent="-384660" lvl="1">
              <a:lnSpc>
                <a:spcPts val="4988"/>
              </a:lnSpc>
              <a:buFont typeface="Arial"/>
              <a:buChar char="•"/>
            </a:pPr>
            <a:r>
              <a:rPr lang="en-US" sz="3563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Shubham Kumar Dwivedi(2022494)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29401"/>
            <a:ext cx="18318142" cy="2789329"/>
            <a:chOff x="0" y="0"/>
            <a:chExt cx="22171559" cy="33760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172830" cy="3376094"/>
            </a:xfrm>
            <a:custGeom>
              <a:avLst/>
              <a:gdLst/>
              <a:ahLst/>
              <a:cxnLst/>
              <a:rect r="r" b="b" t="t" l="l"/>
              <a:pathLst>
                <a:path h="3376094" w="22172830">
                  <a:moveTo>
                    <a:pt x="20898910" y="0"/>
                  </a:moveTo>
                  <a:lnTo>
                    <a:pt x="1272648" y="0"/>
                  </a:lnTo>
                  <a:cubicBezTo>
                    <a:pt x="567592" y="0"/>
                    <a:pt x="0" y="86428"/>
                    <a:pt x="0" y="193788"/>
                  </a:cubicBezTo>
                  <a:lnTo>
                    <a:pt x="0" y="3182982"/>
                  </a:lnTo>
                  <a:cubicBezTo>
                    <a:pt x="0" y="3289666"/>
                    <a:pt x="567592" y="3376094"/>
                    <a:pt x="1272648" y="3376094"/>
                  </a:cubicBezTo>
                  <a:lnTo>
                    <a:pt x="20903347" y="3376094"/>
                  </a:lnTo>
                  <a:cubicBezTo>
                    <a:pt x="21603968" y="3376094"/>
                    <a:pt x="22172830" y="3289666"/>
                    <a:pt x="22172830" y="3182306"/>
                  </a:cubicBezTo>
                  <a:lnTo>
                    <a:pt x="22172830" y="193788"/>
                  </a:lnTo>
                  <a:cubicBezTo>
                    <a:pt x="22171558" y="86428"/>
                    <a:pt x="21603968" y="0"/>
                    <a:pt x="20898910" y="0"/>
                  </a:cubicBezTo>
                  <a:close/>
                </a:path>
              </a:pathLst>
            </a:custGeom>
            <a:blipFill>
              <a:blip r:embed="rId4"/>
              <a:stretch>
                <a:fillRect l="-33273" t="-231116" r="0" b="-202876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24017" y="-6859967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13835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54239" y="3592282"/>
            <a:ext cx="17158535" cy="8436935"/>
            <a:chOff x="0" y="0"/>
            <a:chExt cx="941639" cy="4630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187" y="14079"/>
              <a:ext cx="891264" cy="448929"/>
            </a:xfrm>
            <a:custGeom>
              <a:avLst/>
              <a:gdLst/>
              <a:ahLst/>
              <a:cxnLst/>
              <a:rect r="r" b="b" t="t" l="l"/>
              <a:pathLst>
                <a:path h="448929" w="891264">
                  <a:moveTo>
                    <a:pt x="477803" y="17558"/>
                  </a:moveTo>
                  <a:lnTo>
                    <a:pt x="884282" y="417293"/>
                  </a:lnTo>
                  <a:cubicBezTo>
                    <a:pt x="889628" y="422550"/>
                    <a:pt x="891265" y="430518"/>
                    <a:pt x="888424" y="437457"/>
                  </a:cubicBezTo>
                  <a:cubicBezTo>
                    <a:pt x="885584" y="444396"/>
                    <a:pt x="878830" y="448929"/>
                    <a:pt x="871332" y="448929"/>
                  </a:cubicBezTo>
                  <a:lnTo>
                    <a:pt x="19933" y="448929"/>
                  </a:lnTo>
                  <a:cubicBezTo>
                    <a:pt x="12435" y="448929"/>
                    <a:pt x="5681" y="444396"/>
                    <a:pt x="2841" y="437457"/>
                  </a:cubicBezTo>
                  <a:cubicBezTo>
                    <a:pt x="0" y="430518"/>
                    <a:pt x="1637" y="422550"/>
                    <a:pt x="6983" y="417293"/>
                  </a:cubicBezTo>
                  <a:lnTo>
                    <a:pt x="413462" y="17558"/>
                  </a:lnTo>
                  <a:cubicBezTo>
                    <a:pt x="431316" y="0"/>
                    <a:pt x="459949" y="0"/>
                    <a:pt x="477803" y="17558"/>
                  </a:cubicBezTo>
                  <a:close/>
                </a:path>
              </a:pathLst>
            </a:custGeom>
            <a:blipFill>
              <a:blip r:embed="rId4"/>
              <a:stretch>
                <a:fillRect l="-3000" t="-34922" r="-16659" b="-1900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035888" y="9235036"/>
            <a:ext cx="21518857" cy="2096422"/>
            <a:chOff x="0" y="0"/>
            <a:chExt cx="5667518" cy="5521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67518" cy="552144"/>
            </a:xfrm>
            <a:custGeom>
              <a:avLst/>
              <a:gdLst/>
              <a:ahLst/>
              <a:cxnLst/>
              <a:rect r="r" b="b" t="t" l="l"/>
              <a:pathLst>
                <a:path h="552144" w="5667518">
                  <a:moveTo>
                    <a:pt x="0" y="0"/>
                  </a:moveTo>
                  <a:lnTo>
                    <a:pt x="5667518" y="0"/>
                  </a:lnTo>
                  <a:lnTo>
                    <a:pt x="5667518" y="552144"/>
                  </a:lnTo>
                  <a:lnTo>
                    <a:pt x="0" y="552144"/>
                  </a:ln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667518" cy="59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4571" y="4515677"/>
            <a:ext cx="13964441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Key Objectives: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Build a predictive model for deceptive vs. truthful messages.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Leverage textual content, metadata, and game dynamics.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Address labeling ambiguity due to sender intentions and receiver interpretations.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3555528"/>
            <a:ext cx="7705661" cy="912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1"/>
              </a:lnSpc>
            </a:pPr>
            <a:r>
              <a:rPr lang="en-US" sz="7434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 OBJECTIVE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4571" y="7163627"/>
            <a:ext cx="11417458" cy="2048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8806" indent="-319403" lvl="1">
              <a:lnSpc>
                <a:spcPts val="4142"/>
              </a:lnSpc>
              <a:buFont typeface="Arial"/>
              <a:buChar char="•"/>
            </a:pPr>
            <a:r>
              <a:rPr lang="en-US" sz="2958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Our research focuses on resolving the labeling ambiguity which occurs because sender intentions and receiver interpretations influence the provided deception annotations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3861" y="681975"/>
            <a:ext cx="10889736" cy="912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1"/>
              </a:lnSpc>
            </a:pPr>
            <a:r>
              <a:rPr lang="en-US" sz="7434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DEFINITION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1929220"/>
            <a:ext cx="11417458" cy="1015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8806" indent="-319403" lvl="1">
              <a:lnSpc>
                <a:spcPts val="4142"/>
              </a:lnSpc>
              <a:buFont typeface="Arial"/>
              <a:buChar char="•"/>
            </a:pPr>
            <a:r>
              <a:rPr lang="en-US" sz="2958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Problem: Predict deceptive vs. truthful messages in Diplomacy game communications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644758" y="-7075048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3036" y="1927004"/>
            <a:ext cx="11538053" cy="3706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6"/>
              </a:lnSpc>
            </a:pPr>
            <a:r>
              <a:rPr lang="en-US" sz="2861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QANTA Diplomacy Dataset:</a:t>
            </a:r>
          </a:p>
          <a:p>
            <a:pPr algn="just">
              <a:lnSpc>
                <a:spcPts val="1688"/>
              </a:lnSpc>
            </a:pPr>
          </a:p>
          <a:p>
            <a:pPr algn="just" marL="617896" indent="-308948" lvl="1">
              <a:lnSpc>
                <a:spcPts val="4006"/>
              </a:lnSpc>
              <a:buFont typeface="Arial"/>
              <a:buChar char="•"/>
            </a:pPr>
            <a:r>
              <a:rPr lang="en-US" sz="2861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17,289 messages across 12 games.</a:t>
            </a:r>
          </a:p>
          <a:p>
            <a:pPr algn="just" marL="617896" indent="-308948" lvl="1">
              <a:lnSpc>
                <a:spcPts val="4006"/>
              </a:lnSpc>
              <a:buFont typeface="Arial"/>
              <a:buChar char="•"/>
            </a:pPr>
            <a:r>
              <a:rPr lang="en-US" sz="2861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Annotated for s</a:t>
            </a:r>
            <a:r>
              <a:rPr lang="en-US" sz="2861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ender’s intent and receiver’s perception.</a:t>
            </a:r>
          </a:p>
          <a:p>
            <a:pPr algn="just" marL="617896" indent="-308948" lvl="1">
              <a:lnSpc>
                <a:spcPts val="4006"/>
              </a:lnSpc>
              <a:buFont typeface="Arial"/>
              <a:buChar char="•"/>
            </a:pPr>
            <a:r>
              <a:rPr lang="en-US" sz="2861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Features: Text, sender-receiver pairs, game scores.</a:t>
            </a:r>
          </a:p>
          <a:p>
            <a:pPr algn="just" marL="617896" indent="-308948" lvl="1">
              <a:lnSpc>
                <a:spcPts val="4006"/>
              </a:lnSpc>
              <a:buFont typeface="Arial"/>
              <a:buChar char="•"/>
            </a:pPr>
            <a:r>
              <a:rPr lang="en-US" sz="2861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Challenge: Subjective labels cause inconsistencies.</a:t>
            </a:r>
          </a:p>
          <a:p>
            <a:pPr algn="just" marL="617896" indent="-308948" lvl="1">
              <a:lnSpc>
                <a:spcPts val="4006"/>
              </a:lnSpc>
              <a:buFont typeface="Arial"/>
              <a:buChar char="•"/>
            </a:pPr>
            <a:r>
              <a:rPr lang="en-US" sz="2861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Train,Test and Validation jsonl files </a:t>
            </a:r>
          </a:p>
          <a:p>
            <a:pPr algn="just">
              <a:lnSpc>
                <a:spcPts val="400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544271" y="5385152"/>
            <a:ext cx="11660771" cy="4693460"/>
          </a:xfrm>
          <a:custGeom>
            <a:avLst/>
            <a:gdLst/>
            <a:ahLst/>
            <a:cxnLst/>
            <a:rect r="r" b="b" t="t" l="l"/>
            <a:pathLst>
              <a:path h="4693460" w="11660771">
                <a:moveTo>
                  <a:pt x="0" y="0"/>
                </a:moveTo>
                <a:lnTo>
                  <a:pt x="11660771" y="0"/>
                </a:lnTo>
                <a:lnTo>
                  <a:pt x="11660771" y="4693460"/>
                </a:lnTo>
                <a:lnTo>
                  <a:pt x="0" y="4693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82456" y="574357"/>
            <a:ext cx="11727828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ABOUT DATASET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24017" y="-6859967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13835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3052" y="1532228"/>
            <a:ext cx="9375617" cy="417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Models Implemented:</a:t>
            </a:r>
          </a:p>
          <a:p>
            <a:pPr algn="l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Baseline Model-1: Context LSTM with GloVe embeddings</a:t>
            </a:r>
          </a:p>
          <a:p>
            <a:pPr algn="l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Baseline Model-2: Context LSTM + BERT encoder</a:t>
            </a:r>
          </a:p>
          <a:p>
            <a:pPr algn="l" marL="647698" indent="-323849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Advanced Model: RoBERTa-based architecture with dual classification heads</a:t>
            </a:r>
          </a:p>
          <a:p>
            <a:pPr algn="l">
              <a:lnSpc>
                <a:spcPts val="419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1035888" y="9235036"/>
            <a:ext cx="21518857" cy="2096422"/>
            <a:chOff x="0" y="0"/>
            <a:chExt cx="5667518" cy="5521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67518" cy="552144"/>
            </a:xfrm>
            <a:custGeom>
              <a:avLst/>
              <a:gdLst/>
              <a:ahLst/>
              <a:cxnLst/>
              <a:rect r="r" b="b" t="t" l="l"/>
              <a:pathLst>
                <a:path h="552144" w="5667518">
                  <a:moveTo>
                    <a:pt x="0" y="0"/>
                  </a:moveTo>
                  <a:lnTo>
                    <a:pt x="5667518" y="0"/>
                  </a:lnTo>
                  <a:lnTo>
                    <a:pt x="5667518" y="552144"/>
                  </a:lnTo>
                  <a:lnTo>
                    <a:pt x="0" y="552144"/>
                  </a:ln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667518" cy="59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740568" y="1028700"/>
            <a:ext cx="3769268" cy="376926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30628" y="30628"/>
              <a:ext cx="751544" cy="751544"/>
            </a:xfrm>
            <a:custGeom>
              <a:avLst/>
              <a:gdLst/>
              <a:ahLst/>
              <a:cxnLst/>
              <a:rect r="r" b="b" t="t" l="l"/>
              <a:pathLst>
                <a:path h="751544" w="751544">
                  <a:moveTo>
                    <a:pt x="428057" y="21657"/>
                  </a:moveTo>
                  <a:lnTo>
                    <a:pt x="729887" y="323487"/>
                  </a:lnTo>
                  <a:cubicBezTo>
                    <a:pt x="743754" y="337354"/>
                    <a:pt x="751544" y="356161"/>
                    <a:pt x="751544" y="375772"/>
                  </a:cubicBezTo>
                  <a:cubicBezTo>
                    <a:pt x="751544" y="395383"/>
                    <a:pt x="743754" y="414190"/>
                    <a:pt x="729887" y="428057"/>
                  </a:cubicBezTo>
                  <a:lnTo>
                    <a:pt x="428057" y="729887"/>
                  </a:lnTo>
                  <a:cubicBezTo>
                    <a:pt x="414190" y="743754"/>
                    <a:pt x="395383" y="751544"/>
                    <a:pt x="375772" y="751544"/>
                  </a:cubicBezTo>
                  <a:cubicBezTo>
                    <a:pt x="356161" y="751544"/>
                    <a:pt x="337354" y="743754"/>
                    <a:pt x="323487" y="729887"/>
                  </a:cubicBezTo>
                  <a:lnTo>
                    <a:pt x="21657" y="428057"/>
                  </a:lnTo>
                  <a:cubicBezTo>
                    <a:pt x="7790" y="414190"/>
                    <a:pt x="0" y="395383"/>
                    <a:pt x="0" y="375772"/>
                  </a:cubicBezTo>
                  <a:cubicBezTo>
                    <a:pt x="0" y="356161"/>
                    <a:pt x="7790" y="337354"/>
                    <a:pt x="21657" y="323487"/>
                  </a:cubicBezTo>
                  <a:lnTo>
                    <a:pt x="323487" y="21657"/>
                  </a:lnTo>
                  <a:cubicBezTo>
                    <a:pt x="337354" y="7790"/>
                    <a:pt x="356161" y="0"/>
                    <a:pt x="375772" y="0"/>
                  </a:cubicBezTo>
                  <a:cubicBezTo>
                    <a:pt x="395383" y="0"/>
                    <a:pt x="414190" y="7790"/>
                    <a:pt x="428057" y="21657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02734" y="5363037"/>
            <a:ext cx="2801574" cy="280157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1207" y="41207"/>
              <a:ext cx="730386" cy="730386"/>
            </a:xfrm>
            <a:custGeom>
              <a:avLst/>
              <a:gdLst/>
              <a:ahLst/>
              <a:cxnLst/>
              <a:rect r="r" b="b" t="t" l="l"/>
              <a:pathLst>
                <a:path h="730386" w="730386">
                  <a:moveTo>
                    <a:pt x="435538" y="29138"/>
                  </a:moveTo>
                  <a:lnTo>
                    <a:pt x="701248" y="294848"/>
                  </a:lnTo>
                  <a:cubicBezTo>
                    <a:pt x="719905" y="313505"/>
                    <a:pt x="730386" y="338808"/>
                    <a:pt x="730386" y="365193"/>
                  </a:cubicBezTo>
                  <a:cubicBezTo>
                    <a:pt x="730386" y="391578"/>
                    <a:pt x="719905" y="416881"/>
                    <a:pt x="701248" y="435538"/>
                  </a:cubicBezTo>
                  <a:lnTo>
                    <a:pt x="435538" y="701248"/>
                  </a:lnTo>
                  <a:cubicBezTo>
                    <a:pt x="416881" y="719905"/>
                    <a:pt x="391578" y="730386"/>
                    <a:pt x="365193" y="730386"/>
                  </a:cubicBezTo>
                  <a:cubicBezTo>
                    <a:pt x="338808" y="730386"/>
                    <a:pt x="313505" y="719905"/>
                    <a:pt x="294848" y="701248"/>
                  </a:cubicBezTo>
                  <a:lnTo>
                    <a:pt x="29138" y="435538"/>
                  </a:lnTo>
                  <a:cubicBezTo>
                    <a:pt x="10481" y="416881"/>
                    <a:pt x="0" y="391578"/>
                    <a:pt x="0" y="365193"/>
                  </a:cubicBezTo>
                  <a:cubicBezTo>
                    <a:pt x="0" y="338808"/>
                    <a:pt x="10481" y="313505"/>
                    <a:pt x="29138" y="294848"/>
                  </a:cubicBezTo>
                  <a:lnTo>
                    <a:pt x="294848" y="29138"/>
                  </a:lnTo>
                  <a:cubicBezTo>
                    <a:pt x="313505" y="10481"/>
                    <a:pt x="338808" y="0"/>
                    <a:pt x="365193" y="0"/>
                  </a:cubicBezTo>
                  <a:cubicBezTo>
                    <a:pt x="391578" y="0"/>
                    <a:pt x="416881" y="10481"/>
                    <a:pt x="435538" y="29138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062366" y="2091244"/>
            <a:ext cx="7801212" cy="6858317"/>
          </a:xfrm>
          <a:custGeom>
            <a:avLst/>
            <a:gdLst/>
            <a:ahLst/>
            <a:cxnLst/>
            <a:rect r="r" b="b" t="t" l="l"/>
            <a:pathLst>
              <a:path h="6858317" w="7801212">
                <a:moveTo>
                  <a:pt x="0" y="0"/>
                </a:moveTo>
                <a:lnTo>
                  <a:pt x="7801212" y="0"/>
                </a:lnTo>
                <a:lnTo>
                  <a:pt x="7801212" y="6858317"/>
                </a:lnTo>
                <a:lnTo>
                  <a:pt x="0" y="6858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44393" y="324150"/>
            <a:ext cx="10590636" cy="104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5"/>
              </a:lnSpc>
            </a:pPr>
            <a:r>
              <a:rPr lang="en-US" b="true" sz="8473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3052" y="5860768"/>
            <a:ext cx="9036792" cy="2967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Key Features: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Message context incorporation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Speaker/receiver embeddings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Focal loss for class imbalance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AdamW optimizer with learning rate scheduling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644758" y="-7082582"/>
            <a:ext cx="18788758" cy="9328392"/>
            <a:chOff x="0" y="0"/>
            <a:chExt cx="1557574" cy="7733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90401" y="586347"/>
            <a:ext cx="17899779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ANALYSIS &amp; CHALLENGES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96473" y="2148293"/>
            <a:ext cx="7295055" cy="247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Linguistic Markers of Deception: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Hedging statements ("maybe")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Flattery techniques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Keywords like "trust" and "promise"</a:t>
            </a:r>
          </a:p>
          <a:p>
            <a:pPr algn="just">
              <a:lnSpc>
                <a:spcPts val="391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3612832" y="2531510"/>
            <a:ext cx="1772189" cy="17721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788" y="49788"/>
              <a:ext cx="713223" cy="713223"/>
            </a:xfrm>
            <a:custGeom>
              <a:avLst/>
              <a:gdLst/>
              <a:ahLst/>
              <a:cxnLst/>
              <a:rect r="r" b="b" t="t" l="l"/>
              <a:pathLst>
                <a:path h="713223" w="713223">
                  <a:moveTo>
                    <a:pt x="467817" y="61417"/>
                  </a:moveTo>
                  <a:lnTo>
                    <a:pt x="651807" y="245407"/>
                  </a:lnTo>
                  <a:cubicBezTo>
                    <a:pt x="713224" y="306824"/>
                    <a:pt x="713224" y="406400"/>
                    <a:pt x="651807" y="467817"/>
                  </a:cubicBezTo>
                  <a:lnTo>
                    <a:pt x="467817" y="651807"/>
                  </a:lnTo>
                  <a:cubicBezTo>
                    <a:pt x="406400" y="713224"/>
                    <a:pt x="306824" y="713224"/>
                    <a:pt x="245407" y="651807"/>
                  </a:cubicBezTo>
                  <a:lnTo>
                    <a:pt x="61417" y="467817"/>
                  </a:lnTo>
                  <a:cubicBezTo>
                    <a:pt x="0" y="406400"/>
                    <a:pt x="0" y="306824"/>
                    <a:pt x="61417" y="245407"/>
                  </a:cubicBezTo>
                  <a:lnTo>
                    <a:pt x="245407" y="61417"/>
                  </a:lnTo>
                  <a:cubicBezTo>
                    <a:pt x="306824" y="0"/>
                    <a:pt x="406400" y="0"/>
                    <a:pt x="467817" y="61417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01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496473" y="4512643"/>
            <a:ext cx="11421840" cy="2967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Contextual Insights: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Higher-scoring players deceive with greater confidence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Power disparities influence deception patterns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System identifies straightforward messages more accurately than ambiguous ones</a:t>
            </a:r>
          </a:p>
          <a:p>
            <a:pPr algn="just">
              <a:lnSpc>
                <a:spcPts val="3919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3724283" y="5143500"/>
            <a:ext cx="1772189" cy="177218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788" y="49788"/>
              <a:ext cx="713223" cy="713223"/>
            </a:xfrm>
            <a:custGeom>
              <a:avLst/>
              <a:gdLst/>
              <a:ahLst/>
              <a:cxnLst/>
              <a:rect r="r" b="b" t="t" l="l"/>
              <a:pathLst>
                <a:path h="713223" w="713223">
                  <a:moveTo>
                    <a:pt x="467817" y="61417"/>
                  </a:moveTo>
                  <a:lnTo>
                    <a:pt x="651807" y="245407"/>
                  </a:lnTo>
                  <a:cubicBezTo>
                    <a:pt x="713224" y="306824"/>
                    <a:pt x="713224" y="406400"/>
                    <a:pt x="651807" y="467817"/>
                  </a:cubicBezTo>
                  <a:lnTo>
                    <a:pt x="467817" y="651807"/>
                  </a:lnTo>
                  <a:cubicBezTo>
                    <a:pt x="406400" y="713224"/>
                    <a:pt x="306824" y="713224"/>
                    <a:pt x="245407" y="651807"/>
                  </a:cubicBezTo>
                  <a:lnTo>
                    <a:pt x="61417" y="467817"/>
                  </a:lnTo>
                  <a:cubicBezTo>
                    <a:pt x="0" y="406400"/>
                    <a:pt x="0" y="306824"/>
                    <a:pt x="61417" y="245407"/>
                  </a:cubicBezTo>
                  <a:lnTo>
                    <a:pt x="245407" y="61417"/>
                  </a:lnTo>
                  <a:cubicBezTo>
                    <a:pt x="306824" y="0"/>
                    <a:pt x="406400" y="0"/>
                    <a:pt x="467817" y="61417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02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496473" y="7413196"/>
            <a:ext cx="12530410" cy="247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Challenges: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Annotation inconsistency between sender and receiver perspectives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Class imbalance (fewer deceptive messages)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Inability to detect non-verbal cues</a:t>
            </a:r>
          </a:p>
          <a:p>
            <a:pPr algn="just">
              <a:lnSpc>
                <a:spcPts val="3919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3724283" y="7765621"/>
            <a:ext cx="1772189" cy="177218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9788" y="49788"/>
              <a:ext cx="713223" cy="713223"/>
            </a:xfrm>
            <a:custGeom>
              <a:avLst/>
              <a:gdLst/>
              <a:ahLst/>
              <a:cxnLst/>
              <a:rect r="r" b="b" t="t" l="l"/>
              <a:pathLst>
                <a:path h="713223" w="713223">
                  <a:moveTo>
                    <a:pt x="467817" y="61417"/>
                  </a:moveTo>
                  <a:lnTo>
                    <a:pt x="651807" y="245407"/>
                  </a:lnTo>
                  <a:cubicBezTo>
                    <a:pt x="713224" y="306824"/>
                    <a:pt x="713224" y="406400"/>
                    <a:pt x="651807" y="467817"/>
                  </a:cubicBezTo>
                  <a:lnTo>
                    <a:pt x="467817" y="651807"/>
                  </a:lnTo>
                  <a:cubicBezTo>
                    <a:pt x="406400" y="713224"/>
                    <a:pt x="306824" y="713224"/>
                    <a:pt x="245407" y="651807"/>
                  </a:cubicBezTo>
                  <a:lnTo>
                    <a:pt x="61417" y="467817"/>
                  </a:lnTo>
                  <a:cubicBezTo>
                    <a:pt x="0" y="406400"/>
                    <a:pt x="0" y="306824"/>
                    <a:pt x="61417" y="245407"/>
                  </a:cubicBezTo>
                  <a:lnTo>
                    <a:pt x="245407" y="61417"/>
                  </a:lnTo>
                  <a:cubicBezTo>
                    <a:pt x="306824" y="0"/>
                    <a:pt x="406400" y="0"/>
                    <a:pt x="467817" y="61417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7F7F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7252843" y="2926322"/>
            <a:ext cx="11276000" cy="11265054"/>
            <a:chOff x="0" y="0"/>
            <a:chExt cx="890190" cy="88932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8459" y="21718"/>
              <a:ext cx="833273" cy="845891"/>
            </a:xfrm>
            <a:custGeom>
              <a:avLst/>
              <a:gdLst/>
              <a:ahLst/>
              <a:cxnLst/>
              <a:rect r="r" b="b" t="t" l="l"/>
              <a:pathLst>
                <a:path h="845891" w="833273">
                  <a:moveTo>
                    <a:pt x="465209" y="26807"/>
                  </a:moveTo>
                  <a:lnTo>
                    <a:pt x="813159" y="374420"/>
                  </a:lnTo>
                  <a:cubicBezTo>
                    <a:pt x="826037" y="387285"/>
                    <a:pt x="833273" y="404742"/>
                    <a:pt x="833273" y="422945"/>
                  </a:cubicBezTo>
                  <a:cubicBezTo>
                    <a:pt x="833273" y="441148"/>
                    <a:pt x="826037" y="458605"/>
                    <a:pt x="813159" y="471470"/>
                  </a:cubicBezTo>
                  <a:lnTo>
                    <a:pt x="465209" y="819083"/>
                  </a:lnTo>
                  <a:cubicBezTo>
                    <a:pt x="438375" y="845890"/>
                    <a:pt x="394897" y="845890"/>
                    <a:pt x="368064" y="819083"/>
                  </a:cubicBezTo>
                  <a:lnTo>
                    <a:pt x="20113" y="471470"/>
                  </a:lnTo>
                  <a:cubicBezTo>
                    <a:pt x="7236" y="458605"/>
                    <a:pt x="0" y="441148"/>
                    <a:pt x="0" y="422945"/>
                  </a:cubicBezTo>
                  <a:cubicBezTo>
                    <a:pt x="0" y="404742"/>
                    <a:pt x="7236" y="387285"/>
                    <a:pt x="20113" y="374420"/>
                  </a:cubicBezTo>
                  <a:lnTo>
                    <a:pt x="368064" y="26807"/>
                  </a:lnTo>
                  <a:cubicBezTo>
                    <a:pt x="394897" y="0"/>
                    <a:pt x="438375" y="0"/>
                    <a:pt x="465209" y="26807"/>
                  </a:cubicBezTo>
                  <a:close/>
                </a:path>
              </a:pathLst>
            </a:custGeom>
            <a:blipFill>
              <a:blip r:embed="rId2"/>
              <a:stretch>
                <a:fillRect l="-24349" t="325" r="-24349" b="325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772595" y="574357"/>
            <a:ext cx="15824298" cy="228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9600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LIMITATIONS &amp; FUTURE WORK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424017" y="-6859967"/>
            <a:ext cx="18788758" cy="9328392"/>
            <a:chOff x="0" y="0"/>
            <a:chExt cx="1557574" cy="7733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513835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144476"/>
            <a:ext cx="12326354" cy="574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Current Limitations: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Subjective human annotation introduces inconsistency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Limited to textual/metadata features (no visual/vocal cues)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Game-specific nature may limit real-world application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Future Directions: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Incorporate more game dynamic information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Explore model interpretability for deception markers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Expand to other strategic communication contexts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E1E1E"/>
                </a:solidFill>
                <a:latin typeface="Open Sauce"/>
                <a:ea typeface="Open Sauce"/>
                <a:cs typeface="Open Sauce"/>
                <a:sym typeface="Open Sauce"/>
              </a:rPr>
              <a:t>Address class imbalance with advanced techniques</a:t>
            </a:r>
          </a:p>
          <a:p>
            <a:pPr algn="just">
              <a:lnSpc>
                <a:spcPts val="419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-1035888" y="9235036"/>
            <a:ext cx="21518857" cy="2096422"/>
            <a:chOff x="0" y="0"/>
            <a:chExt cx="5667518" cy="5521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67518" cy="552144"/>
            </a:xfrm>
            <a:custGeom>
              <a:avLst/>
              <a:gdLst/>
              <a:ahLst/>
              <a:cxnLst/>
              <a:rect r="r" b="b" t="t" l="l"/>
              <a:pathLst>
                <a:path h="552144" w="5667518">
                  <a:moveTo>
                    <a:pt x="0" y="0"/>
                  </a:moveTo>
                  <a:lnTo>
                    <a:pt x="5667518" y="0"/>
                  </a:lnTo>
                  <a:lnTo>
                    <a:pt x="5667518" y="552144"/>
                  </a:lnTo>
                  <a:lnTo>
                    <a:pt x="0" y="552144"/>
                  </a:ln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667518" cy="59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2740568" y="583791"/>
            <a:ext cx="3769268" cy="37692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0628" y="30628"/>
              <a:ext cx="751544" cy="751544"/>
            </a:xfrm>
            <a:custGeom>
              <a:avLst/>
              <a:gdLst/>
              <a:ahLst/>
              <a:cxnLst/>
              <a:rect r="r" b="b" t="t" l="l"/>
              <a:pathLst>
                <a:path h="751544" w="751544">
                  <a:moveTo>
                    <a:pt x="428057" y="21657"/>
                  </a:moveTo>
                  <a:lnTo>
                    <a:pt x="729887" y="323487"/>
                  </a:lnTo>
                  <a:cubicBezTo>
                    <a:pt x="743754" y="337354"/>
                    <a:pt x="751544" y="356161"/>
                    <a:pt x="751544" y="375772"/>
                  </a:cubicBezTo>
                  <a:cubicBezTo>
                    <a:pt x="751544" y="395383"/>
                    <a:pt x="743754" y="414190"/>
                    <a:pt x="729887" y="428057"/>
                  </a:cubicBezTo>
                  <a:lnTo>
                    <a:pt x="428057" y="729887"/>
                  </a:lnTo>
                  <a:cubicBezTo>
                    <a:pt x="414190" y="743754"/>
                    <a:pt x="395383" y="751544"/>
                    <a:pt x="375772" y="751544"/>
                  </a:cubicBezTo>
                  <a:cubicBezTo>
                    <a:pt x="356161" y="751544"/>
                    <a:pt x="337354" y="743754"/>
                    <a:pt x="323487" y="729887"/>
                  </a:cubicBezTo>
                  <a:lnTo>
                    <a:pt x="21657" y="428057"/>
                  </a:lnTo>
                  <a:cubicBezTo>
                    <a:pt x="7790" y="414190"/>
                    <a:pt x="0" y="395383"/>
                    <a:pt x="0" y="375772"/>
                  </a:cubicBezTo>
                  <a:cubicBezTo>
                    <a:pt x="0" y="356161"/>
                    <a:pt x="7790" y="337354"/>
                    <a:pt x="21657" y="323487"/>
                  </a:cubicBezTo>
                  <a:lnTo>
                    <a:pt x="323487" y="21657"/>
                  </a:lnTo>
                  <a:cubicBezTo>
                    <a:pt x="337354" y="7790"/>
                    <a:pt x="356161" y="0"/>
                    <a:pt x="375772" y="0"/>
                  </a:cubicBezTo>
                  <a:cubicBezTo>
                    <a:pt x="395383" y="0"/>
                    <a:pt x="414190" y="7790"/>
                    <a:pt x="428057" y="21657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60000">
            <a:off x="10617600" y="-6442294"/>
            <a:ext cx="10694888" cy="10684506"/>
            <a:chOff x="0" y="0"/>
            <a:chExt cx="890190" cy="8893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0005" y="22898"/>
              <a:ext cx="830180" cy="843530"/>
            </a:xfrm>
            <a:custGeom>
              <a:avLst/>
              <a:gdLst/>
              <a:ahLst/>
              <a:cxnLst/>
              <a:rect r="r" b="b" t="t" l="l"/>
              <a:pathLst>
                <a:path h="843530" w="830180">
                  <a:moveTo>
                    <a:pt x="466302" y="28264"/>
                  </a:moveTo>
                  <a:lnTo>
                    <a:pt x="808974" y="370603"/>
                  </a:lnTo>
                  <a:cubicBezTo>
                    <a:pt x="822551" y="384168"/>
                    <a:pt x="830180" y="402573"/>
                    <a:pt x="830180" y="421765"/>
                  </a:cubicBezTo>
                  <a:cubicBezTo>
                    <a:pt x="830180" y="440957"/>
                    <a:pt x="822551" y="459363"/>
                    <a:pt x="808974" y="472927"/>
                  </a:cubicBezTo>
                  <a:lnTo>
                    <a:pt x="466302" y="815266"/>
                  </a:lnTo>
                  <a:cubicBezTo>
                    <a:pt x="438010" y="843530"/>
                    <a:pt x="392170" y="843530"/>
                    <a:pt x="363879" y="815266"/>
                  </a:cubicBezTo>
                  <a:lnTo>
                    <a:pt x="21207" y="472927"/>
                  </a:lnTo>
                  <a:cubicBezTo>
                    <a:pt x="7629" y="459363"/>
                    <a:pt x="0" y="440957"/>
                    <a:pt x="0" y="421765"/>
                  </a:cubicBezTo>
                  <a:cubicBezTo>
                    <a:pt x="0" y="402573"/>
                    <a:pt x="7629" y="384168"/>
                    <a:pt x="21207" y="370603"/>
                  </a:cubicBezTo>
                  <a:lnTo>
                    <a:pt x="363879" y="28264"/>
                  </a:lnTo>
                  <a:cubicBezTo>
                    <a:pt x="392170" y="0"/>
                    <a:pt x="438010" y="0"/>
                    <a:pt x="466302" y="28264"/>
                  </a:cubicBezTo>
                  <a:close/>
                </a:path>
              </a:pathLst>
            </a:custGeom>
            <a:blipFill>
              <a:blip r:embed="rId2"/>
              <a:stretch>
                <a:fillRect l="-43115" t="-11507" r="-29401" b="-3612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7951486" y="-6859967"/>
            <a:ext cx="18788758" cy="9328392"/>
            <a:chOff x="0" y="0"/>
            <a:chExt cx="1557574" cy="7733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763" y="0"/>
              <a:ext cx="1520047" cy="762685"/>
            </a:xfrm>
            <a:custGeom>
              <a:avLst/>
              <a:gdLst/>
              <a:ahLst/>
              <a:cxnLst/>
              <a:rect r="r" b="b" t="t" l="l"/>
              <a:pathLst>
                <a:path h="762685" w="1520047">
                  <a:moveTo>
                    <a:pt x="784000" y="749509"/>
                  </a:moveTo>
                  <a:lnTo>
                    <a:pt x="1514835" y="23807"/>
                  </a:lnTo>
                  <a:cubicBezTo>
                    <a:pt x="1518838" y="19832"/>
                    <a:pt x="1520047" y="13835"/>
                    <a:pt x="1517898" y="8619"/>
                  </a:cubicBezTo>
                  <a:cubicBezTo>
                    <a:pt x="1515748" y="3404"/>
                    <a:pt x="1510664" y="0"/>
                    <a:pt x="1505023" y="0"/>
                  </a:cubicBezTo>
                  <a:lnTo>
                    <a:pt x="15025" y="0"/>
                  </a:lnTo>
                  <a:cubicBezTo>
                    <a:pt x="9384" y="0"/>
                    <a:pt x="4300" y="3404"/>
                    <a:pt x="2150" y="8619"/>
                  </a:cubicBezTo>
                  <a:cubicBezTo>
                    <a:pt x="0" y="13835"/>
                    <a:pt x="1210" y="19832"/>
                    <a:pt x="5213" y="23807"/>
                  </a:cubicBezTo>
                  <a:lnTo>
                    <a:pt x="736048" y="749509"/>
                  </a:lnTo>
                  <a:cubicBezTo>
                    <a:pt x="749317" y="762685"/>
                    <a:pt x="770731" y="762685"/>
                    <a:pt x="784000" y="749509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43371" y="17137"/>
              <a:ext cx="1070832" cy="397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70160" y="721307"/>
            <a:ext cx="745465" cy="614786"/>
          </a:xfrm>
          <a:custGeom>
            <a:avLst/>
            <a:gdLst/>
            <a:ahLst/>
            <a:cxnLst/>
            <a:rect r="r" b="b" t="t" l="l"/>
            <a:pathLst>
              <a:path h="614786" w="745465">
                <a:moveTo>
                  <a:pt x="0" y="0"/>
                </a:moveTo>
                <a:lnTo>
                  <a:pt x="745465" y="0"/>
                </a:lnTo>
                <a:lnTo>
                  <a:pt x="745465" y="614786"/>
                </a:lnTo>
                <a:lnTo>
                  <a:pt x="0" y="61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31959" y="2822062"/>
            <a:ext cx="13293987" cy="1059440"/>
            <a:chOff x="0" y="0"/>
            <a:chExt cx="3501297" cy="2790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01297" cy="279030"/>
            </a:xfrm>
            <a:custGeom>
              <a:avLst/>
              <a:gdLst/>
              <a:ahLst/>
              <a:cxnLst/>
              <a:rect r="r" b="b" t="t" l="l"/>
              <a:pathLst>
                <a:path h="279030" w="3501297">
                  <a:moveTo>
                    <a:pt x="26206" y="0"/>
                  </a:moveTo>
                  <a:lnTo>
                    <a:pt x="3475091" y="0"/>
                  </a:lnTo>
                  <a:cubicBezTo>
                    <a:pt x="3482041" y="0"/>
                    <a:pt x="3488706" y="2761"/>
                    <a:pt x="3493621" y="7676"/>
                  </a:cubicBezTo>
                  <a:cubicBezTo>
                    <a:pt x="3498536" y="12590"/>
                    <a:pt x="3501297" y="19256"/>
                    <a:pt x="3501297" y="26206"/>
                  </a:cubicBezTo>
                  <a:lnTo>
                    <a:pt x="3501297" y="252823"/>
                  </a:lnTo>
                  <a:cubicBezTo>
                    <a:pt x="3501297" y="259774"/>
                    <a:pt x="3498536" y="266439"/>
                    <a:pt x="3493621" y="271354"/>
                  </a:cubicBezTo>
                  <a:cubicBezTo>
                    <a:pt x="3488706" y="276269"/>
                    <a:pt x="3482041" y="279030"/>
                    <a:pt x="3475091" y="279030"/>
                  </a:cubicBezTo>
                  <a:lnTo>
                    <a:pt x="26206" y="279030"/>
                  </a:lnTo>
                  <a:cubicBezTo>
                    <a:pt x="11733" y="279030"/>
                    <a:pt x="0" y="267297"/>
                    <a:pt x="0" y="252823"/>
                  </a:cubicBezTo>
                  <a:lnTo>
                    <a:pt x="0" y="26206"/>
                  </a:lnTo>
                  <a:cubicBezTo>
                    <a:pt x="0" y="19256"/>
                    <a:pt x="2761" y="12590"/>
                    <a:pt x="7676" y="7676"/>
                  </a:cubicBezTo>
                  <a:cubicBezTo>
                    <a:pt x="12590" y="2761"/>
                    <a:pt x="19256" y="0"/>
                    <a:pt x="26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3501297" cy="28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1E1E1E"/>
                  </a:solidFill>
                  <a:latin typeface="DM Sans"/>
                  <a:ea typeface="DM Sans"/>
                  <a:cs typeface="DM Sans"/>
                  <a:sym typeface="DM Sans"/>
                </a:rPr>
                <a:t>Peskov, D., et al. (2020). It Takes Two to Lie: One to Lie, and One to Listen.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1959" y="4307103"/>
            <a:ext cx="16278039" cy="943196"/>
            <a:chOff x="0" y="0"/>
            <a:chExt cx="4287220" cy="2484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87220" cy="248414"/>
            </a:xfrm>
            <a:custGeom>
              <a:avLst/>
              <a:gdLst/>
              <a:ahLst/>
              <a:cxnLst/>
              <a:rect r="r" b="b" t="t" l="l"/>
              <a:pathLst>
                <a:path h="248414" w="4287220">
                  <a:moveTo>
                    <a:pt x="21402" y="0"/>
                  </a:moveTo>
                  <a:lnTo>
                    <a:pt x="4265818" y="0"/>
                  </a:lnTo>
                  <a:cubicBezTo>
                    <a:pt x="4271494" y="0"/>
                    <a:pt x="4276938" y="2255"/>
                    <a:pt x="4280951" y="6269"/>
                  </a:cubicBezTo>
                  <a:cubicBezTo>
                    <a:pt x="4284965" y="10282"/>
                    <a:pt x="4287220" y="15726"/>
                    <a:pt x="4287220" y="21402"/>
                  </a:cubicBezTo>
                  <a:lnTo>
                    <a:pt x="4287220" y="227012"/>
                  </a:lnTo>
                  <a:cubicBezTo>
                    <a:pt x="4287220" y="232688"/>
                    <a:pt x="4284965" y="238131"/>
                    <a:pt x="4280951" y="242145"/>
                  </a:cubicBezTo>
                  <a:cubicBezTo>
                    <a:pt x="4276938" y="246159"/>
                    <a:pt x="4271494" y="248414"/>
                    <a:pt x="4265818" y="248414"/>
                  </a:cubicBezTo>
                  <a:lnTo>
                    <a:pt x="21402" y="248414"/>
                  </a:lnTo>
                  <a:cubicBezTo>
                    <a:pt x="15726" y="248414"/>
                    <a:pt x="10282" y="246159"/>
                    <a:pt x="6269" y="242145"/>
                  </a:cubicBezTo>
                  <a:cubicBezTo>
                    <a:pt x="2255" y="238131"/>
                    <a:pt x="0" y="232688"/>
                    <a:pt x="0" y="227012"/>
                  </a:cubicBezTo>
                  <a:lnTo>
                    <a:pt x="0" y="21402"/>
                  </a:lnTo>
                  <a:cubicBezTo>
                    <a:pt x="0" y="15726"/>
                    <a:pt x="2255" y="10282"/>
                    <a:pt x="6269" y="6269"/>
                  </a:cubicBezTo>
                  <a:cubicBezTo>
                    <a:pt x="10282" y="2255"/>
                    <a:pt x="15726" y="0"/>
                    <a:pt x="214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4287220" cy="257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1E1E1E"/>
                  </a:solidFill>
                  <a:latin typeface="DM Sans"/>
                  <a:ea typeface="DM Sans"/>
                  <a:cs typeface="DM Sans"/>
                  <a:sym typeface="DM Sans"/>
                </a:rPr>
                <a:t>Ekman, P. (1992). Telling Lies: Clues to Deceit in the Marketplace, Politics, and Marriage.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1959" y="5793808"/>
            <a:ext cx="15426924" cy="998208"/>
            <a:chOff x="0" y="0"/>
            <a:chExt cx="4063058" cy="2629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3058" cy="262903"/>
            </a:xfrm>
            <a:custGeom>
              <a:avLst/>
              <a:gdLst/>
              <a:ahLst/>
              <a:cxnLst/>
              <a:rect r="r" b="b" t="t" l="l"/>
              <a:pathLst>
                <a:path h="262903" w="4063058">
                  <a:moveTo>
                    <a:pt x="22583" y="0"/>
                  </a:moveTo>
                  <a:lnTo>
                    <a:pt x="4040475" y="0"/>
                  </a:lnTo>
                  <a:cubicBezTo>
                    <a:pt x="4046465" y="0"/>
                    <a:pt x="4052208" y="2379"/>
                    <a:pt x="4056444" y="6614"/>
                  </a:cubicBezTo>
                  <a:cubicBezTo>
                    <a:pt x="4060679" y="10850"/>
                    <a:pt x="4063058" y="16594"/>
                    <a:pt x="4063058" y="22583"/>
                  </a:cubicBezTo>
                  <a:lnTo>
                    <a:pt x="4063058" y="240320"/>
                  </a:lnTo>
                  <a:cubicBezTo>
                    <a:pt x="4063058" y="246309"/>
                    <a:pt x="4060679" y="252053"/>
                    <a:pt x="4056444" y="256288"/>
                  </a:cubicBezTo>
                  <a:cubicBezTo>
                    <a:pt x="4052208" y="260523"/>
                    <a:pt x="4046465" y="262903"/>
                    <a:pt x="4040475" y="262903"/>
                  </a:cubicBezTo>
                  <a:lnTo>
                    <a:pt x="22583" y="262903"/>
                  </a:lnTo>
                  <a:cubicBezTo>
                    <a:pt x="16594" y="262903"/>
                    <a:pt x="10850" y="260523"/>
                    <a:pt x="6614" y="256288"/>
                  </a:cubicBezTo>
                  <a:cubicBezTo>
                    <a:pt x="2379" y="252053"/>
                    <a:pt x="0" y="246309"/>
                    <a:pt x="0" y="240320"/>
                  </a:cubicBezTo>
                  <a:lnTo>
                    <a:pt x="0" y="22583"/>
                  </a:lnTo>
                  <a:cubicBezTo>
                    <a:pt x="0" y="16594"/>
                    <a:pt x="2379" y="10850"/>
                    <a:pt x="6614" y="6614"/>
                  </a:cubicBezTo>
                  <a:cubicBezTo>
                    <a:pt x="10850" y="2379"/>
                    <a:pt x="16594" y="0"/>
                    <a:pt x="225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4063058" cy="27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1E1E1E"/>
                  </a:solidFill>
                  <a:latin typeface="DM Sans"/>
                  <a:ea typeface="DM Sans"/>
                  <a:cs typeface="DM Sans"/>
                  <a:sym typeface="DM Sans"/>
                </a:rPr>
                <a:t>Newman, M. L., et al. (2003). Lying Words: Predicting Deception from Linguistic Styles.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1959" y="7280513"/>
            <a:ext cx="13293987" cy="959484"/>
            <a:chOff x="0" y="0"/>
            <a:chExt cx="3501297" cy="2527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501297" cy="252703"/>
            </a:xfrm>
            <a:custGeom>
              <a:avLst/>
              <a:gdLst/>
              <a:ahLst/>
              <a:cxnLst/>
              <a:rect r="r" b="b" t="t" l="l"/>
              <a:pathLst>
                <a:path h="252703" w="3501297">
                  <a:moveTo>
                    <a:pt x="26206" y="0"/>
                  </a:moveTo>
                  <a:lnTo>
                    <a:pt x="3475091" y="0"/>
                  </a:lnTo>
                  <a:cubicBezTo>
                    <a:pt x="3482041" y="0"/>
                    <a:pt x="3488706" y="2761"/>
                    <a:pt x="3493621" y="7676"/>
                  </a:cubicBezTo>
                  <a:cubicBezTo>
                    <a:pt x="3498536" y="12590"/>
                    <a:pt x="3501297" y="19256"/>
                    <a:pt x="3501297" y="26206"/>
                  </a:cubicBezTo>
                  <a:lnTo>
                    <a:pt x="3501297" y="226497"/>
                  </a:lnTo>
                  <a:cubicBezTo>
                    <a:pt x="3501297" y="233448"/>
                    <a:pt x="3498536" y="240113"/>
                    <a:pt x="3493621" y="245028"/>
                  </a:cubicBezTo>
                  <a:cubicBezTo>
                    <a:pt x="3488706" y="249942"/>
                    <a:pt x="3482041" y="252703"/>
                    <a:pt x="3475091" y="252703"/>
                  </a:cubicBezTo>
                  <a:lnTo>
                    <a:pt x="26206" y="252703"/>
                  </a:lnTo>
                  <a:cubicBezTo>
                    <a:pt x="11733" y="252703"/>
                    <a:pt x="0" y="240971"/>
                    <a:pt x="0" y="226497"/>
                  </a:cubicBezTo>
                  <a:lnTo>
                    <a:pt x="0" y="26206"/>
                  </a:lnTo>
                  <a:cubicBezTo>
                    <a:pt x="0" y="19256"/>
                    <a:pt x="2761" y="12590"/>
                    <a:pt x="7676" y="7676"/>
                  </a:cubicBezTo>
                  <a:cubicBezTo>
                    <a:pt x="12590" y="2761"/>
                    <a:pt x="19256" y="0"/>
                    <a:pt x="26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183685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3501297" cy="262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1E1E1E"/>
                  </a:solidFill>
                  <a:latin typeface="DM Sans"/>
                  <a:ea typeface="DM Sans"/>
                  <a:cs typeface="DM Sans"/>
                  <a:sym typeface="DM Sans"/>
                </a:rPr>
                <a:t>Wang, W. Y. (2017). LIAR: A Benchmark Dataset for Fake News Detection.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173221" y="1803759"/>
            <a:ext cx="7454541" cy="745454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1700" y="21700"/>
              <a:ext cx="769400" cy="769400"/>
            </a:xfrm>
            <a:custGeom>
              <a:avLst/>
              <a:gdLst/>
              <a:ahLst/>
              <a:cxnLst/>
              <a:rect r="r" b="b" t="t" l="l"/>
              <a:pathLst>
                <a:path h="769400" w="769400">
                  <a:moveTo>
                    <a:pt x="433168" y="26768"/>
                  </a:moveTo>
                  <a:lnTo>
                    <a:pt x="742632" y="336232"/>
                  </a:lnTo>
                  <a:cubicBezTo>
                    <a:pt x="769400" y="363000"/>
                    <a:pt x="769400" y="406400"/>
                    <a:pt x="742632" y="433168"/>
                  </a:cubicBezTo>
                  <a:lnTo>
                    <a:pt x="433168" y="742632"/>
                  </a:lnTo>
                  <a:cubicBezTo>
                    <a:pt x="406400" y="769400"/>
                    <a:pt x="363000" y="769400"/>
                    <a:pt x="336232" y="742632"/>
                  </a:cubicBezTo>
                  <a:lnTo>
                    <a:pt x="26768" y="433168"/>
                  </a:lnTo>
                  <a:cubicBezTo>
                    <a:pt x="0" y="406400"/>
                    <a:pt x="0" y="363000"/>
                    <a:pt x="26768" y="336232"/>
                  </a:cubicBezTo>
                  <a:lnTo>
                    <a:pt x="336232" y="26768"/>
                  </a:lnTo>
                  <a:cubicBezTo>
                    <a:pt x="363000" y="0"/>
                    <a:pt x="406400" y="0"/>
                    <a:pt x="433168" y="26768"/>
                  </a:cubicBezTo>
                  <a:close/>
                </a:path>
              </a:pathLst>
            </a:custGeom>
            <a:solidFill>
              <a:srgbClr val="51B2B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592385" y="1283515"/>
            <a:ext cx="8509635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b="true">
                <a:solidFill>
                  <a:srgbClr val="183685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44554" y="8430497"/>
            <a:ext cx="6242915" cy="144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78"/>
              </a:lnSpc>
              <a:spcBef>
                <a:spcPct val="0"/>
              </a:spcBef>
            </a:pPr>
            <a:r>
              <a:rPr lang="en-US" sz="8413">
                <a:solidFill>
                  <a:srgbClr val="183685"/>
                </a:solidFill>
                <a:latin typeface="Open Sauce"/>
                <a:ea typeface="Open Sauce"/>
                <a:cs typeface="Open Sauce"/>
                <a:sym typeface="Open Sauce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DAGkuDcWbws</dc:identifier>
  <dcterms:modified xsi:type="dcterms:W3CDTF">2011-08-01T06:04:30Z</dcterms:modified>
  <cp:revision>1</cp:revision>
  <dc:title>White and Blue Corporate Professional Project Plan Presentation</dc:title>
</cp:coreProperties>
</file>