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</p:sldIdLst>
  <p:sldSz cx="9144000" cy="5143500" type="screen16x9"/>
  <p:notesSz cx="6858000" cy="9144000"/>
  <p:embeddedFontLst>
    <p:embeddedFont>
      <p:font typeface="Papyrus" panose="03070502060502030205" pitchFamily="66" charset="0"/>
      <p:regular r:id="rId15"/>
    </p:embeddedFont>
    <p:embeddedFont>
      <p:font typeface="Didact Gothic" panose="020B0604020202020204" charset="0"/>
      <p:regular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onstantia" panose="02030602050306030303" pitchFamily="18" charset="0"/>
      <p:regular r:id="rId19"/>
      <p:bold r:id="rId20"/>
      <p:italic r:id="rId21"/>
      <p:boldItalic r:id="rId22"/>
    </p:embeddedFont>
    <p:embeddedFont>
      <p:font typeface="Felix Titling" panose="04060505060202020A04" pitchFamily="82" charset="0"/>
      <p:regular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DM Serif Display" panose="020B0604020202020204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C9D28FB-598E-4406-9F0E-3E66770D696D}">
  <a:tblStyle styleId="{AC9D28FB-598E-4406-9F0E-3E66770D69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8262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5b86cc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5b86cc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50" b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5" r:id="rId4"/>
    <p:sldLayoutId id="2147483676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ctrTitle"/>
          </p:nvPr>
        </p:nvSpPr>
        <p:spPr>
          <a:xfrm>
            <a:off x="3826200" y="828749"/>
            <a:ext cx="531780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lix Titling" panose="04060505060202020A04" pitchFamily="82" charset="0"/>
                <a:cs typeface="Calibri Light" panose="020F0302020204030204" pitchFamily="34" charset="0"/>
              </a:rPr>
              <a:t>ONLINE AUCTION</a:t>
            </a:r>
            <a:endParaRPr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elix Titling" panose="04060505060202020A04" pitchFamily="82" charset="0"/>
              <a:cs typeface="Calibri Light" panose="020F0302020204030204" pitchFamily="34" charset="0"/>
            </a:endParaRPr>
          </a:p>
        </p:txBody>
      </p:sp>
      <p:sp>
        <p:nvSpPr>
          <p:cNvPr id="194" name="Google Shape;194;p35"/>
          <p:cNvSpPr txBox="1">
            <a:spLocks noGrp="1"/>
          </p:cNvSpPr>
          <p:nvPr>
            <p:ph type="subTitle" idx="1"/>
          </p:nvPr>
        </p:nvSpPr>
        <p:spPr>
          <a:xfrm>
            <a:off x="5638800" y="3080539"/>
            <a:ext cx="36576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pyrus" panose="03070502060502030205" pitchFamily="66" charset="0"/>
              </a:rPr>
              <a:t>By :  TechAmigas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pyrus" panose="03070502060502030205" pitchFamily="66" charset="0"/>
            </a:endParaRPr>
          </a:p>
        </p:txBody>
      </p:sp>
      <p:pic>
        <p:nvPicPr>
          <p:cNvPr id="1028" name="Picture 4" descr="Online Auction website Project Proposal Idea for Final Year University  Students | ItsMyideas : Great minds discuss ide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2"/>
          <a:stretch/>
        </p:blipFill>
        <p:spPr bwMode="auto">
          <a:xfrm>
            <a:off x="381000" y="1809749"/>
            <a:ext cx="4064540" cy="304318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304800" y="1123950"/>
            <a:ext cx="7772400" cy="4114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sz="2000" dirty="0">
                <a:latin typeface="Constantia" panose="02030602050306030303" pitchFamily="18" charset="0"/>
              </a:rPr>
              <a:t>SELLER </a:t>
            </a:r>
            <a:r>
              <a:rPr lang="en-US" sz="2000" dirty="0" smtClean="0">
                <a:latin typeface="Constantia" panose="02030602050306030303" pitchFamily="18" charset="0"/>
              </a:rPr>
              <a:t>: 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Constantia" panose="02030602050306030303" pitchFamily="18" charset="0"/>
              </a:rPr>
              <a:t>Features: </a:t>
            </a:r>
          </a:p>
          <a:p>
            <a:pPr lvl="2" fontAlgn="base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Constantia" panose="02030602050306030303" pitchFamily="18" charset="0"/>
              </a:rPr>
              <a:t>List of products auctioned by the </a:t>
            </a:r>
            <a:r>
              <a:rPr lang="en-US" sz="1600" dirty="0">
                <a:latin typeface="Constantia" panose="02030602050306030303" pitchFamily="18" charset="0"/>
              </a:rPr>
              <a:t>seller.</a:t>
            </a:r>
          </a:p>
          <a:p>
            <a:pPr lvl="2" fontAlgn="base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Constantia" panose="02030602050306030303" pitchFamily="18" charset="0"/>
              </a:rPr>
              <a:t>Button </a:t>
            </a:r>
            <a:r>
              <a:rPr lang="en-US" sz="1600" dirty="0">
                <a:latin typeface="Constantia" panose="02030602050306030303" pitchFamily="18" charset="0"/>
              </a:rPr>
              <a:t>to add new product to be </a:t>
            </a:r>
            <a:r>
              <a:rPr lang="en-US" sz="1600" dirty="0">
                <a:latin typeface="Constantia" panose="02030602050306030303" pitchFamily="18" charset="0"/>
              </a:rPr>
              <a:t>auctioned.</a:t>
            </a:r>
            <a:endParaRPr lang="en-US" sz="1600" dirty="0">
              <a:latin typeface="Constantia" panose="02030602050306030303" pitchFamily="18" charset="0"/>
            </a:endParaRPr>
          </a:p>
          <a:p>
            <a:pPr lvl="2" fontAlgn="base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Constantia" panose="02030602050306030303" pitchFamily="18" charset="0"/>
              </a:rPr>
              <a:t>List of auctioned products that are </a:t>
            </a:r>
            <a:r>
              <a:rPr lang="en-US" sz="1600" dirty="0">
                <a:latin typeface="Constantia" panose="02030602050306030303" pitchFamily="18" charset="0"/>
              </a:rPr>
              <a:t>sold.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1850" dirty="0">
              <a:latin typeface="Constantia" panose="02030602050306030303" pitchFamily="18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50" dirty="0">
                <a:latin typeface="Constantia" panose="02030602050306030303" pitchFamily="18" charset="0"/>
              </a:rPr>
              <a:t>Functionalities </a:t>
            </a:r>
            <a:r>
              <a:rPr lang="en-US" sz="1850" dirty="0">
                <a:latin typeface="Constantia" panose="02030602050306030303" pitchFamily="18" charset="0"/>
              </a:rPr>
              <a:t>: </a:t>
            </a:r>
            <a:endParaRPr lang="en-US" sz="1850" dirty="0">
              <a:latin typeface="Constantia" panose="02030602050306030303" pitchFamily="18" charset="0"/>
            </a:endParaRPr>
          </a:p>
          <a:p>
            <a:pPr lvl="2" fontAlgn="base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Constantia" panose="02030602050306030303" pitchFamily="18" charset="0"/>
              </a:rPr>
              <a:t>Seller can add new product for </a:t>
            </a:r>
            <a:r>
              <a:rPr lang="en-US" sz="1600" dirty="0">
                <a:latin typeface="Constantia" panose="02030602050306030303" pitchFamily="18" charset="0"/>
              </a:rPr>
              <a:t>auctioning.</a:t>
            </a:r>
          </a:p>
          <a:p>
            <a:pPr lvl="2" fontAlgn="base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Constantia" panose="02030602050306030303" pitchFamily="18" charset="0"/>
              </a:rPr>
              <a:t>Seller can schedule an </a:t>
            </a:r>
            <a:r>
              <a:rPr lang="en-US" sz="1600" dirty="0">
                <a:latin typeface="Constantia" panose="02030602050306030303" pitchFamily="18" charset="0"/>
              </a:rPr>
              <a:t>auction.</a:t>
            </a:r>
            <a:r>
              <a:rPr lang="en-US" sz="1600" dirty="0">
                <a:latin typeface="Constantia" panose="02030602050306030303" pitchFamily="18" charset="0"/>
              </a:rPr>
              <a:t/>
            </a:r>
            <a:br>
              <a:rPr lang="en-US" sz="1600" dirty="0">
                <a:latin typeface="Constantia" panose="02030602050306030303" pitchFamily="18" charset="0"/>
              </a:rPr>
            </a:br>
            <a:endParaRPr lang="en-US" sz="1600" dirty="0">
              <a:latin typeface="Constantia" panose="02030602050306030303" pitchFamily="18" charset="0"/>
            </a:endParaRPr>
          </a:p>
        </p:txBody>
      </p:sp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81000" y="1333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FEATURES  &amp;  FUNCTIONALITIES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742950"/>
            <a:ext cx="7162800" cy="0"/>
          </a:xfrm>
          <a:prstGeom prst="line">
            <a:avLst/>
          </a:prstGeom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4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304800" y="1123951"/>
            <a:ext cx="80772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ü"/>
            </a:pPr>
            <a:r>
              <a:rPr lang="en-US" sz="1600" dirty="0">
                <a:latin typeface="Constantia" panose="02030602050306030303" pitchFamily="18" charset="0"/>
              </a:rPr>
              <a:t>Team </a:t>
            </a:r>
            <a:r>
              <a:rPr lang="en-US" sz="1600" dirty="0">
                <a:latin typeface="Constantia" panose="02030602050306030303" pitchFamily="18" charset="0"/>
              </a:rPr>
              <a:t>Work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sz="1600" dirty="0">
              <a:latin typeface="Constantia" panose="02030602050306030303" pitchFamily="18" charset="0"/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600" dirty="0">
                <a:latin typeface="Constantia" panose="02030602050306030303" pitchFamily="18" charset="0"/>
              </a:rPr>
              <a:t>Self </a:t>
            </a:r>
            <a:r>
              <a:rPr lang="en-US" sz="1600" dirty="0">
                <a:latin typeface="Constantia" panose="02030602050306030303" pitchFamily="18" charset="0"/>
              </a:rPr>
              <a:t>Learning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sz="1600" dirty="0">
              <a:latin typeface="Constantia" panose="02030602050306030303" pitchFamily="18" charset="0"/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600" dirty="0">
                <a:latin typeface="Constantia" panose="02030602050306030303" pitchFamily="18" charset="0"/>
              </a:rPr>
              <a:t>Working </a:t>
            </a:r>
            <a:r>
              <a:rPr lang="en-US" sz="1600" dirty="0">
                <a:latin typeface="Constantia" panose="02030602050306030303" pitchFamily="18" charset="0"/>
              </a:rPr>
              <a:t>under </a:t>
            </a:r>
            <a:r>
              <a:rPr lang="en-US" sz="1600" dirty="0">
                <a:latin typeface="Constantia" panose="02030602050306030303" pitchFamily="18" charset="0"/>
              </a:rPr>
              <a:t>strict </a:t>
            </a:r>
            <a:r>
              <a:rPr lang="en-US" sz="1600" dirty="0">
                <a:latin typeface="Constantia" panose="02030602050306030303" pitchFamily="18" charset="0"/>
              </a:rPr>
              <a:t>deadlines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sz="1600" dirty="0">
              <a:latin typeface="Constantia" panose="02030602050306030303" pitchFamily="18" charset="0"/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600" dirty="0">
                <a:latin typeface="Constantia" panose="02030602050306030303" pitchFamily="18" charset="0"/>
              </a:rPr>
              <a:t>Asking for help whenever </a:t>
            </a:r>
            <a:r>
              <a:rPr lang="en-US" sz="1600" dirty="0">
                <a:latin typeface="Constantia" panose="02030602050306030303" pitchFamily="18" charset="0"/>
              </a:rPr>
              <a:t>required</a:t>
            </a:r>
          </a:p>
          <a:p>
            <a:pPr marL="158750" indent="0" fontAlgn="base">
              <a:buNone/>
            </a:pPr>
            <a:endParaRPr lang="en-US" sz="1600" dirty="0">
              <a:latin typeface="Constantia" panose="02030602050306030303" pitchFamily="18" charset="0"/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600" dirty="0">
                <a:latin typeface="Constantia" panose="02030602050306030303" pitchFamily="18" charset="0"/>
              </a:rPr>
              <a:t>Effective communication plays a vital role in team </a:t>
            </a:r>
            <a:r>
              <a:rPr lang="en-US" sz="1600" dirty="0">
                <a:latin typeface="Constantia" panose="02030602050306030303" pitchFamily="18" charset="0"/>
              </a:rPr>
              <a:t>projects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sz="1600" dirty="0">
              <a:latin typeface="Constantia" panose="02030602050306030303" pitchFamily="18" charset="0"/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600" dirty="0">
                <a:latin typeface="Constantia" panose="02030602050306030303" pitchFamily="18" charset="0"/>
              </a:rPr>
              <a:t>Interacting with people from different backgrounds and learning from each other</a:t>
            </a:r>
            <a:r>
              <a:rPr lang="en-US" sz="1600" dirty="0">
                <a:latin typeface="Constantia" panose="02030602050306030303" pitchFamily="18" charset="0"/>
              </a:rPr>
              <a:t>.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sz="1600" dirty="0">
              <a:latin typeface="Constantia" panose="02030602050306030303" pitchFamily="18" charset="0"/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1600" dirty="0">
                <a:latin typeface="Constantia" panose="02030602050306030303" pitchFamily="18" charset="0"/>
              </a:rPr>
              <a:t>Considering every member’s opinion and point of view before taking major steps.</a:t>
            </a:r>
            <a:r>
              <a:rPr lang="en-US" sz="1600" dirty="0" smtClean="0">
                <a:latin typeface="Constantia" panose="02030602050306030303" pitchFamily="18" charset="0"/>
              </a:rPr>
              <a:t/>
            </a:r>
            <a:br>
              <a:rPr lang="en-US" sz="1600" dirty="0" smtClean="0">
                <a:latin typeface="Constantia" panose="02030602050306030303" pitchFamily="18" charset="0"/>
              </a:rPr>
            </a:br>
            <a:endParaRPr lang="en-US" sz="1600" dirty="0">
              <a:latin typeface="Constantia" panose="02030602050306030303" pitchFamily="18" charset="0"/>
            </a:endParaRPr>
          </a:p>
        </p:txBody>
      </p:sp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81000" y="1333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LEARNINGS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742950"/>
            <a:ext cx="7162800" cy="0"/>
          </a:xfrm>
          <a:prstGeom prst="line">
            <a:avLst/>
          </a:prstGeom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79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77;p67"/>
          <p:cNvSpPr txBox="1">
            <a:spLocks noGrp="1"/>
          </p:cNvSpPr>
          <p:nvPr>
            <p:ph type="title"/>
          </p:nvPr>
        </p:nvSpPr>
        <p:spPr>
          <a:xfrm>
            <a:off x="1981200" y="1733550"/>
            <a:ext cx="4400400" cy="15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90226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276350"/>
            <a:ext cx="7315200" cy="3429000"/>
          </a:xfrm>
          <a:prstGeom prst="rect">
            <a:avLst/>
          </a:prstGeom>
          <a:solidFill>
            <a:srgbClr val="FFFFCC">
              <a:alpha val="3922"/>
            </a:srgbClr>
          </a:solidFill>
          <a:ln w="9525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685800" y="1516380"/>
            <a:ext cx="3657600" cy="373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 err="1">
                <a:latin typeface="Constantia" panose="02030602050306030303" pitchFamily="18" charset="0"/>
              </a:rPr>
              <a:t>Manya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smtClean="0">
                <a:latin typeface="Constantia" panose="02030602050306030303" pitchFamily="18" charset="0"/>
              </a:rPr>
              <a:t>Bhardwaj</a:t>
            </a:r>
          </a:p>
          <a:p>
            <a:pPr fontAlgn="base"/>
            <a:endParaRPr lang="en-US" sz="1800" dirty="0">
              <a:latin typeface="Constantia" panose="02030602050306030303" pitchFamily="18" charset="0"/>
            </a:endParaRPr>
          </a:p>
          <a:p>
            <a:pPr fontAlgn="base"/>
            <a:r>
              <a:rPr lang="en-US" sz="1800" dirty="0" err="1">
                <a:latin typeface="Constantia" panose="02030602050306030303" pitchFamily="18" charset="0"/>
              </a:rPr>
              <a:t>Swanand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 smtClean="0">
                <a:latin typeface="Constantia" panose="02030602050306030303" pitchFamily="18" charset="0"/>
              </a:rPr>
              <a:t>Khonde</a:t>
            </a:r>
            <a:endParaRPr lang="en-US" sz="1800" dirty="0" smtClean="0">
              <a:latin typeface="Constantia" panose="02030602050306030303" pitchFamily="18" charset="0"/>
            </a:endParaRPr>
          </a:p>
          <a:p>
            <a:pPr fontAlgn="base"/>
            <a:endParaRPr lang="en-US" sz="1800" dirty="0">
              <a:latin typeface="Constantia" panose="02030602050306030303" pitchFamily="18" charset="0"/>
            </a:endParaRPr>
          </a:p>
          <a:p>
            <a:pPr fontAlgn="base"/>
            <a:r>
              <a:rPr lang="en-US" sz="1800" dirty="0" err="1">
                <a:latin typeface="Constantia" panose="02030602050306030303" pitchFamily="18" charset="0"/>
              </a:rPr>
              <a:t>Harshika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smtClean="0">
                <a:latin typeface="Constantia" panose="02030602050306030303" pitchFamily="18" charset="0"/>
              </a:rPr>
              <a:t>Golkonda</a:t>
            </a:r>
          </a:p>
          <a:p>
            <a:pPr fontAlgn="base"/>
            <a:endParaRPr lang="en-US" sz="1800" dirty="0">
              <a:latin typeface="Constantia" panose="02030602050306030303" pitchFamily="18" charset="0"/>
            </a:endParaRPr>
          </a:p>
          <a:p>
            <a:pPr fontAlgn="base"/>
            <a:r>
              <a:rPr lang="en-US" sz="1800" dirty="0" err="1">
                <a:latin typeface="Constantia" panose="02030602050306030303" pitchFamily="18" charset="0"/>
              </a:rPr>
              <a:t>Ayushi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 smtClean="0">
                <a:latin typeface="Constantia" panose="02030602050306030303" pitchFamily="18" charset="0"/>
              </a:rPr>
              <a:t>Lonkar</a:t>
            </a:r>
            <a:endParaRPr lang="en-US" sz="1800" dirty="0" smtClean="0">
              <a:latin typeface="Constantia" panose="02030602050306030303" pitchFamily="18" charset="0"/>
            </a:endParaRPr>
          </a:p>
          <a:p>
            <a:pPr fontAlgn="base"/>
            <a:endParaRPr lang="en-US" sz="1800" dirty="0">
              <a:latin typeface="Constantia" panose="02030602050306030303" pitchFamily="18" charset="0"/>
            </a:endParaRPr>
          </a:p>
          <a:p>
            <a:pPr fontAlgn="base"/>
            <a:r>
              <a:rPr lang="en-US" sz="1800" dirty="0" err="1">
                <a:latin typeface="Constantia" panose="02030602050306030303" pitchFamily="18" charset="0"/>
              </a:rPr>
              <a:t>Srividya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 smtClean="0">
                <a:latin typeface="Constantia" panose="02030602050306030303" pitchFamily="18" charset="0"/>
              </a:rPr>
              <a:t>Ghanta</a:t>
            </a:r>
            <a:endParaRPr lang="en-US" sz="1800" dirty="0" smtClean="0">
              <a:latin typeface="Constantia" panose="02030602050306030303" pitchFamily="18" charset="0"/>
            </a:endParaRPr>
          </a:p>
          <a:p>
            <a:pPr fontAlgn="base"/>
            <a:endParaRPr lang="en-US" sz="1200" dirty="0">
              <a:latin typeface="Constantia" panose="02030602050306030303" pitchFamily="18" charset="0"/>
            </a:endParaRPr>
          </a:p>
        </p:txBody>
      </p:sp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81000" y="1333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TEAM</a:t>
            </a:r>
            <a:endParaRPr dirty="0"/>
          </a:p>
        </p:txBody>
      </p:sp>
      <p:sp>
        <p:nvSpPr>
          <p:cNvPr id="5" name="Google Shape;199;p36"/>
          <p:cNvSpPr txBox="1">
            <a:spLocks/>
          </p:cNvSpPr>
          <p:nvPr/>
        </p:nvSpPr>
        <p:spPr>
          <a:xfrm>
            <a:off x="3924300" y="1504950"/>
            <a:ext cx="3657600" cy="373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Char char="●"/>
              <a:defRPr sz="115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fontAlgn="base"/>
            <a:r>
              <a:rPr lang="en-US" sz="1800" dirty="0" err="1">
                <a:latin typeface="Constantia" panose="02030602050306030303" pitchFamily="18" charset="0"/>
              </a:rPr>
              <a:t>Shardul</a:t>
            </a:r>
            <a:r>
              <a:rPr lang="en-US" sz="1800" dirty="0">
                <a:latin typeface="Constantia" panose="02030602050306030303" pitchFamily="18" charset="0"/>
              </a:rPr>
              <a:t> Sandeep </a:t>
            </a:r>
            <a:r>
              <a:rPr lang="en-US" sz="1800" dirty="0" err="1">
                <a:latin typeface="Constantia" panose="02030602050306030303" pitchFamily="18" charset="0"/>
              </a:rPr>
              <a:t>Khandekar</a:t>
            </a:r>
            <a:endParaRPr lang="en-US" sz="1800" dirty="0">
              <a:latin typeface="Constantia" panose="02030602050306030303" pitchFamily="18" charset="0"/>
            </a:endParaRPr>
          </a:p>
          <a:p>
            <a:pPr fontAlgn="base"/>
            <a:endParaRPr lang="en-US" sz="1800" dirty="0">
              <a:latin typeface="Constantia" panose="02030602050306030303" pitchFamily="18" charset="0"/>
            </a:endParaRPr>
          </a:p>
          <a:p>
            <a:pPr fontAlgn="base"/>
            <a:r>
              <a:rPr lang="en-US" sz="1800" dirty="0" smtClean="0">
                <a:latin typeface="Constantia" panose="02030602050306030303" pitchFamily="18" charset="0"/>
              </a:rPr>
              <a:t>Abdul </a:t>
            </a:r>
            <a:r>
              <a:rPr lang="en-US" sz="1800" dirty="0" err="1" smtClean="0">
                <a:latin typeface="Constantia" panose="02030602050306030303" pitchFamily="18" charset="0"/>
              </a:rPr>
              <a:t>Mueed</a:t>
            </a:r>
            <a:r>
              <a:rPr lang="en-US" sz="1800" dirty="0" smtClean="0">
                <a:latin typeface="Constantia" panose="02030602050306030303" pitchFamily="18" charset="0"/>
              </a:rPr>
              <a:t> Dalvi</a:t>
            </a:r>
          </a:p>
          <a:p>
            <a:pPr fontAlgn="base"/>
            <a:endParaRPr lang="en-US" sz="1800" dirty="0">
              <a:latin typeface="Constantia" panose="02030602050306030303" pitchFamily="18" charset="0"/>
            </a:endParaRPr>
          </a:p>
          <a:p>
            <a:pPr fontAlgn="base"/>
            <a:r>
              <a:rPr lang="en-US" sz="1800" dirty="0">
                <a:latin typeface="Constantia" panose="02030602050306030303" pitchFamily="18" charset="0"/>
              </a:rPr>
              <a:t>Bhakti Jain</a:t>
            </a:r>
          </a:p>
          <a:p>
            <a:pPr marL="158750" indent="0" fontAlgn="base">
              <a:buNone/>
            </a:pPr>
            <a:endParaRPr lang="en-US" sz="1800" dirty="0">
              <a:latin typeface="Constantia" panose="02030602050306030303" pitchFamily="18" charset="0"/>
            </a:endParaRPr>
          </a:p>
          <a:p>
            <a:pPr fontAlgn="base"/>
            <a:r>
              <a:rPr lang="en-US" sz="1800" dirty="0" err="1">
                <a:latin typeface="Constantia" panose="02030602050306030303" pitchFamily="18" charset="0"/>
              </a:rPr>
              <a:t>Prasanna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Laxmi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Meesala</a:t>
            </a:r>
            <a:endParaRPr lang="en-US" sz="1800" dirty="0">
              <a:latin typeface="Constantia" panose="02030602050306030303" pitchFamily="18" charset="0"/>
            </a:endParaRPr>
          </a:p>
          <a:p>
            <a:pPr fontAlgn="base"/>
            <a:endParaRPr lang="en-US" sz="1800" dirty="0">
              <a:latin typeface="Constantia" panose="02030602050306030303" pitchFamily="18" charset="0"/>
            </a:endParaRPr>
          </a:p>
          <a:p>
            <a:pPr fontAlgn="base"/>
            <a:r>
              <a:rPr lang="en-US" sz="1800" dirty="0" err="1">
                <a:latin typeface="Constantia" panose="02030602050306030303" pitchFamily="18" charset="0"/>
              </a:rPr>
              <a:t>Narayani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Verma</a:t>
            </a:r>
            <a:endParaRPr lang="en-US" sz="1800" dirty="0" smtClean="0">
              <a:latin typeface="Constantia" panose="02030602050306030303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742950"/>
            <a:ext cx="7162800" cy="0"/>
          </a:xfrm>
          <a:prstGeom prst="line">
            <a:avLst/>
          </a:prstGeom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228600" y="1123950"/>
            <a:ext cx="4724400" cy="373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latin typeface="Constantia" panose="02030602050306030303" pitchFamily="18" charset="0"/>
              </a:rPr>
              <a:t>Online Auction System is a web based application which helps a user to buy and sell the items</a:t>
            </a:r>
            <a:r>
              <a:rPr lang="en-US" sz="1800" dirty="0">
                <a:latin typeface="Constantia" panose="02030602050306030303" pitchFamily="18" charset="0"/>
              </a:rPr>
              <a:t>.</a:t>
            </a:r>
          </a:p>
          <a:p>
            <a:pPr marL="158750" indent="0" fontAlgn="base">
              <a:buNone/>
            </a:pPr>
            <a:endParaRPr lang="en-US" sz="1800" dirty="0">
              <a:latin typeface="Constantia" panose="02030602050306030303" pitchFamily="18" charset="0"/>
            </a:endParaRPr>
          </a:p>
          <a:p>
            <a:pPr fontAlgn="base"/>
            <a:r>
              <a:rPr lang="en-US" sz="1800" dirty="0">
                <a:latin typeface="Constantia" panose="02030602050306030303" pitchFamily="18" charset="0"/>
              </a:rPr>
              <a:t>It allows sellers to set their products for auction and buyers to bid for various products which are available for auctioning</a:t>
            </a:r>
            <a:r>
              <a:rPr lang="en-US" sz="1800" dirty="0">
                <a:latin typeface="Constantia" panose="02030602050306030303" pitchFamily="18" charset="0"/>
              </a:rPr>
              <a:t>.</a:t>
            </a:r>
          </a:p>
          <a:p>
            <a:pPr marL="158750" indent="0" fontAlgn="base">
              <a:buNone/>
            </a:pPr>
            <a:endParaRPr lang="en-US" sz="1800" dirty="0">
              <a:latin typeface="Constantia" panose="02030602050306030303" pitchFamily="18" charset="0"/>
            </a:endParaRPr>
          </a:p>
          <a:p>
            <a:pPr fontAlgn="base"/>
            <a:r>
              <a:rPr lang="en-US" sz="1800" dirty="0">
                <a:latin typeface="Constantia" panose="02030602050306030303" pitchFamily="18" charset="0"/>
              </a:rPr>
              <a:t>It eliminates the disadvantages of the conventional system where users have to sit and bid.</a:t>
            </a:r>
          </a:p>
          <a:p>
            <a:pPr fontAlgn="base"/>
            <a:endParaRPr lang="en-US" sz="1200" dirty="0">
              <a:latin typeface="Constantia" panose="02030602050306030303" pitchFamily="18" charset="0"/>
            </a:endParaRPr>
          </a:p>
        </p:txBody>
      </p:sp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81000" y="1333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742950"/>
            <a:ext cx="7162800" cy="0"/>
          </a:xfrm>
          <a:prstGeom prst="line">
            <a:avLst/>
          </a:prstGeom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6.googleusercontent.com/ZufwEEU2jdd5m3FIfD0Mg-DJ_p7UknaLSKtg7R-aXDb5UG2xL-WfHRzCbwUpGUr4uCEkGoZs1dCm2Qc1y64A4tQE6qknG1ctawdgfJNskjJeST3S1d3o7_H37CmugNVmfdtEjXMQgBM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04950"/>
            <a:ext cx="3323663" cy="18834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34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813;p68"/>
          <p:cNvGrpSpPr/>
          <p:nvPr/>
        </p:nvGrpSpPr>
        <p:grpSpPr>
          <a:xfrm>
            <a:off x="2207916" y="3257550"/>
            <a:ext cx="1371600" cy="1295400"/>
            <a:chOff x="5275900" y="3434250"/>
            <a:chExt cx="929400" cy="952825"/>
          </a:xfrm>
          <a:solidFill>
            <a:srgbClr val="FFFFCC">
              <a:alpha val="5882"/>
            </a:srgbClr>
          </a:solidFill>
        </p:grpSpPr>
        <p:sp>
          <p:nvSpPr>
            <p:cNvPr id="38" name="Google Shape;814;p68"/>
            <p:cNvSpPr/>
            <p:nvPr/>
          </p:nvSpPr>
          <p:spPr>
            <a:xfrm>
              <a:off x="5275900" y="3457675"/>
              <a:ext cx="929400" cy="929400"/>
            </a:xfrm>
            <a:prstGeom prst="ellipse">
              <a:avLst/>
            </a:prstGeom>
            <a:grp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15;p68"/>
            <p:cNvSpPr/>
            <p:nvPr/>
          </p:nvSpPr>
          <p:spPr>
            <a:xfrm>
              <a:off x="5631874" y="3434250"/>
              <a:ext cx="219600" cy="48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16;p68"/>
            <p:cNvSpPr/>
            <p:nvPr/>
          </p:nvSpPr>
          <p:spPr>
            <a:xfrm rot="7506061">
              <a:off x="6008104" y="4165415"/>
              <a:ext cx="219645" cy="53848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813;p68"/>
          <p:cNvGrpSpPr/>
          <p:nvPr/>
        </p:nvGrpSpPr>
        <p:grpSpPr>
          <a:xfrm>
            <a:off x="4866218" y="3257550"/>
            <a:ext cx="1371600" cy="1295400"/>
            <a:chOff x="5275900" y="3434250"/>
            <a:chExt cx="929400" cy="952825"/>
          </a:xfrm>
          <a:solidFill>
            <a:srgbClr val="FFFFCC">
              <a:alpha val="5882"/>
            </a:srgbClr>
          </a:solidFill>
        </p:grpSpPr>
        <p:sp>
          <p:nvSpPr>
            <p:cNvPr id="42" name="Google Shape;814;p68"/>
            <p:cNvSpPr/>
            <p:nvPr/>
          </p:nvSpPr>
          <p:spPr>
            <a:xfrm>
              <a:off x="5275900" y="3457675"/>
              <a:ext cx="929400" cy="929400"/>
            </a:xfrm>
            <a:prstGeom prst="ellipse">
              <a:avLst/>
            </a:prstGeom>
            <a:grp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15;p68"/>
            <p:cNvSpPr/>
            <p:nvPr/>
          </p:nvSpPr>
          <p:spPr>
            <a:xfrm>
              <a:off x="5631874" y="3434250"/>
              <a:ext cx="219600" cy="48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16;p68"/>
            <p:cNvSpPr/>
            <p:nvPr/>
          </p:nvSpPr>
          <p:spPr>
            <a:xfrm rot="7506061">
              <a:off x="6008104" y="4165415"/>
              <a:ext cx="219645" cy="53848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813;p68"/>
          <p:cNvGrpSpPr/>
          <p:nvPr/>
        </p:nvGrpSpPr>
        <p:grpSpPr>
          <a:xfrm>
            <a:off x="5867400" y="1419031"/>
            <a:ext cx="1371600" cy="1295400"/>
            <a:chOff x="5275900" y="3434250"/>
            <a:chExt cx="929400" cy="952825"/>
          </a:xfrm>
          <a:solidFill>
            <a:srgbClr val="FFFFCC">
              <a:alpha val="5882"/>
            </a:srgbClr>
          </a:solidFill>
        </p:grpSpPr>
        <p:sp>
          <p:nvSpPr>
            <p:cNvPr id="34" name="Google Shape;814;p68"/>
            <p:cNvSpPr/>
            <p:nvPr/>
          </p:nvSpPr>
          <p:spPr>
            <a:xfrm>
              <a:off x="5275900" y="3457675"/>
              <a:ext cx="929400" cy="929400"/>
            </a:xfrm>
            <a:prstGeom prst="ellipse">
              <a:avLst/>
            </a:prstGeom>
            <a:grp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5;p68"/>
            <p:cNvSpPr/>
            <p:nvPr/>
          </p:nvSpPr>
          <p:spPr>
            <a:xfrm>
              <a:off x="5631874" y="3434250"/>
              <a:ext cx="219600" cy="48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6;p68"/>
            <p:cNvSpPr/>
            <p:nvPr/>
          </p:nvSpPr>
          <p:spPr>
            <a:xfrm rot="7506061">
              <a:off x="6008104" y="4165415"/>
              <a:ext cx="219645" cy="53848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813;p68"/>
          <p:cNvGrpSpPr/>
          <p:nvPr/>
        </p:nvGrpSpPr>
        <p:grpSpPr>
          <a:xfrm>
            <a:off x="3497580" y="1419031"/>
            <a:ext cx="1371600" cy="1295400"/>
            <a:chOff x="5275900" y="3434250"/>
            <a:chExt cx="929400" cy="952825"/>
          </a:xfrm>
          <a:solidFill>
            <a:srgbClr val="FFFFCC">
              <a:alpha val="5882"/>
            </a:srgbClr>
          </a:solidFill>
        </p:grpSpPr>
        <p:sp>
          <p:nvSpPr>
            <p:cNvPr id="30" name="Google Shape;814;p68"/>
            <p:cNvSpPr/>
            <p:nvPr/>
          </p:nvSpPr>
          <p:spPr>
            <a:xfrm>
              <a:off x="5275900" y="3457675"/>
              <a:ext cx="929400" cy="929400"/>
            </a:xfrm>
            <a:prstGeom prst="ellipse">
              <a:avLst/>
            </a:prstGeom>
            <a:grp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5;p68"/>
            <p:cNvSpPr/>
            <p:nvPr/>
          </p:nvSpPr>
          <p:spPr>
            <a:xfrm>
              <a:off x="5631874" y="3434250"/>
              <a:ext cx="219600" cy="48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16;p68"/>
            <p:cNvSpPr/>
            <p:nvPr/>
          </p:nvSpPr>
          <p:spPr>
            <a:xfrm rot="7506061">
              <a:off x="6008104" y="4165415"/>
              <a:ext cx="219645" cy="53848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81000" y="1333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SOFTWARE   REQUIREMENTS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742950"/>
            <a:ext cx="7162800" cy="0"/>
          </a:xfrm>
          <a:prstGeom prst="line">
            <a:avLst/>
          </a:prstGeom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oogle Shape;813;p68"/>
          <p:cNvGrpSpPr/>
          <p:nvPr/>
        </p:nvGrpSpPr>
        <p:grpSpPr>
          <a:xfrm>
            <a:off x="1068385" y="1419030"/>
            <a:ext cx="1371600" cy="1295401"/>
            <a:chOff x="5275900" y="3434250"/>
            <a:chExt cx="929400" cy="952826"/>
          </a:xfrm>
          <a:solidFill>
            <a:srgbClr val="FFFFCC">
              <a:alpha val="5882"/>
            </a:srgbClr>
          </a:solidFill>
        </p:grpSpPr>
        <p:sp>
          <p:nvSpPr>
            <p:cNvPr id="10" name="Google Shape;814;p68"/>
            <p:cNvSpPr/>
            <p:nvPr/>
          </p:nvSpPr>
          <p:spPr>
            <a:xfrm>
              <a:off x="5275900" y="3457676"/>
              <a:ext cx="929400" cy="929400"/>
            </a:xfrm>
            <a:prstGeom prst="ellipse">
              <a:avLst/>
            </a:prstGeom>
            <a:grp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Constantia" panose="02030602050306030303" pitchFamily="18" charset="0"/>
                  <a:ea typeface="Didact Gothic"/>
                  <a:cs typeface="Didact Gothic"/>
                  <a:sym typeface="Didact Gothic"/>
                </a:rPr>
                <a:t>HTML</a:t>
              </a:r>
              <a:endParaRPr sz="1800" dirty="0">
                <a:solidFill>
                  <a:schemeClr val="dk1"/>
                </a:solidFill>
                <a:latin typeface="Constantia" panose="02030602050306030303" pitchFamily="18" charset="0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" name="Google Shape;815;p68"/>
            <p:cNvSpPr/>
            <p:nvPr/>
          </p:nvSpPr>
          <p:spPr>
            <a:xfrm>
              <a:off x="5631874" y="3434250"/>
              <a:ext cx="219600" cy="48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6;p68"/>
            <p:cNvSpPr/>
            <p:nvPr/>
          </p:nvSpPr>
          <p:spPr>
            <a:xfrm rot="7506061">
              <a:off x="6008104" y="4165415"/>
              <a:ext cx="219645" cy="53848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/>
          <p:cNvSpPr/>
          <p:nvPr/>
        </p:nvSpPr>
        <p:spPr>
          <a:xfrm>
            <a:off x="3920327" y="191337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dk1"/>
                </a:solidFill>
                <a:latin typeface="Constantia" panose="02030602050306030303" pitchFamily="18" charset="0"/>
                <a:ea typeface="Didact Gothic"/>
                <a:cs typeface="Didact Gothic"/>
                <a:sym typeface="Didact Gothic"/>
              </a:rPr>
              <a:t>CSS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976358" y="1922050"/>
            <a:ext cx="1202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Constantia" panose="02030602050306030303" pitchFamily="18" charset="0"/>
                <a:ea typeface="Didact Gothic"/>
                <a:cs typeface="Didact Gothic"/>
                <a:sym typeface="Didact Gothic"/>
              </a:rPr>
              <a:t>JAVASCRIPT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02403" y="3767284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Constantia" panose="02030602050306030303" pitchFamily="18" charset="0"/>
                <a:ea typeface="Didact Gothic"/>
                <a:cs typeface="Didact Gothic"/>
                <a:sym typeface="Didact Gothic"/>
              </a:rPr>
              <a:t>MYSQL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592974" y="3767284"/>
            <a:ext cx="604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Constantia" panose="02030602050306030303" pitchFamily="18" charset="0"/>
                <a:ea typeface="Didact Gothic"/>
                <a:cs typeface="Didact Gothic"/>
                <a:sym typeface="Didact Gothic"/>
              </a:rPr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5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81000" y="1333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DEVELOPER   TOOLS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742950"/>
            <a:ext cx="7162800" cy="0"/>
          </a:xfrm>
          <a:prstGeom prst="line">
            <a:avLst/>
          </a:prstGeom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oogle Shape;393;p46"/>
          <p:cNvGrpSpPr/>
          <p:nvPr/>
        </p:nvGrpSpPr>
        <p:grpSpPr>
          <a:xfrm>
            <a:off x="1497515" y="1428750"/>
            <a:ext cx="6099625" cy="3087876"/>
            <a:chOff x="1977625" y="1630626"/>
            <a:chExt cx="5188800" cy="2809800"/>
          </a:xfrm>
        </p:grpSpPr>
        <p:cxnSp>
          <p:nvCxnSpPr>
            <p:cNvPr id="46" name="Google Shape;394;p46"/>
            <p:cNvCxnSpPr/>
            <p:nvPr/>
          </p:nvCxnSpPr>
          <p:spPr>
            <a:xfrm>
              <a:off x="4569475" y="1630626"/>
              <a:ext cx="0" cy="2809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395;p46"/>
            <p:cNvCxnSpPr/>
            <p:nvPr/>
          </p:nvCxnSpPr>
          <p:spPr>
            <a:xfrm rot="10800000">
              <a:off x="1977625" y="2923325"/>
              <a:ext cx="5188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" name="Google Shape;396;p46"/>
          <p:cNvSpPr txBox="1">
            <a:spLocks/>
          </p:cNvSpPr>
          <p:nvPr/>
        </p:nvSpPr>
        <p:spPr>
          <a:xfrm>
            <a:off x="1676400" y="1962150"/>
            <a:ext cx="16764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300" dirty="0" smtClean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GitHub</a:t>
            </a:r>
            <a:endParaRPr lang="en-US" sz="2300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0" name="Google Shape;396;p46"/>
          <p:cNvSpPr txBox="1">
            <a:spLocks/>
          </p:cNvSpPr>
          <p:nvPr/>
        </p:nvSpPr>
        <p:spPr>
          <a:xfrm>
            <a:off x="5842020" y="2058810"/>
            <a:ext cx="175512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300" dirty="0" smtClean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MySQL Database</a:t>
            </a:r>
            <a:endParaRPr lang="en-US" sz="2300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1" name="Google Shape;396;p46"/>
          <p:cNvSpPr txBox="1">
            <a:spLocks/>
          </p:cNvSpPr>
          <p:nvPr/>
        </p:nvSpPr>
        <p:spPr>
          <a:xfrm>
            <a:off x="1450380" y="3428999"/>
            <a:ext cx="1666200" cy="614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300" dirty="0" smtClean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Spring tool Suite</a:t>
            </a:r>
            <a:endParaRPr lang="en-US" sz="2300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2" name="Google Shape;396;p46"/>
          <p:cNvSpPr txBox="1">
            <a:spLocks/>
          </p:cNvSpPr>
          <p:nvPr/>
        </p:nvSpPr>
        <p:spPr>
          <a:xfrm>
            <a:off x="5695980" y="3409950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300" dirty="0" smtClean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Bootstrap </a:t>
            </a:r>
          </a:p>
          <a:p>
            <a:pPr algn="ctr"/>
            <a:r>
              <a:rPr lang="en-US" sz="23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</a:t>
            </a:r>
            <a:r>
              <a:rPr lang="en-US" sz="2300" dirty="0" smtClean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ramework</a:t>
            </a:r>
            <a:endParaRPr lang="en-US" sz="2300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8" y="1850460"/>
            <a:ext cx="792480" cy="7924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63300"/>
            <a:ext cx="883920" cy="8839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0" y="3328218"/>
            <a:ext cx="1250217" cy="6563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00" y="3283908"/>
            <a:ext cx="792480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4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81000" y="1333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Data   </a:t>
            </a:r>
            <a:r>
              <a:rPr lang="en-US" b="1" dirty="0"/>
              <a:t>Flow </a:t>
            </a:r>
            <a:r>
              <a:rPr lang="en-US" b="1" dirty="0" smtClean="0"/>
              <a:t> Diagram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742950"/>
            <a:ext cx="7162800" cy="0"/>
          </a:xfrm>
          <a:prstGeom prst="line">
            <a:avLst/>
          </a:prstGeom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lh6.googleusercontent.com/1W9gqM8vVSBLrP8XuevxF8qgPma-AwItZ6uewT-kNJLxctDUIaaYFfXOsrh5Ih5LHhZB62CTXuF0lTnycKlKjG7POWwBfvAudIg5yU6SnnzUlL8qutQehhzKEpSIOAHHOB2c-sr98pg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47750"/>
            <a:ext cx="6477000" cy="3714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>
                <a:lumMod val="6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98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228600" y="1123950"/>
            <a:ext cx="7620000" cy="373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onstantia" panose="02030602050306030303" pitchFamily="18" charset="0"/>
              </a:rPr>
              <a:t>Register :  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1850" dirty="0" smtClean="0">
                <a:latin typeface="Constantia" panose="02030602050306030303" pitchFamily="18" charset="0"/>
              </a:rPr>
              <a:t>System </a:t>
            </a:r>
            <a:r>
              <a:rPr lang="en-US" sz="1850" dirty="0">
                <a:latin typeface="Constantia" panose="02030602050306030303" pitchFamily="18" charset="0"/>
              </a:rPr>
              <a:t>will allow users to create </a:t>
            </a:r>
            <a:r>
              <a:rPr lang="en-US" sz="1850" dirty="0">
                <a:latin typeface="Constantia" panose="02030602050306030303" pitchFamily="18" charset="0"/>
              </a:rPr>
              <a:t>account</a:t>
            </a:r>
          </a:p>
          <a:p>
            <a:pPr marL="158750" indent="0" fontAlgn="base">
              <a:buNone/>
            </a:pPr>
            <a:endParaRPr lang="en-US" sz="1800" dirty="0">
              <a:latin typeface="Constantia" panose="02030602050306030303" pitchFamily="18" charset="0"/>
            </a:endParaRPr>
          </a:p>
          <a:p>
            <a:r>
              <a:rPr lang="en-US" sz="1800" dirty="0">
                <a:latin typeface="Constantia" panose="02030602050306030303" pitchFamily="18" charset="0"/>
              </a:rPr>
              <a:t>Login : </a:t>
            </a:r>
            <a:r>
              <a:rPr lang="en-US" sz="1800" dirty="0">
                <a:latin typeface="Constantia" panose="02030602050306030303" pitchFamily="18" charset="0"/>
              </a:rPr>
              <a:t> </a:t>
            </a:r>
            <a:endParaRPr lang="en-US" sz="1800" dirty="0" smtClean="0">
              <a:latin typeface="Constantia" panose="02030602050306030303" pitchFamily="18" charset="0"/>
            </a:endParaRPr>
          </a:p>
          <a:p>
            <a:pPr lvl="1"/>
            <a:r>
              <a:rPr lang="en-US" sz="1600" dirty="0" smtClean="0">
                <a:latin typeface="Constantia" panose="02030602050306030303" pitchFamily="18" charset="0"/>
              </a:rPr>
              <a:t>System </a:t>
            </a:r>
            <a:r>
              <a:rPr lang="en-US" sz="1600" dirty="0">
                <a:latin typeface="Constantia" panose="02030602050306030303" pitchFamily="18" charset="0"/>
              </a:rPr>
              <a:t>will allow the user to login</a:t>
            </a:r>
            <a:r>
              <a:rPr lang="en-US" sz="1600" dirty="0">
                <a:latin typeface="Constantia" panose="02030602050306030303" pitchFamily="18" charset="0"/>
              </a:rPr>
              <a:t>.</a:t>
            </a:r>
          </a:p>
          <a:p>
            <a:pPr lvl="1"/>
            <a:r>
              <a:rPr lang="en-US" sz="1600" dirty="0">
                <a:latin typeface="Constantia" panose="02030602050306030303" pitchFamily="18" charset="0"/>
              </a:rPr>
              <a:t>System will verify the user name and password.</a:t>
            </a:r>
            <a:endParaRPr lang="en-US" sz="1600" dirty="0">
              <a:latin typeface="Constantia" panose="02030602050306030303" pitchFamily="18" charset="0"/>
            </a:endParaRPr>
          </a:p>
          <a:p>
            <a:pPr lvl="1"/>
            <a:r>
              <a:rPr lang="en-US" sz="1600" dirty="0">
                <a:latin typeface="Constantia" panose="02030602050306030303" pitchFamily="18" charset="0"/>
              </a:rPr>
              <a:t>System </a:t>
            </a:r>
            <a:r>
              <a:rPr lang="en-US" sz="1600" dirty="0">
                <a:latin typeface="Constantia" panose="02030602050306030303" pitchFamily="18" charset="0"/>
              </a:rPr>
              <a:t>will not allow user to login with invalid username </a:t>
            </a:r>
            <a:r>
              <a:rPr lang="en-US" sz="1600" dirty="0">
                <a:latin typeface="Constantia" panose="02030602050306030303" pitchFamily="18" charset="0"/>
              </a:rPr>
              <a:t>or password</a:t>
            </a:r>
            <a:r>
              <a:rPr lang="en-US" sz="1600" dirty="0">
                <a:latin typeface="Constantia" panose="02030602050306030303" pitchFamily="18" charset="0"/>
              </a:rPr>
              <a:t>. </a:t>
            </a:r>
            <a:endParaRPr lang="en-US" sz="1600" dirty="0">
              <a:latin typeface="Constantia" panose="02030602050306030303" pitchFamily="18" charset="0"/>
            </a:endParaRPr>
          </a:p>
          <a:p>
            <a:pPr marL="158750" indent="0">
              <a:buNone/>
            </a:pPr>
            <a:r>
              <a:rPr lang="en-US" sz="1800" dirty="0">
                <a:latin typeface="Constantia" panose="02030602050306030303" pitchFamily="18" charset="0"/>
              </a:rPr>
              <a:t>              </a:t>
            </a:r>
            <a:r>
              <a:rPr lang="en-US" sz="1800" dirty="0" smtClean="0">
                <a:latin typeface="Constantia" panose="02030602050306030303" pitchFamily="18" charset="0"/>
              </a:rPr>
              <a:t>     </a:t>
            </a:r>
            <a:r>
              <a:rPr lang="en-US" sz="1800" dirty="0">
                <a:latin typeface="Constantia" panose="02030602050306030303" pitchFamily="18" charset="0"/>
              </a:rPr>
              <a:t> </a:t>
            </a:r>
            <a:r>
              <a:rPr lang="en-US" sz="1200" dirty="0"/>
              <a:t> </a:t>
            </a:r>
            <a:endParaRPr lang="en-US" sz="1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Constantia" panose="02030602050306030303" pitchFamily="18" charset="0"/>
              </a:rPr>
              <a:t>Browsing and database </a:t>
            </a:r>
            <a:r>
              <a:rPr lang="en-US" sz="1800" dirty="0" smtClean="0">
                <a:latin typeface="Constantia" panose="02030602050306030303" pitchFamily="18" charset="0"/>
              </a:rPr>
              <a:t>search :</a:t>
            </a:r>
            <a:endParaRPr lang="en-US" sz="1800" dirty="0">
              <a:latin typeface="Constantia" panose="02030602050306030303" pitchFamily="18" charset="0"/>
            </a:endParaRPr>
          </a:p>
          <a:p>
            <a:pPr lvl="1"/>
            <a:r>
              <a:rPr lang="en-US" sz="1600" dirty="0">
                <a:latin typeface="Constantia" panose="02030602050306030303" pitchFamily="18" charset="0"/>
              </a:rPr>
              <a:t>System </a:t>
            </a:r>
            <a:r>
              <a:rPr lang="en-US" sz="1600" dirty="0">
                <a:latin typeface="Constantia" panose="02030602050306030303" pitchFamily="18" charset="0"/>
              </a:rPr>
              <a:t>will allow user to search products that are available for auction</a:t>
            </a:r>
            <a:r>
              <a:rPr lang="en-US" sz="1600" dirty="0">
                <a:latin typeface="Constantia" panose="02030602050306030303" pitchFamily="18" charset="0"/>
              </a:rPr>
              <a:t>.</a:t>
            </a:r>
          </a:p>
          <a:p>
            <a:pPr lvl="1"/>
            <a:r>
              <a:rPr lang="en-US" sz="1600" dirty="0">
                <a:latin typeface="Constantia" panose="02030602050306030303" pitchFamily="18" charset="0"/>
              </a:rPr>
              <a:t>System shall display the result</a:t>
            </a:r>
            <a:r>
              <a:rPr lang="en-US" sz="1600" dirty="0">
                <a:latin typeface="Constantia" panose="02030602050306030303" pitchFamily="18" charset="0"/>
              </a:rPr>
              <a:t>.</a:t>
            </a:r>
          </a:p>
          <a:p>
            <a:pPr lvl="1"/>
            <a:r>
              <a:rPr lang="en-US" sz="1600" dirty="0">
                <a:latin typeface="Constantia" panose="02030602050306030303" pitchFamily="18" charset="0"/>
              </a:rPr>
              <a:t>System </a:t>
            </a:r>
            <a:r>
              <a:rPr lang="en-US" sz="1600" dirty="0">
                <a:latin typeface="Constantia" panose="02030602050306030303" pitchFamily="18" charset="0"/>
              </a:rPr>
              <a:t>will allow the bidder to bid on desired product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2050" dirty="0">
              <a:latin typeface="Constantia" panose="02030602050306030303" pitchFamily="18" charset="0"/>
            </a:endParaRPr>
          </a:p>
        </p:txBody>
      </p:sp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81000" y="1333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   FLOW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742950"/>
            <a:ext cx="7162800" cy="0"/>
          </a:xfrm>
          <a:prstGeom prst="line">
            <a:avLst/>
          </a:prstGeom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69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7239000" cy="373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sz="2000" dirty="0">
                <a:latin typeface="Constantia" panose="02030602050306030303" pitchFamily="18" charset="0"/>
              </a:rPr>
              <a:t>Auction  :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1800" dirty="0">
                <a:latin typeface="Constantia" panose="02030602050306030303" pitchFamily="18" charset="0"/>
              </a:rPr>
              <a:t>System </a:t>
            </a:r>
            <a:r>
              <a:rPr lang="en-US" sz="1800" dirty="0">
                <a:latin typeface="Constantia" panose="02030602050306030303" pitchFamily="18" charset="0"/>
              </a:rPr>
              <a:t>will allow users to post for product they want to sell</a:t>
            </a:r>
            <a:r>
              <a:rPr lang="en-US" sz="1800" dirty="0">
                <a:latin typeface="Constantia" panose="02030602050306030303" pitchFamily="18" charset="0"/>
              </a:rPr>
              <a:t>.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1800" dirty="0">
                <a:latin typeface="Constantia" panose="02030602050306030303" pitchFamily="18" charset="0"/>
              </a:rPr>
              <a:t>System will allow users view their active bids (that are in progress).</a:t>
            </a:r>
            <a:r>
              <a:rPr lang="en-US" sz="1600" dirty="0"/>
              <a:t> </a:t>
            </a:r>
            <a:endParaRPr lang="en-US" sz="1600" dirty="0" smtClean="0"/>
          </a:p>
          <a:p>
            <a:pPr marL="596900" lvl="1" indent="0" fontAlgn="base">
              <a:buNone/>
            </a:pPr>
            <a:endParaRPr lang="en-US" sz="1600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000" dirty="0">
                <a:latin typeface="Constantia" panose="02030602050306030303" pitchFamily="18" charset="0"/>
              </a:rPr>
              <a:t>Purchase </a:t>
            </a:r>
            <a:r>
              <a:rPr lang="en-US" sz="2000" dirty="0">
                <a:latin typeface="Constantia" panose="02030602050306030303" pitchFamily="18" charset="0"/>
              </a:rPr>
              <a:t>History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Constantia" panose="02030602050306030303" pitchFamily="18" charset="0"/>
              </a:rPr>
              <a:t>System </a:t>
            </a:r>
            <a:r>
              <a:rPr lang="en-US" sz="1800" dirty="0">
                <a:latin typeface="Constantia" panose="02030602050306030303" pitchFamily="18" charset="0"/>
              </a:rPr>
              <a:t>will allow the user to view their purchase </a:t>
            </a:r>
            <a:r>
              <a:rPr lang="en-US" sz="1800" dirty="0">
                <a:latin typeface="Constantia" panose="02030602050306030303" pitchFamily="18" charset="0"/>
              </a:rPr>
              <a:t>history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sz="2550" dirty="0">
              <a:latin typeface="Constantia" panose="02030602050306030303" pitchFamily="18" charset="0"/>
            </a:endParaRPr>
          </a:p>
        </p:txBody>
      </p:sp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81000" y="1333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WORK   FLOW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742950"/>
            <a:ext cx="7162800" cy="0"/>
          </a:xfrm>
          <a:prstGeom prst="line">
            <a:avLst/>
          </a:prstGeom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25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304800" y="1123950"/>
            <a:ext cx="7772400" cy="4114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onstantia" panose="02030602050306030303" pitchFamily="18" charset="0"/>
              </a:rPr>
              <a:t>BUYER : 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Constantia" panose="02030602050306030303" pitchFamily="18" charset="0"/>
              </a:rPr>
              <a:t>Features: </a:t>
            </a:r>
          </a:p>
          <a:p>
            <a:pPr lvl="2" fontAlgn="base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Constantia" panose="02030602050306030303" pitchFamily="18" charset="0"/>
              </a:rPr>
              <a:t>List </a:t>
            </a:r>
            <a:r>
              <a:rPr lang="en-US" sz="1600" dirty="0">
                <a:latin typeface="Constantia" panose="02030602050306030303" pitchFamily="18" charset="0"/>
              </a:rPr>
              <a:t>of products bought by the buyer in the </a:t>
            </a:r>
            <a:r>
              <a:rPr lang="en-US" sz="1600" dirty="0" smtClean="0">
                <a:latin typeface="Constantia" panose="02030602050306030303" pitchFamily="18" charset="0"/>
              </a:rPr>
              <a:t>auction.</a:t>
            </a:r>
          </a:p>
          <a:p>
            <a:pPr lvl="2" fontAlgn="base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Constantia" panose="02030602050306030303" pitchFamily="18" charset="0"/>
              </a:rPr>
              <a:t>List </a:t>
            </a:r>
            <a:r>
              <a:rPr lang="en-US" sz="1600" dirty="0">
                <a:latin typeface="Constantia" panose="02030602050306030303" pitchFamily="18" charset="0"/>
              </a:rPr>
              <a:t>of products currently available for the </a:t>
            </a:r>
            <a:r>
              <a:rPr lang="en-US" sz="1600" dirty="0" smtClean="0">
                <a:latin typeface="Constantia" panose="02030602050306030303" pitchFamily="18" charset="0"/>
              </a:rPr>
              <a:t>auction.</a:t>
            </a:r>
          </a:p>
          <a:p>
            <a:pPr lvl="2" fontAlgn="base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Constantia" panose="02030602050306030303" pitchFamily="18" charset="0"/>
              </a:rPr>
              <a:t>Button </a:t>
            </a:r>
            <a:r>
              <a:rPr lang="en-US" sz="1600" dirty="0">
                <a:latin typeface="Constantia" panose="02030602050306030303" pitchFamily="18" charset="0"/>
              </a:rPr>
              <a:t>to bid for a </a:t>
            </a:r>
            <a:r>
              <a:rPr lang="en-US" sz="1600" dirty="0" smtClean="0">
                <a:latin typeface="Constantia" panose="02030602050306030303" pitchFamily="18" charset="0"/>
              </a:rPr>
              <a:t>product.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1850" dirty="0" smtClean="0">
              <a:latin typeface="Constantia" panose="02030602050306030303" pitchFamily="18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Constantia" panose="02030602050306030303" pitchFamily="18" charset="0"/>
              </a:rPr>
              <a:t>Features</a:t>
            </a:r>
            <a:r>
              <a:rPr lang="en-US" sz="1850" dirty="0">
                <a:latin typeface="Constantia" panose="02030602050306030303" pitchFamily="18" charset="0"/>
              </a:rPr>
              <a:t>: </a:t>
            </a:r>
          </a:p>
          <a:p>
            <a:pPr lvl="2" fontAlgn="base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Constantia" panose="02030602050306030303" pitchFamily="18" charset="0"/>
              </a:rPr>
              <a:t>Buyer can place a bid for a product by clicking on the auction button </a:t>
            </a:r>
            <a:endParaRPr lang="en-US" sz="1600" dirty="0">
              <a:latin typeface="Constantia" panose="02030602050306030303" pitchFamily="18" charset="0"/>
            </a:endParaRPr>
          </a:p>
          <a:p>
            <a:pPr lvl="2" fontAlgn="base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Constantia" panose="02030602050306030303" pitchFamily="18" charset="0"/>
              </a:rPr>
              <a:t>Buyers can place the bid amount</a:t>
            </a:r>
            <a:r>
              <a:rPr lang="en-US" dirty="0"/>
              <a:t/>
            </a:r>
            <a:br>
              <a:rPr lang="en-US" dirty="0"/>
            </a:b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81000" y="133350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FEATURES  &amp;  FUNCTIONALITIES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742950"/>
            <a:ext cx="7162800" cy="0"/>
          </a:xfrm>
          <a:prstGeom prst="line">
            <a:avLst/>
          </a:prstGeom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19523"/>
      </p:ext>
    </p:extLst>
  </p:cSld>
  <p:clrMapOvr>
    <a:masterClrMapping/>
  </p:clrMapOvr>
</p:sld>
</file>

<file path=ppt/theme/theme1.xml><?xml version="1.0" encoding="utf-8"?>
<a:theme xmlns:a="http://schemas.openxmlformats.org/drawingml/2006/main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319</Words>
  <Application>Microsoft Office PowerPoint</Application>
  <PresentationFormat>On-screen Show (16:9)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Papyrus</vt:lpstr>
      <vt:lpstr>Didact Gothic</vt:lpstr>
      <vt:lpstr>Courier New</vt:lpstr>
      <vt:lpstr>Calibri Light</vt:lpstr>
      <vt:lpstr>Constantia</vt:lpstr>
      <vt:lpstr>Felix Titling</vt:lpstr>
      <vt:lpstr>Roboto</vt:lpstr>
      <vt:lpstr>Wingdings</vt:lpstr>
      <vt:lpstr>Muli</vt:lpstr>
      <vt:lpstr>DM Serif Display</vt:lpstr>
      <vt:lpstr>Darkle Slideshow by Slidesgo</vt:lpstr>
      <vt:lpstr>ONLINE AUCTION</vt:lpstr>
      <vt:lpstr>OUR TEAM</vt:lpstr>
      <vt:lpstr>INTRODUCTION</vt:lpstr>
      <vt:lpstr>SOFTWARE   REQUIREMENTS  </vt:lpstr>
      <vt:lpstr>DEVELOPER   TOOLS</vt:lpstr>
      <vt:lpstr>Data   Flow  Diagram  </vt:lpstr>
      <vt:lpstr>WORK   FLOW</vt:lpstr>
      <vt:lpstr>WORK   FLOW</vt:lpstr>
      <vt:lpstr>FEATURES  &amp;  FUNCTIONALITIES </vt:lpstr>
      <vt:lpstr>FEATURES  &amp;  FUNCTIONALITIES </vt:lpstr>
      <vt:lpstr>LEARNINGS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AUCTION</dc:title>
  <dc:creator>J.K. Kaushik</dc:creator>
  <cp:lastModifiedBy>Hitesh</cp:lastModifiedBy>
  <cp:revision>14</cp:revision>
  <dcterms:modified xsi:type="dcterms:W3CDTF">2021-09-26T18:23:27Z</dcterms:modified>
</cp:coreProperties>
</file>