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284" r:id="rId5"/>
    <p:sldId id="288" r:id="rId6"/>
    <p:sldId id="297" r:id="rId7"/>
    <p:sldId id="296" r:id="rId8"/>
    <p:sldId id="29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429" autoAdjust="0"/>
    <p:restoredTop sz="94899" autoAdjust="0"/>
  </p:normalViewPr>
  <p:slideViewPr>
    <p:cSldViewPr snapToGrid="0" snapToObjects="1" showGuides="1">
      <p:cViewPr>
        <p:scale>
          <a:sx n="66" d="100"/>
          <a:sy n="66" d="100"/>
        </p:scale>
        <p:origin x="192" y="-7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3/30/2024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988820"/>
            <a:ext cx="4873752" cy="1709928"/>
          </a:xfrm>
        </p:spPr>
        <p:txBody>
          <a:bodyPr/>
          <a:lstStyle/>
          <a:p>
            <a:pPr algn="just"/>
            <a:r>
              <a:rPr lang="en-US" sz="3200" dirty="0"/>
              <a:t>Community-Integrated Ambulance Network</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329684"/>
            <a:ext cx="4873752" cy="630936"/>
          </a:xfrm>
        </p:spPr>
        <p:txBody>
          <a:bodyPr/>
          <a:lstStyle/>
          <a:p>
            <a:r>
              <a:rPr lang="en-US" dirty="0"/>
              <a:t>- Team Ruby</a:t>
            </a:r>
          </a:p>
        </p:txBody>
      </p:sp>
      <p:pic>
        <p:nvPicPr>
          <p:cNvPr id="5" name="Picture Placeholder 4">
            <a:extLst>
              <a:ext uri="{FF2B5EF4-FFF2-40B4-BE49-F238E27FC236}">
                <a16:creationId xmlns:a16="http://schemas.microsoft.com/office/drawing/2014/main" id="{3966252C-E60D-25A7-D9D6-E50AF88B5CAB}"/>
              </a:ext>
            </a:extLst>
          </p:cNvPr>
          <p:cNvPicPr>
            <a:picLocks noGrp="1" noChangeAspect="1"/>
          </p:cNvPicPr>
          <p:nvPr>
            <p:ph type="pic" sz="quarter" idx="10"/>
          </p:nvPr>
        </p:nvPicPr>
        <p:blipFill rotWithShape="1">
          <a:blip r:embed="rId2"/>
          <a:srcRect l="36195" r="9367"/>
          <a:stretch/>
        </p:blipFill>
        <p:spPr>
          <a:xfrm>
            <a:off x="7246779" y="812292"/>
            <a:ext cx="3834628" cy="4928616"/>
          </a:xfrm>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808480" y="2478024"/>
            <a:ext cx="8361680" cy="1901952"/>
          </a:xfrm>
        </p:spPr>
        <p:txBody>
          <a:bodyPr/>
          <a:lstStyle/>
          <a:p>
            <a:pPr algn="just"/>
            <a:r>
              <a:rPr lang="en-US" sz="2000" dirty="0"/>
              <a:t>Inefficient ambulance response times pose a critical challenge, often resulting in delays for individuals in need of urgent medical assistance. These delays stem from suboptimal route selection and inadequate communication between emergency services and drivers, leading to delayed arrival at the scene.</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2</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a:t>
            </a:r>
            <a:r>
              <a:rPr lang="en-US" dirty="0" err="1"/>
              <a:t>tite</a:t>
            </a:r>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9" name="Rectangle 8">
            <a:extLst>
              <a:ext uri="{FF2B5EF4-FFF2-40B4-BE49-F238E27FC236}">
                <a16:creationId xmlns:a16="http://schemas.microsoft.com/office/drawing/2014/main" id="{DB0537D1-DC82-9196-3454-19AAB0415536}"/>
              </a:ext>
            </a:extLst>
          </p:cNvPr>
          <p:cNvSpPr/>
          <p:nvPr/>
        </p:nvSpPr>
        <p:spPr>
          <a:xfrm>
            <a:off x="1" y="6246796"/>
            <a:ext cx="12192000" cy="40099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328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86BE-CAB2-CAA5-3194-63E2C7CAA33B}"/>
              </a:ext>
            </a:extLst>
          </p:cNvPr>
          <p:cNvSpPr>
            <a:spLocks noGrp="1"/>
          </p:cNvSpPr>
          <p:nvPr>
            <p:ph type="title"/>
          </p:nvPr>
        </p:nvSpPr>
        <p:spPr/>
        <p:txBody>
          <a:bodyPr/>
          <a:lstStyle/>
          <a:p>
            <a:r>
              <a:rPr lang="en-IN" dirty="0"/>
              <a:t>Features</a:t>
            </a:r>
          </a:p>
        </p:txBody>
      </p:sp>
      <p:pic>
        <p:nvPicPr>
          <p:cNvPr id="15" name="Picture 14">
            <a:extLst>
              <a:ext uri="{FF2B5EF4-FFF2-40B4-BE49-F238E27FC236}">
                <a16:creationId xmlns:a16="http://schemas.microsoft.com/office/drawing/2014/main" id="{F4D6BCEF-763A-37AA-809E-8EFFF815F72E}"/>
              </a:ext>
            </a:extLst>
          </p:cNvPr>
          <p:cNvPicPr>
            <a:picLocks noChangeAspect="1"/>
          </p:cNvPicPr>
          <p:nvPr/>
        </p:nvPicPr>
        <p:blipFill>
          <a:blip r:embed="rId2"/>
          <a:stretch>
            <a:fillRect/>
          </a:stretch>
        </p:blipFill>
        <p:spPr>
          <a:xfrm>
            <a:off x="2653725" y="2117657"/>
            <a:ext cx="6884549" cy="4079368"/>
          </a:xfrm>
          <a:prstGeom prst="rect">
            <a:avLst/>
          </a:prstGeom>
        </p:spPr>
      </p:pic>
      <p:sp>
        <p:nvSpPr>
          <p:cNvPr id="16" name="Rectangle 15">
            <a:extLst>
              <a:ext uri="{FF2B5EF4-FFF2-40B4-BE49-F238E27FC236}">
                <a16:creationId xmlns:a16="http://schemas.microsoft.com/office/drawing/2014/main" id="{F849C2B9-C1B7-7218-F518-0806DE521F2C}"/>
              </a:ext>
            </a:extLst>
          </p:cNvPr>
          <p:cNvSpPr/>
          <p:nvPr/>
        </p:nvSpPr>
        <p:spPr>
          <a:xfrm>
            <a:off x="0" y="6121667"/>
            <a:ext cx="12192000" cy="66596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124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p:txBody>
          <a:bodyPr/>
          <a:lstStyle/>
          <a:p>
            <a:r>
              <a:rPr lang="en-US" sz="4400" dirty="0"/>
              <a:t>Approach</a:t>
            </a:r>
          </a:p>
        </p:txBody>
      </p:sp>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769864" y="307386"/>
            <a:ext cx="3840480" cy="338328"/>
          </a:xfrm>
        </p:spPr>
        <p:txBody>
          <a:bodyPr/>
          <a:lstStyle/>
          <a:p>
            <a:r>
              <a:rPr lang="en-US" dirty="0"/>
              <a:t>Immediate Alert Generation</a:t>
            </a:r>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a:xfrm>
            <a:off x="5769864" y="645714"/>
            <a:ext cx="5857454" cy="661770"/>
          </a:xfrm>
        </p:spPr>
        <p:txBody>
          <a:bodyPr/>
          <a:lstStyle/>
          <a:p>
            <a:r>
              <a:rPr lang="en-US" sz="1400" dirty="0"/>
              <a:t>Upon detection of an accident, local people call the ambulance through our app, triggering an immediate response and signaling the need for assistance.</a:t>
            </a:r>
          </a:p>
        </p:txBody>
      </p:sp>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4" y="1636701"/>
            <a:ext cx="3840480" cy="338328"/>
          </a:xfrm>
        </p:spPr>
        <p:txBody>
          <a:bodyPr/>
          <a:lstStyle/>
          <a:p>
            <a:r>
              <a:rPr lang="en-US" dirty="0"/>
              <a:t>Real-time Incident Updates</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769864" y="1945864"/>
            <a:ext cx="6001351" cy="716763"/>
          </a:xfrm>
        </p:spPr>
        <p:txBody>
          <a:bodyPr/>
          <a:lstStyle/>
          <a:p>
            <a:r>
              <a:rPr lang="en-US" sz="1400" dirty="0"/>
              <a:t>Provide drivers with immediate updates on incident status, including ambulance arrival and estimated time of arrival, optimizing response coordination.</a:t>
            </a:r>
          </a:p>
        </p:txBody>
      </p:sp>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4" y="2876319"/>
            <a:ext cx="3840480" cy="338328"/>
          </a:xfrm>
        </p:spPr>
        <p:txBody>
          <a:bodyPr/>
          <a:lstStyle/>
          <a:p>
            <a:r>
              <a:rPr lang="en-US" dirty="0"/>
              <a:t>Volunteer Verification</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769864" y="3184904"/>
            <a:ext cx="5857454" cy="415656"/>
          </a:xfrm>
        </p:spPr>
        <p:txBody>
          <a:bodyPr/>
          <a:lstStyle/>
          <a:p>
            <a:r>
              <a:rPr lang="en-US" sz="1400" dirty="0"/>
              <a:t>Implement a verification process for volunteers, ensuring credibility and skillset alignment before deployment to emergency incidents, enhancing response effectiveness and user trust.</a:t>
            </a:r>
          </a:p>
        </p:txBody>
      </p:sp>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4" y="4228094"/>
            <a:ext cx="5690616" cy="338328"/>
          </a:xfrm>
        </p:spPr>
        <p:txBody>
          <a:bodyPr/>
          <a:lstStyle/>
          <a:p>
            <a:r>
              <a:rPr lang="en-US" dirty="0"/>
              <a:t>Incident Notifications for Volunteers</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a:xfrm>
            <a:off x="5769864" y="4577453"/>
            <a:ext cx="5690616" cy="323442"/>
          </a:xfrm>
        </p:spPr>
        <p:txBody>
          <a:bodyPr/>
          <a:lstStyle/>
          <a:p>
            <a:r>
              <a:rPr lang="en-US" sz="1400" dirty="0"/>
              <a:t>Volunteers receive real-time notifications about nearby incidents, enabling swift response and efficient deployment to provide assistance in emergencies.</a:t>
            </a:r>
          </a:p>
        </p:txBody>
      </p:sp>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769864" y="5524420"/>
            <a:ext cx="5482069" cy="179992"/>
          </a:xfrm>
        </p:spPr>
        <p:txBody>
          <a:bodyPr/>
          <a:lstStyle/>
          <a:p>
            <a:r>
              <a:rPr lang="en-US" dirty="0"/>
              <a:t>Volunteers Confirm Availability</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a:xfrm>
            <a:off x="5769864" y="5826196"/>
            <a:ext cx="5690616" cy="338328"/>
          </a:xfrm>
        </p:spPr>
        <p:txBody>
          <a:bodyPr/>
          <a:lstStyle/>
          <a:p>
            <a:r>
              <a:rPr lang="en-US" sz="1400" dirty="0"/>
              <a:t>Volunteers acknowledge the alert and confirm their availability to respond to the emergency, indicating their willingness to provide assistance.</a:t>
            </a:r>
          </a:p>
        </p:txBody>
      </p:sp>
      <p:pic>
        <p:nvPicPr>
          <p:cNvPr id="6" name="Picture Placeholder 5">
            <a:extLst>
              <a:ext uri="{FF2B5EF4-FFF2-40B4-BE49-F238E27FC236}">
                <a16:creationId xmlns:a16="http://schemas.microsoft.com/office/drawing/2014/main" id="{38D5FDD9-C672-6C15-9888-80722320B8F6}"/>
              </a:ext>
            </a:extLst>
          </p:cNvPr>
          <p:cNvPicPr>
            <a:picLocks noGrp="1" noChangeAspect="1"/>
          </p:cNvPicPr>
          <p:nvPr>
            <p:ph type="pic" sz="quarter" idx="10"/>
          </p:nvPr>
        </p:nvPicPr>
        <p:blipFill>
          <a:blip r:embed="rId2"/>
          <a:srcRect/>
          <a:stretch>
            <a:fillRect/>
          </a:stretch>
        </p:blipFill>
        <p:spPr/>
      </p:pic>
      <p:pic>
        <p:nvPicPr>
          <p:cNvPr id="22" name="Picture Placeholder 21">
            <a:extLst>
              <a:ext uri="{FF2B5EF4-FFF2-40B4-BE49-F238E27FC236}">
                <a16:creationId xmlns:a16="http://schemas.microsoft.com/office/drawing/2014/main" id="{AA4A04BF-BEA5-04DA-B86A-A2C751656957}"/>
              </a:ext>
            </a:extLst>
          </p:cNvPr>
          <p:cNvPicPr>
            <a:picLocks noGrp="1" noChangeAspect="1"/>
          </p:cNvPicPr>
          <p:nvPr>
            <p:ph type="pic" sz="quarter" idx="11"/>
          </p:nvPr>
        </p:nvPicPr>
        <p:blipFill>
          <a:blip r:embed="rId3"/>
          <a:srcRect t="2250" b="2250"/>
          <a:stretch>
            <a:fillRect/>
          </a:stretch>
        </p:blipFill>
        <p:spPr/>
      </p:pic>
      <p:pic>
        <p:nvPicPr>
          <p:cNvPr id="26" name="Picture Placeholder 25">
            <a:extLst>
              <a:ext uri="{FF2B5EF4-FFF2-40B4-BE49-F238E27FC236}">
                <a16:creationId xmlns:a16="http://schemas.microsoft.com/office/drawing/2014/main" id="{02F63AAB-0819-A104-1B61-1885AB41D1C5}"/>
              </a:ext>
            </a:extLst>
          </p:cNvPr>
          <p:cNvPicPr>
            <a:picLocks noGrp="1" noChangeAspect="1"/>
          </p:cNvPicPr>
          <p:nvPr>
            <p:ph type="pic" sz="quarter" idx="12"/>
          </p:nvPr>
        </p:nvPicPr>
        <p:blipFill>
          <a:blip r:embed="rId4"/>
          <a:srcRect/>
          <a:stretch>
            <a:fillRect/>
          </a:stretch>
        </p:blipFill>
        <p:spPr>
          <a:xfrm>
            <a:off x="4312118" y="2882495"/>
            <a:ext cx="898989" cy="898989"/>
          </a:xfrm>
        </p:spPr>
      </p:pic>
      <p:pic>
        <p:nvPicPr>
          <p:cNvPr id="34" name="Picture Placeholder 33">
            <a:extLst>
              <a:ext uri="{FF2B5EF4-FFF2-40B4-BE49-F238E27FC236}">
                <a16:creationId xmlns:a16="http://schemas.microsoft.com/office/drawing/2014/main" id="{778A6DEA-6649-47F6-8A6B-C08EACCA20EB}"/>
              </a:ext>
            </a:extLst>
          </p:cNvPr>
          <p:cNvPicPr>
            <a:picLocks noGrp="1" noChangeAspect="1"/>
          </p:cNvPicPr>
          <p:nvPr>
            <p:ph type="pic" sz="quarter" idx="13"/>
          </p:nvPr>
        </p:nvPicPr>
        <p:blipFill>
          <a:blip r:embed="rId5"/>
          <a:srcRect t="1089" b="1089"/>
          <a:stretch>
            <a:fillRect/>
          </a:stretch>
        </p:blipFill>
        <p:spPr>
          <a:xfrm>
            <a:off x="4543124" y="4470316"/>
            <a:ext cx="552480" cy="552480"/>
          </a:xfrm>
        </p:spPr>
      </p:pic>
      <p:pic>
        <p:nvPicPr>
          <p:cNvPr id="38" name="Picture Placeholder 37">
            <a:extLst>
              <a:ext uri="{FF2B5EF4-FFF2-40B4-BE49-F238E27FC236}">
                <a16:creationId xmlns:a16="http://schemas.microsoft.com/office/drawing/2014/main" id="{548FB5DD-7419-5D61-365E-4E1B0D79BF03}"/>
              </a:ext>
            </a:extLst>
          </p:cNvPr>
          <p:cNvPicPr>
            <a:picLocks noGrp="1" noChangeAspect="1"/>
          </p:cNvPicPr>
          <p:nvPr>
            <p:ph type="pic" sz="quarter" idx="14"/>
          </p:nvPr>
        </p:nvPicPr>
        <p:blipFill>
          <a:blip r:embed="rId6"/>
          <a:srcRect/>
          <a:stretch>
            <a:fillRect/>
          </a:stretch>
        </p:blipFill>
        <p:spPr>
          <a:xfrm>
            <a:off x="4396338" y="5567903"/>
            <a:ext cx="811388" cy="811388"/>
          </a:xfrm>
        </p:spPr>
      </p:pic>
    </p:spTree>
    <p:extLst>
      <p:ext uri="{BB962C8B-B14F-4D97-AF65-F5344CB8AC3E}">
        <p14:creationId xmlns:p14="http://schemas.microsoft.com/office/powerpoint/2010/main" val="86653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967132" y="3028109"/>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{534B1EB7-33E2-4C2B-B436-2DAB8782A257}tf11429527_win32</Template>
  <TotalTime>1418</TotalTime>
  <Words>191</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Karla</vt:lpstr>
      <vt:lpstr>Univers Condensed Light</vt:lpstr>
      <vt:lpstr>Office Theme</vt:lpstr>
      <vt:lpstr>Community-Integrated Ambulance Network</vt:lpstr>
      <vt:lpstr>Inefficient ambulance response times pose a critical challenge, often resulting in delays for individuals in need of urgent medical assistance. These delays stem from suboptimal route selection and inadequate communication between emergency services and drivers, leading to delayed arrival at the scene.</vt:lpstr>
      <vt:lpstr>Features</vt:lpstr>
      <vt:lpstr>Approach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Community-Integrated Ambulance Network</dc:title>
  <dc:creator>Manya Hegde</dc:creator>
  <cp:lastModifiedBy>Manya Hegde</cp:lastModifiedBy>
  <cp:revision>3</cp:revision>
  <dcterms:created xsi:type="dcterms:W3CDTF">2024-03-30T13:23:00Z</dcterms:created>
  <dcterms:modified xsi:type="dcterms:W3CDTF">2024-03-31T13:01:18Z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