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2" r:id="rId5"/>
    <p:sldId id="311" r:id="rId6"/>
    <p:sldId id="324" r:id="rId7"/>
    <p:sldId id="312" r:id="rId8"/>
    <p:sldId id="325" r:id="rId9"/>
    <p:sldId id="313" r:id="rId10"/>
    <p:sldId id="314" r:id="rId11"/>
    <p:sldId id="322" r:id="rId12"/>
    <p:sldId id="323" r:id="rId13"/>
    <p:sldId id="320" r:id="rId14"/>
    <p:sldId id="321" r:id="rId15"/>
    <p:sldId id="326" r:id="rId16"/>
    <p:sldId id="315" r:id="rId17"/>
    <p:sldId id="318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86F94-DFDC-4D7E-862C-5523D0CA6F7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1A0F0-1B8F-4602-96B1-85937945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686395"/>
            <a:ext cx="4775075" cy="16309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RAKUTEN  PROJECT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PHASE 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77837-15AF-2618-1F7E-BA836CC5FD47}"/>
              </a:ext>
            </a:extLst>
          </p:cNvPr>
          <p:cNvSpPr txBox="1"/>
          <p:nvPr/>
        </p:nvSpPr>
        <p:spPr>
          <a:xfrm>
            <a:off x="8599714" y="5518164"/>
            <a:ext cx="327364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Chethana R Kini – 4NM21AI018</a:t>
            </a:r>
          </a:p>
          <a:p>
            <a:r>
              <a:rPr lang="en-IN" sz="1400" b="1" dirty="0"/>
              <a:t>Manya Hegde – 4NM21AI038</a:t>
            </a:r>
          </a:p>
          <a:p>
            <a:r>
              <a:rPr lang="en-IN" sz="1400" b="1" dirty="0" err="1"/>
              <a:t>Reyona</a:t>
            </a:r>
            <a:r>
              <a:rPr lang="en-IN" sz="1400" b="1" dirty="0"/>
              <a:t> Elza Sabu – 4NM21AI059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A7AFF-0B21-1BA2-8728-16D1B8C2757A}"/>
              </a:ext>
            </a:extLst>
          </p:cNvPr>
          <p:cNvSpPr txBox="1"/>
          <p:nvPr/>
        </p:nvSpPr>
        <p:spPr>
          <a:xfrm>
            <a:off x="843742" y="542241"/>
            <a:ext cx="10414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err="1">
                <a:solidFill>
                  <a:schemeClr val="bg1"/>
                </a:solidFill>
              </a:rPr>
              <a:t>EdgeBee</a:t>
            </a:r>
            <a:r>
              <a:rPr lang="en-IN" sz="3200" b="1" dirty="0">
                <a:solidFill>
                  <a:schemeClr val="bg1"/>
                </a:solidFill>
              </a:rPr>
              <a:t>: Swarm Intelligence meets Generative AI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</a:rPr>
              <a:t>on Edge Devices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AAB8-CEFA-1B6E-684A-43A797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707571"/>
            <a:ext cx="10189029" cy="43476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/>
              <a:t>2.  Pruning</a:t>
            </a:r>
          </a:p>
          <a:p>
            <a:pPr algn="just"/>
            <a:r>
              <a:rPr lang="en-US" sz="2000" dirty="0" err="1"/>
              <a:t>TinyBERT</a:t>
            </a:r>
            <a:r>
              <a:rPr lang="en-US" sz="2000" dirty="0"/>
              <a:t> model trained on the IMDb dataset for binary sentiment classification.</a:t>
            </a:r>
          </a:p>
          <a:p>
            <a:pPr algn="just"/>
            <a:r>
              <a:rPr lang="en-US" sz="2000" dirty="0"/>
              <a:t>L1 pruning removes weights close to zero, simplifying the model by eliminating redundant parameters.</a:t>
            </a:r>
          </a:p>
          <a:p>
            <a:pPr algn="just"/>
            <a:r>
              <a:rPr lang="en-US" sz="2000" dirty="0"/>
              <a:t>Pruning makes the model more efficient by shrinking unnecessary weights, resulting in a faster, smaller model.</a:t>
            </a:r>
          </a:p>
          <a:p>
            <a:pPr algn="just"/>
            <a:r>
              <a:rPr lang="en-US" sz="2000" dirty="0"/>
              <a:t>The L1 regularization encourages  sparsity by pushing weights toward zero, effectively removing less important connections.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DF43B2-C77E-F214-AA2D-465012D0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0149"/>
              </p:ext>
            </p:extLst>
          </p:nvPr>
        </p:nvGraphicFramePr>
        <p:xfrm>
          <a:off x="2325910" y="4431575"/>
          <a:ext cx="6807204" cy="1718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661">
                  <a:extLst>
                    <a:ext uri="{9D8B030D-6E8A-4147-A177-3AD203B41FA5}">
                      <a16:colId xmlns:a16="http://schemas.microsoft.com/office/drawing/2014/main" val="2186816824"/>
                    </a:ext>
                  </a:extLst>
                </a:gridCol>
                <a:gridCol w="1422005">
                  <a:extLst>
                    <a:ext uri="{9D8B030D-6E8A-4147-A177-3AD203B41FA5}">
                      <a16:colId xmlns:a16="http://schemas.microsoft.com/office/drawing/2014/main" val="1687468863"/>
                    </a:ext>
                  </a:extLst>
                </a:gridCol>
                <a:gridCol w="1321195">
                  <a:extLst>
                    <a:ext uri="{9D8B030D-6E8A-4147-A177-3AD203B41FA5}">
                      <a16:colId xmlns:a16="http://schemas.microsoft.com/office/drawing/2014/main" val="153139189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8119891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37511060"/>
                    </a:ext>
                  </a:extLst>
                </a:gridCol>
              </a:tblGrid>
              <a:tr h="597352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Pruning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Optimization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50423"/>
                  </a:ext>
                </a:extLst>
              </a:tr>
              <a:tr h="373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L1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08793"/>
                  </a:ext>
                </a:extLst>
              </a:tr>
              <a:tr h="37383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L1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35499"/>
                  </a:ext>
                </a:extLst>
              </a:tr>
              <a:tr h="373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err="1"/>
                        <a:t>TinyBERT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L1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3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4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5AEA-9229-86FB-04DD-50255608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72819"/>
            <a:ext cx="10058400" cy="51558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3. Saving Weights</a:t>
            </a:r>
          </a:p>
          <a:p>
            <a:pPr marL="0" indent="0" algn="just">
              <a:buNone/>
            </a:pPr>
            <a:endParaRPr lang="en-IN" sz="2800" b="1" dirty="0"/>
          </a:p>
          <a:p>
            <a:pPr marL="400050" indent="-400050" algn="just">
              <a:buFont typeface="+mj-lt"/>
              <a:buAutoNum type="romanLcPeriod"/>
            </a:pPr>
            <a:r>
              <a:rPr lang="en-US" sz="2400" dirty="0"/>
              <a:t>Purpose of Saving Weights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2400" dirty="0"/>
              <a:t>Utilization in Optimization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2400" dirty="0"/>
              <a:t>Distribution to Clients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2400" dirty="0"/>
              <a:t>Enhancing Model Performance</a:t>
            </a:r>
          </a:p>
          <a:p>
            <a:pPr marL="400050" indent="-400050" algn="just">
              <a:buFont typeface="+mj-lt"/>
              <a:buAutoNum type="romanLcPeriod"/>
            </a:pPr>
            <a:endParaRPr lang="en-US" dirty="0"/>
          </a:p>
          <a:p>
            <a:pPr marL="400050" indent="-400050" algn="just">
              <a:buFont typeface="+mj-lt"/>
              <a:buAutoNum type="romanLcPeriod"/>
            </a:pPr>
            <a:endParaRPr lang="en-US" dirty="0"/>
          </a:p>
          <a:p>
            <a:pPr marL="400050" indent="-400050" algn="just">
              <a:buFont typeface="+mj-lt"/>
              <a:buAutoNum type="romanLcPeriod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26DC9-34BF-A1B5-8191-B0FA535B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78" y="424542"/>
            <a:ext cx="3198614" cy="6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FAC733-7DEC-D2C0-F134-A34C7B0F6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03915"/>
              </p:ext>
            </p:extLst>
          </p:nvPr>
        </p:nvGraphicFramePr>
        <p:xfrm>
          <a:off x="2032000" y="2507892"/>
          <a:ext cx="8127999" cy="2171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571">
                  <a:extLst>
                    <a:ext uri="{9D8B030D-6E8A-4147-A177-3AD203B41FA5}">
                      <a16:colId xmlns:a16="http://schemas.microsoft.com/office/drawing/2014/main" val="2773893001"/>
                    </a:ext>
                  </a:extLst>
                </a:gridCol>
                <a:gridCol w="2552095">
                  <a:extLst>
                    <a:ext uri="{9D8B030D-6E8A-4147-A177-3AD203B41FA5}">
                      <a16:colId xmlns:a16="http://schemas.microsoft.com/office/drawing/2014/main" val="198073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9379611"/>
                    </a:ext>
                  </a:extLst>
                </a:gridCol>
              </a:tblGrid>
              <a:tr h="43421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Best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5601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Genetic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07148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Bat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ANN with L1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93226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Particle Swarm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88.7%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01760"/>
                  </a:ext>
                </a:extLst>
              </a:tr>
              <a:tr h="43421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Hybrid of PSO and 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85.42%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06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512992-01C6-5E2E-A566-6DFD0843ED60}"/>
              </a:ext>
            </a:extLst>
          </p:cNvPr>
          <p:cNvSpPr txBox="1"/>
          <p:nvPr/>
        </p:nvSpPr>
        <p:spPr>
          <a:xfrm>
            <a:off x="2535340" y="740229"/>
            <a:ext cx="651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61369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2C8-ED09-75FA-8B9B-8F19D011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436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CA0E-0413-9572-95AC-507A3F6A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1092"/>
            <a:ext cx="10058400" cy="3849624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Convergence Speed: Many optimization algorithms may have slow convergence, requiring more iterations to find the optimal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Parameter Tuning: The performance of these algorithms is highly sensitive to the choice of parameters, making it challenging to find the optimal settings.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Computational Cost: The algorithms can become computationally expensive, especially for large-scale problems, due to repeated evaluations of solutions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79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08EA-A98A-04DE-D5F6-B1F8CED4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93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ED96F-0BC6-E0FC-CCFD-6C904C9B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Various evolutionary algorithms were implemented, the bat and PSO performance was better.</a:t>
            </a:r>
          </a:p>
          <a:p>
            <a:pPr algn="just"/>
            <a:r>
              <a:rPr lang="en-IN" sz="2400" dirty="0"/>
              <a:t>The hybrid optimization technique gave an efficient results, which can be further improved by fine-tuning, pruning and quantization techniques.</a:t>
            </a:r>
          </a:p>
          <a:p>
            <a:pPr algn="just"/>
            <a:r>
              <a:rPr lang="en-IN" sz="2400" dirty="0"/>
              <a:t>Future work would be to further  improve using various hybrid models.</a:t>
            </a:r>
          </a:p>
          <a:p>
            <a:pPr algn="just"/>
            <a:r>
              <a:rPr lang="en-IN" sz="2400" dirty="0"/>
              <a:t>Work on distribution of models with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278595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5D8A-C467-3E41-4D0E-097726B2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Plan of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24ACD8-85A0-35E9-E255-AFD5D0326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593262"/>
              </p:ext>
            </p:extLst>
          </p:nvPr>
        </p:nvGraphicFramePr>
        <p:xfrm>
          <a:off x="1066800" y="2103438"/>
          <a:ext cx="10058397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03481591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7090890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0417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Ongoing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2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Exploring various Evolutionary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0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Implementation of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4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Implementation of Hybrid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9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Distribution of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5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F4DF-00D5-190A-E1A6-0BC124A8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6" y="872954"/>
            <a:ext cx="10058400" cy="416185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DD99-A6E2-F172-AEA3-C0DE0696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7" y="1593360"/>
            <a:ext cx="11178138" cy="446788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project aims at generating content on edge devices using evolutionary algorithms for optimization.</a:t>
            </a:r>
          </a:p>
          <a:p>
            <a:pPr algn="just"/>
            <a:r>
              <a:rPr lang="en-US" sz="2400" dirty="0"/>
              <a:t>The pruning technique is applied to reduce the size of the model for easy deployment.</a:t>
            </a:r>
          </a:p>
          <a:p>
            <a:pPr algn="just"/>
            <a:r>
              <a:rPr lang="en-US" sz="2400" dirty="0"/>
              <a:t>Overfitting is avoided by saving weights.</a:t>
            </a:r>
          </a:p>
          <a:p>
            <a:pPr algn="just"/>
            <a:r>
              <a:rPr lang="en-US" sz="2400" dirty="0"/>
              <a:t>The saved weights are further optimized using various evolutionary algorithms.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80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F4BD-0F87-53BA-D6C0-DE6F32FA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81" y="995870"/>
            <a:ext cx="11320913" cy="3849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u="sng" dirty="0"/>
              <a:t>Optimization of LLMS</a:t>
            </a:r>
          </a:p>
          <a:p>
            <a:pPr marL="0" indent="0" algn="just">
              <a:buNone/>
            </a:pPr>
            <a:r>
              <a:rPr lang="en-US" sz="2000" b="1" dirty="0"/>
              <a:t>Genetic Algorithm (GA)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Inspired by natural evolution, uses selection, crossover, and mutation.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Fitness function determines the best candidates for the next generation. </a:t>
            </a:r>
          </a:p>
          <a:p>
            <a:pPr marL="0" indent="0" algn="just">
              <a:buNone/>
            </a:pPr>
            <a:r>
              <a:rPr lang="en-US" sz="2000" b="1" dirty="0"/>
              <a:t>BAT algorithm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Inspired by bats' echolocation behavior.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Adjusts frequency and loudness to explore and exploit solutions. </a:t>
            </a:r>
          </a:p>
          <a:p>
            <a:pPr marL="0" indent="0" algn="just">
              <a:buNone/>
            </a:pPr>
            <a:r>
              <a:rPr lang="en-US" sz="2000" b="1" dirty="0"/>
              <a:t>Particle Swarm Optimization (PSO)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Modeled on the social behavior of birds or fish swarming.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Particles move through the search space, adjusting based on individual and group experiences. 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6504F-61E7-A434-6F1F-18BE23AAD71E}"/>
              </a:ext>
            </a:extLst>
          </p:cNvPr>
          <p:cNvSpPr txBox="1">
            <a:spLocks/>
          </p:cNvSpPr>
          <p:nvPr/>
        </p:nvSpPr>
        <p:spPr>
          <a:xfrm>
            <a:off x="1065196" y="459715"/>
            <a:ext cx="10058400" cy="416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800" b="1" dirty="0"/>
              <a:t>Introduction (Cont’d)</a:t>
            </a:r>
          </a:p>
        </p:txBody>
      </p:sp>
    </p:spTree>
    <p:extLst>
      <p:ext uri="{BB962C8B-B14F-4D97-AF65-F5344CB8AC3E}">
        <p14:creationId xmlns:p14="http://schemas.microsoft.com/office/powerpoint/2010/main" val="478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3AA2-CADA-1DC3-81BF-01F1305B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16" y="770021"/>
            <a:ext cx="10503568" cy="5598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Problem Statement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Design and development of optimized LLM’s using Evolutionary Algorithms on Edge Devices.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u="sng" dirty="0"/>
              <a:t>Objectives</a:t>
            </a:r>
          </a:p>
          <a:p>
            <a:pPr marL="0" indent="0" algn="just">
              <a:buNone/>
            </a:pPr>
            <a:r>
              <a:rPr lang="en-US" sz="2400" dirty="0"/>
              <a:t>1. To optimize LLM models using various evolutionary algorithms.</a:t>
            </a:r>
          </a:p>
          <a:p>
            <a:pPr marL="0" indent="0" algn="just">
              <a:buNone/>
            </a:pPr>
            <a:r>
              <a:rPr lang="en-US" sz="2400" dirty="0"/>
              <a:t>2. To aggregate across multiple federated learning client devices.</a:t>
            </a:r>
          </a:p>
          <a:p>
            <a:pPr marL="0" indent="0" algn="just">
              <a:buNone/>
            </a:pPr>
            <a:r>
              <a:rPr lang="en-US" sz="2400" dirty="0"/>
              <a:t>3. To build a personalized system to generate content using </a:t>
            </a:r>
            <a:r>
              <a:rPr lang="en-US" sz="2400" dirty="0" err="1"/>
              <a:t>GenAI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54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3133A5-B4F6-B8B1-3A65-BBF990C9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4" y="1411700"/>
            <a:ext cx="9808143" cy="4228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FB774-CCF0-FF45-6353-820093C0FE83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830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b="1" dirty="0"/>
              <a:t>Proposed Methodology </a:t>
            </a:r>
          </a:p>
        </p:txBody>
      </p:sp>
    </p:spTree>
    <p:extLst>
      <p:ext uri="{BB962C8B-B14F-4D97-AF65-F5344CB8AC3E}">
        <p14:creationId xmlns:p14="http://schemas.microsoft.com/office/powerpoint/2010/main" val="3094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52DD-1E05-DC28-42A9-2FE58546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0071"/>
          </a:xfrm>
        </p:spPr>
        <p:txBody>
          <a:bodyPr/>
          <a:lstStyle/>
          <a:p>
            <a:pPr algn="ctr"/>
            <a:r>
              <a:rPr lang="en-IN" b="1" dirty="0"/>
              <a:t>Implementation</a:t>
            </a:r>
            <a:r>
              <a:rPr lang="en-IN" dirty="0"/>
              <a:t> </a:t>
            </a:r>
            <a:r>
              <a:rPr lang="en-IN" b="1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0E72-82B1-25AC-D99B-8D8FB046E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338943"/>
            <a:ext cx="10265229" cy="504260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Optimization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500" b="1" dirty="0"/>
              <a:t>Genetic Algorithm</a:t>
            </a:r>
          </a:p>
          <a:p>
            <a:pPr marL="400050" indent="-400050">
              <a:buFont typeface="+mj-lt"/>
              <a:buAutoNum type="romanLcPeriod"/>
            </a:pPr>
            <a:endParaRPr lang="en-IN" sz="1500" dirty="0"/>
          </a:p>
          <a:p>
            <a:pPr marL="400050" indent="-400050">
              <a:buFont typeface="+mj-lt"/>
              <a:buAutoNum type="romanLcPeriod"/>
            </a:pPr>
            <a:endParaRPr lang="en-IN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On Iris dataset, </a:t>
            </a:r>
          </a:p>
          <a:p>
            <a:pPr marL="0" indent="0">
              <a:buNone/>
            </a:pPr>
            <a:endParaRPr lang="en-IN" sz="1500" dirty="0"/>
          </a:p>
          <a:p>
            <a:pPr marL="400050" indent="-400050">
              <a:buFont typeface="+mj-lt"/>
              <a:buAutoNum type="romanLcPeriod"/>
            </a:pPr>
            <a:endParaRPr lang="en-IN" sz="1500" dirty="0"/>
          </a:p>
          <a:p>
            <a:pPr marL="400050" indent="-400050">
              <a:buFont typeface="+mj-lt"/>
              <a:buAutoNum type="romanLcPeriod"/>
            </a:pPr>
            <a:endParaRPr lang="en-IN" sz="1500" dirty="0"/>
          </a:p>
          <a:p>
            <a:pPr marL="400050" indent="-400050">
              <a:buFont typeface="+mj-lt"/>
              <a:buAutoNum type="romanLcPeriod"/>
            </a:pPr>
            <a:endParaRPr lang="en-IN" sz="15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6233FB-6962-2E7A-C68C-C512B7A2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09087"/>
              </p:ext>
            </p:extLst>
          </p:nvPr>
        </p:nvGraphicFramePr>
        <p:xfrm>
          <a:off x="1357086" y="2169014"/>
          <a:ext cx="307090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0437">
                  <a:extLst>
                    <a:ext uri="{9D8B030D-6E8A-4147-A177-3AD203B41FA5}">
                      <a16:colId xmlns:a16="http://schemas.microsoft.com/office/drawing/2014/main" val="150498063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3601986549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3986466851"/>
                    </a:ext>
                  </a:extLst>
                </a:gridCol>
              </a:tblGrid>
              <a:tr h="266811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149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88245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23078"/>
                  </a:ext>
                </a:extLst>
              </a:tr>
              <a:tr h="26681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7653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7FB50B6-8013-E82A-125B-E77E037D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7" y="2066474"/>
            <a:ext cx="3070905" cy="37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D6FEF9-1C98-049B-4EF3-20393F2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4957"/>
              </p:ext>
            </p:extLst>
          </p:nvPr>
        </p:nvGraphicFramePr>
        <p:xfrm>
          <a:off x="1357086" y="4217448"/>
          <a:ext cx="4209142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390">
                  <a:extLst>
                    <a:ext uri="{9D8B030D-6E8A-4147-A177-3AD203B41FA5}">
                      <a16:colId xmlns:a16="http://schemas.microsoft.com/office/drawing/2014/main" val="2735544163"/>
                    </a:ext>
                  </a:extLst>
                </a:gridCol>
                <a:gridCol w="1799009">
                  <a:extLst>
                    <a:ext uri="{9D8B030D-6E8A-4147-A177-3AD203B41FA5}">
                      <a16:colId xmlns:a16="http://schemas.microsoft.com/office/drawing/2014/main" val="1651153504"/>
                    </a:ext>
                  </a:extLst>
                </a:gridCol>
                <a:gridCol w="1317743">
                  <a:extLst>
                    <a:ext uri="{9D8B030D-6E8A-4147-A177-3AD203B41FA5}">
                      <a16:colId xmlns:a16="http://schemas.microsoft.com/office/drawing/2014/main" val="2687092448"/>
                    </a:ext>
                  </a:extLst>
                </a:gridCol>
              </a:tblGrid>
              <a:tr h="247493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Fitness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96595"/>
                  </a:ext>
                </a:extLst>
              </a:tr>
              <a:tr h="24749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1984"/>
                  </a:ext>
                </a:extLst>
              </a:tr>
              <a:tr h="24749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93131"/>
                  </a:ext>
                </a:extLst>
              </a:tr>
              <a:tr h="24749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69132"/>
                  </a:ext>
                </a:extLst>
              </a:tr>
              <a:tr h="24749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8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6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E723-6570-4A2C-6DD1-A1DE3963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8" y="445461"/>
            <a:ext cx="10232571" cy="5266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ii. Bat Algorithm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88A9B1-62A6-0C0A-3824-60938006C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38274"/>
              </p:ext>
            </p:extLst>
          </p:nvPr>
        </p:nvGraphicFramePr>
        <p:xfrm>
          <a:off x="2506636" y="1402402"/>
          <a:ext cx="3087837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970">
                  <a:extLst>
                    <a:ext uri="{9D8B030D-6E8A-4147-A177-3AD203B41FA5}">
                      <a16:colId xmlns:a16="http://schemas.microsoft.com/office/drawing/2014/main" val="818308726"/>
                    </a:ext>
                  </a:extLst>
                </a:gridCol>
                <a:gridCol w="1007534">
                  <a:extLst>
                    <a:ext uri="{9D8B030D-6E8A-4147-A177-3AD203B41FA5}">
                      <a16:colId xmlns:a16="http://schemas.microsoft.com/office/drawing/2014/main" val="4087364628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615558296"/>
                    </a:ext>
                  </a:extLst>
                </a:gridCol>
              </a:tblGrid>
              <a:tr h="278286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21989"/>
                  </a:ext>
                </a:extLst>
              </a:tr>
              <a:tr h="27828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356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4668784-97A5-4298-D21D-43F7C03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39" y="402430"/>
            <a:ext cx="3224673" cy="6053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E361D-D56E-93BB-7101-AFCFA0C9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8"/>
          <a:stretch/>
        </p:blipFill>
        <p:spPr>
          <a:xfrm>
            <a:off x="5028652" y="2968942"/>
            <a:ext cx="3243320" cy="26853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9A053B-9F1F-C666-2650-2DA901C13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8" y="3011556"/>
            <a:ext cx="4333298" cy="25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1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CC3D-20FA-96D0-9C8B-7A682C98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8" y="643446"/>
            <a:ext cx="10232571" cy="507100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iii. Particle Swarm Optimization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DE0FF-95F7-7484-C226-43DAC1F0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80366"/>
              </p:ext>
            </p:extLst>
          </p:nvPr>
        </p:nvGraphicFramePr>
        <p:xfrm>
          <a:off x="1849696" y="1279156"/>
          <a:ext cx="3059763" cy="15250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9921">
                  <a:extLst>
                    <a:ext uri="{9D8B030D-6E8A-4147-A177-3AD203B41FA5}">
                      <a16:colId xmlns:a16="http://schemas.microsoft.com/office/drawing/2014/main" val="4049798153"/>
                    </a:ext>
                  </a:extLst>
                </a:gridCol>
                <a:gridCol w="1019921">
                  <a:extLst>
                    <a:ext uri="{9D8B030D-6E8A-4147-A177-3AD203B41FA5}">
                      <a16:colId xmlns:a16="http://schemas.microsoft.com/office/drawing/2014/main" val="3335498203"/>
                    </a:ext>
                  </a:extLst>
                </a:gridCol>
                <a:gridCol w="1019921">
                  <a:extLst>
                    <a:ext uri="{9D8B030D-6E8A-4147-A177-3AD203B41FA5}">
                      <a16:colId xmlns:a16="http://schemas.microsoft.com/office/drawing/2014/main" val="3081673868"/>
                    </a:ext>
                  </a:extLst>
                </a:gridCol>
              </a:tblGrid>
              <a:tr h="305073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8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88.7%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31470"/>
                  </a:ext>
                </a:extLst>
              </a:tr>
              <a:tr h="305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87.49%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06428"/>
                  </a:ext>
                </a:extLst>
              </a:tr>
              <a:tr h="305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76443"/>
                  </a:ext>
                </a:extLst>
              </a:tr>
              <a:tr h="305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TinyBert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034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C5F206-5013-9E36-5869-A6E15E8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67" y="1083044"/>
            <a:ext cx="4408532" cy="475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2FE7A-863D-C541-8838-6DA8BF04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10" y="3017426"/>
            <a:ext cx="4779703" cy="30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2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FAF8-E8ED-0243-4CA8-1C0BEBD7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6" y="729343"/>
            <a:ext cx="10330543" cy="5595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iv. Hybrid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PSO + Adam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PSO + GA</a:t>
            </a:r>
          </a:p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8B609C-6D26-923C-2727-DAC73A84B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03257"/>
              </p:ext>
            </p:extLst>
          </p:nvPr>
        </p:nvGraphicFramePr>
        <p:xfrm>
          <a:off x="1066801" y="2300299"/>
          <a:ext cx="4379685" cy="670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895">
                  <a:extLst>
                    <a:ext uri="{9D8B030D-6E8A-4147-A177-3AD203B41FA5}">
                      <a16:colId xmlns:a16="http://schemas.microsoft.com/office/drawing/2014/main" val="4057202653"/>
                    </a:ext>
                  </a:extLst>
                </a:gridCol>
                <a:gridCol w="1459895">
                  <a:extLst>
                    <a:ext uri="{9D8B030D-6E8A-4147-A177-3AD203B41FA5}">
                      <a16:colId xmlns:a16="http://schemas.microsoft.com/office/drawing/2014/main" val="877608045"/>
                    </a:ext>
                  </a:extLst>
                </a:gridCol>
                <a:gridCol w="1459895">
                  <a:extLst>
                    <a:ext uri="{9D8B030D-6E8A-4147-A177-3AD203B41FA5}">
                      <a16:colId xmlns:a16="http://schemas.microsoft.com/office/drawing/2014/main" val="4010870239"/>
                    </a:ext>
                  </a:extLst>
                </a:gridCol>
              </a:tblGrid>
              <a:tr h="366002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err="1"/>
                        <a:t>Dataset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15968"/>
                  </a:ext>
                </a:extLst>
              </a:tr>
              <a:tr h="21118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IMDB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85.34%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802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26E6DB-A599-2ACA-CED5-3AD814706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38189"/>
              </p:ext>
            </p:extLst>
          </p:nvPr>
        </p:nvGraphicFramePr>
        <p:xfrm>
          <a:off x="1066801" y="4438664"/>
          <a:ext cx="4379685" cy="670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895">
                  <a:extLst>
                    <a:ext uri="{9D8B030D-6E8A-4147-A177-3AD203B41FA5}">
                      <a16:colId xmlns:a16="http://schemas.microsoft.com/office/drawing/2014/main" val="4057202653"/>
                    </a:ext>
                  </a:extLst>
                </a:gridCol>
                <a:gridCol w="1459895">
                  <a:extLst>
                    <a:ext uri="{9D8B030D-6E8A-4147-A177-3AD203B41FA5}">
                      <a16:colId xmlns:a16="http://schemas.microsoft.com/office/drawing/2014/main" val="877608045"/>
                    </a:ext>
                  </a:extLst>
                </a:gridCol>
                <a:gridCol w="1459895">
                  <a:extLst>
                    <a:ext uri="{9D8B030D-6E8A-4147-A177-3AD203B41FA5}">
                      <a16:colId xmlns:a16="http://schemas.microsoft.com/office/drawing/2014/main" val="4010870239"/>
                    </a:ext>
                  </a:extLst>
                </a:gridCol>
              </a:tblGrid>
              <a:tr h="366002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err="1"/>
                        <a:t>Dataset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15968"/>
                  </a:ext>
                </a:extLst>
              </a:tr>
              <a:tr h="21118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IMDB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85.42%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8023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ACDC7C5-9FFF-CA90-D580-BF5D80A8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07" y="1236563"/>
            <a:ext cx="55626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3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{9E8A8AAC-6705-46AB-9119-A6E3BC8DFC3E}tf78829772_win32</Template>
  <TotalTime>4993</TotalTime>
  <Words>634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Sagona Book</vt:lpstr>
      <vt:lpstr>Sagona ExtraLight</vt:lpstr>
      <vt:lpstr>SavonVTI</vt:lpstr>
      <vt:lpstr>RAKUTEN  PROJECT PHASE - 2</vt:lpstr>
      <vt:lpstr>Introduction</vt:lpstr>
      <vt:lpstr>PowerPoint Presentation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Conclusion</vt:lpstr>
      <vt:lpstr>Plan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Manya Hegde</dc:creator>
  <cp:lastModifiedBy>Manya Hegde</cp:lastModifiedBy>
  <cp:revision>51</cp:revision>
  <dcterms:created xsi:type="dcterms:W3CDTF">2024-09-20T03:59:09Z</dcterms:created>
  <dcterms:modified xsi:type="dcterms:W3CDTF">2024-09-24T10:23:38Z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