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76" r:id="rId5"/>
    <p:sldId id="278" r:id="rId6"/>
    <p:sldId id="262" r:id="rId7"/>
    <p:sldId id="283" r:id="rId8"/>
    <p:sldId id="284" r:id="rId9"/>
    <p:sldId id="263" r:id="rId10"/>
    <p:sldId id="280" r:id="rId11"/>
    <p:sldId id="281" r:id="rId12"/>
    <p:sldId id="282" r:id="rId13"/>
    <p:sldId id="279" r:id="rId14"/>
    <p:sldId id="267" r:id="rId15"/>
    <p:sldId id="268" r:id="rId16"/>
    <p:sldId id="277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/hlv/VFwd056X8SDiz7GUurF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12B55D-A1BD-4FED-8A59-D35A99932055}">
  <a:tblStyle styleId="{F912B55D-A1BD-4FED-8A59-D35A999320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2872D1-5EA4-AB73-4F3A-FB2B3F30B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56C73-CEC5-AFAC-4EF4-38F6D97280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61320-0E25-48DC-A941-64A6684F6E1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E50E3-1072-26AF-22C9-7F1B2C645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D8F26-B666-36EA-69FE-E9EE30E508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EFCC-83DB-49EE-BBD0-7DBE1F1C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92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AE7E8C-DC3B-CAC4-A43D-BFECCAA632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3D635482-E7CD-4972-FCA3-B9BA90C6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>
            <a:extLst>
              <a:ext uri="{FF2B5EF4-FFF2-40B4-BE49-F238E27FC236}">
                <a16:creationId xmlns:a16="http://schemas.microsoft.com/office/drawing/2014/main" id="{975E1079-24EE-025F-F8E0-3A5C9758B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>
            <a:extLst>
              <a:ext uri="{FF2B5EF4-FFF2-40B4-BE49-F238E27FC236}">
                <a16:creationId xmlns:a16="http://schemas.microsoft.com/office/drawing/2014/main" id="{7F5B7D75-62E8-E867-C609-F653C205A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133322-4593-19C4-DD3C-F927C598C6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A412F-3AB0-8B63-C271-0155139147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F70F77-EAF1-04C6-5EFA-5C043EAC3D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3A33E-B569-E6A8-2D78-32D3BF8D76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981FE6-B56C-6565-2711-5BAA5F6DB8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2FC99-0D06-E357-6DBB-0ECCE73765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741755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741755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0f741755c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101A-FB0E-201A-A8F4-C3CC6ABB13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87E61-81BB-1B76-5437-DD2B208445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38EE5-DA72-2C9D-6626-32A8BF13F3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30731FAF-60F4-B735-58F8-B4135DD9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>
            <a:extLst>
              <a:ext uri="{FF2B5EF4-FFF2-40B4-BE49-F238E27FC236}">
                <a16:creationId xmlns:a16="http://schemas.microsoft.com/office/drawing/2014/main" id="{0A90895A-801B-3E1D-B0B2-7D07FBC40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>
            <a:extLst>
              <a:ext uri="{FF2B5EF4-FFF2-40B4-BE49-F238E27FC236}">
                <a16:creationId xmlns:a16="http://schemas.microsoft.com/office/drawing/2014/main" id="{9B704497-B40F-FB2A-722C-A118A83F7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052D3-B43C-9BF8-059B-1726E3E3AF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61778577-4CD1-214E-9602-408FB3AE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>
            <a:extLst>
              <a:ext uri="{FF2B5EF4-FFF2-40B4-BE49-F238E27FC236}">
                <a16:creationId xmlns:a16="http://schemas.microsoft.com/office/drawing/2014/main" id="{64E3A697-606A-29CB-901B-E4F71280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>
            <a:extLst>
              <a:ext uri="{FF2B5EF4-FFF2-40B4-BE49-F238E27FC236}">
                <a16:creationId xmlns:a16="http://schemas.microsoft.com/office/drawing/2014/main" id="{414CAB08-3F7B-9698-1DCE-0EE7DD551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DF4CC1-B68A-A0DE-154D-75087DA380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DCC7A0-C8A5-49BD-41F4-2101BEBF98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FD8E899B-E7E4-C0FE-00C1-6AA98076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id="{D15BA808-528F-C389-8B7B-FEF1BCB7F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id="{05D35EF4-A348-6910-36D8-D7A23B898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D5FC00-6F09-6B2A-2F61-4FCA6E9870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C2E75B5B-F987-EFCF-0467-E0881B72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id="{1832731B-56E3-5131-0B7D-032C1FF37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id="{F22CB7F3-295A-EECE-B779-DDFAD33F9D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2F1F6-58AB-289B-BEC0-D788651A18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157379C5-1C37-EBE3-818F-739C7135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id="{1F2BB292-4B3C-19E8-97C6-7572638AF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id="{8CE3DD7C-61AF-63B3-D0E7-8B423A145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DFBDA1-D7AC-879C-843A-DC6A25967D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8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3DB3-AAE5-8141-D610-B45B9E27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6DA3-40B6-4886-75E3-E2F452BB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B092-B9D9-6242-6394-8CE144EE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82DB-1EE2-714E-997C-BBB57962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47CE-E118-A10A-C360-768BF90B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A8C1-2E66-3751-6F7E-A1A58372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542C-478B-3826-7DF4-FD5D4EE8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9D0F-9E9C-9760-E637-06888FE5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400B-2AA3-2EE7-CA2C-4D73404E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3A1B-7530-BD7F-8CF8-C6C9FCF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C09A-1611-8CEF-AFDF-8DBFDC9B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C5F6-5D6D-DACA-7A71-75905211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5FB8-7577-3991-D618-3F648276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0876-5776-C8B8-33BA-BE336BF1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A605-942A-8389-0C7F-53E5CBCB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9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8B27-31BC-ED11-9EE2-F0340068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383-0492-59B9-8DF4-7D13C454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E7E61-D967-D49F-DEEC-9D6C8776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613-4287-B1E3-12C7-838FCA0E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00D9-E8FF-A027-1424-0C5B0C9F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1424D-90F0-C914-10E0-E183BB8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FDA8-C93A-CA37-0F4D-A5D29B6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6191-9B11-C651-554C-283B8A59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B4B6-9A43-0C02-DECE-1E6444A37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9A2BF-AABF-1630-411F-117164F07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18AFE-9E2A-C9FF-0F83-56558388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5B29-8010-26E3-ABC2-10C73352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B8914-056C-4A4D-B6C2-A06D6C11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930F6-1849-9003-03B3-1AB08A1B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8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1F0B-F469-4B37-9BF1-FBCC3C8D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72148-A604-B360-0DD6-BDC4F63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7A85-3A57-A3B0-0C08-0FDA2EAD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E7809-D8B3-1FBE-D998-9DFD09EE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E9D7C-4E47-5917-DB1F-132FC572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92BEC-A49C-8304-F108-747EDE7E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562F-99DE-F6BD-3285-683616B4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8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B6B-F0E9-6F57-1A56-9CBA1190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AB87-F0E6-C548-0B04-E2F23EF6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BBCFB-E038-DA45-0BEE-1EE56945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1A5CF-44C7-41BA-1C06-7F6620A7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FF3C-3669-4BA4-C708-BDD96A47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F03F1-3342-7486-3F92-F69CF18F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8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746-E0DA-60B3-8B46-31DF092B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3C826-3E0F-4025-416F-FAFFBB7FE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3760B-6C0A-D6DB-D9BD-74C4D96A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17EF-9A9A-72EA-8A6A-7D146755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3A8D-A26A-4D2F-D922-E030D5C5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2C277-6D5D-7D89-B203-CA5E21A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251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402-7526-B80D-9839-F9F214A3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C3D8-9ECC-E921-91D5-3050CA4B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B05BE-E550-2C50-E96D-1026280C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1590-1E39-ECCE-99F6-3A2EAA69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D006-E7EB-1EF7-656B-77A4B070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5BE04-CDB8-F5D4-A8EE-408EBA31D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32AC-9EA7-2BD5-3AE1-71049DFA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0D00-1147-C663-E40D-D5285E22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FD21-79E6-C005-40BF-19F724D8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2A24-3A1F-80B5-F23F-5DD9ECFD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1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A851F-28BB-0969-F96F-DF2D6B56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B63F1-907E-6C83-A8C7-51604B25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5531-E2C3-7D72-DC1A-DE7328E16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5EB2-3051-EDBE-1E67-7EA21CFE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D39C-576C-06C4-1A90-8B3C79C9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295" y="2459679"/>
            <a:ext cx="9123408" cy="1584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AND SEGMENTATION OF LLMs ON EDGE DEVICE</a:t>
            </a:r>
            <a:endParaRPr sz="40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NMAMIT Style with Logo high resolution - Bla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" y="29354"/>
            <a:ext cx="8928993" cy="8380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" y="1052736"/>
            <a:ext cx="9144000" cy="4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Machine Learning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37848" y="4650832"/>
            <a:ext cx="4680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Chethana R Kini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- 4NM21AI018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Manya Hegde 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4NM21AI038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Reyona Elza Sabu 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4NM21AI059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76056" y="4653136"/>
            <a:ext cx="38753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Rashmi Adyapady 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Professor Grade III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NMAMIT-Nitte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79D27AF1-9705-0DB7-3D62-95292F49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>
            <a:extLst>
              <a:ext uri="{FF2B5EF4-FFF2-40B4-BE49-F238E27FC236}">
                <a16:creationId xmlns:a16="http://schemas.microsoft.com/office/drawing/2014/main" id="{33C3F1C8-FEE3-1BA1-71AE-12F474B1DEC2}"/>
              </a:ext>
            </a:extLst>
          </p:cNvPr>
          <p:cNvSpPr txBox="1"/>
          <p:nvPr/>
        </p:nvSpPr>
        <p:spPr>
          <a:xfrm>
            <a:off x="0" y="0"/>
            <a:ext cx="9144000" cy="5539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81E635-3A63-903E-AAFE-A7E7747D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10FF8-4CB7-A500-6256-83B0231260DF}"/>
              </a:ext>
            </a:extLst>
          </p:cNvPr>
          <p:cNvSpPr txBox="1"/>
          <p:nvPr/>
        </p:nvSpPr>
        <p:spPr>
          <a:xfrm>
            <a:off x="408214" y="859970"/>
            <a:ext cx="832757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 Used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(GA): Optimizes hyperparameters using a natural selection-inspired process to improve model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 Algorithm (BA): Simulates echolocation behaviour to optimize hyperparameters, enhancing classification accuracy.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(PSO): Optimizes model hyperparameters by simulating social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performance and convergence speed.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 Combines PSO with other optimization techniques like GA or Adam for improved exploration and convergence.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Approach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proceeds with PSO due to its effective balance between exploration and exploitation of the hyperparameter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20269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AFDD3BAC-856A-50F7-16DC-A60A6793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>
            <a:extLst>
              <a:ext uri="{FF2B5EF4-FFF2-40B4-BE49-F238E27FC236}">
                <a16:creationId xmlns:a16="http://schemas.microsoft.com/office/drawing/2014/main" id="{56F5F683-C34B-9D39-E405-308C89972B94}"/>
              </a:ext>
            </a:extLst>
          </p:cNvPr>
          <p:cNvSpPr txBox="1"/>
          <p:nvPr/>
        </p:nvSpPr>
        <p:spPr>
          <a:xfrm>
            <a:off x="0" y="0"/>
            <a:ext cx="9144000" cy="5539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8DE86-9FB7-C048-32BB-24BB847C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ECFF2-B745-CCBF-9836-AADF057E0241}"/>
              </a:ext>
            </a:extLst>
          </p:cNvPr>
          <p:cNvSpPr txBox="1"/>
          <p:nvPr/>
        </p:nvSpPr>
        <p:spPr>
          <a:xfrm>
            <a:off x="495300" y="553957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Technique: Pipeline Parallelism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model into multiple stages, each running on different devices.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Each stage processes a part of the model sequentially.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Intermediate outputs from one stage are passed to the next stage for further processing.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Distributes the computation load across devices.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Reduces latency and improves processing speed by overlapping computation and communication.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run different layers of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two devices, ensuring efficient resource utilization.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4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EE2CD565-B049-66B9-63F8-EBF84FB01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>
            <a:extLst>
              <a:ext uri="{FF2B5EF4-FFF2-40B4-BE49-F238E27FC236}">
                <a16:creationId xmlns:a16="http://schemas.microsoft.com/office/drawing/2014/main" id="{07431AA0-31DE-F5A4-E3BD-941F5670C7E9}"/>
              </a:ext>
            </a:extLst>
          </p:cNvPr>
          <p:cNvSpPr txBox="1"/>
          <p:nvPr/>
        </p:nvSpPr>
        <p:spPr>
          <a:xfrm>
            <a:off x="53816" y="975846"/>
            <a:ext cx="9144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1: Optimization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Genetic Algorithm (GA)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1">
            <a:extLst>
              <a:ext uri="{FF2B5EF4-FFF2-40B4-BE49-F238E27FC236}">
                <a16:creationId xmlns:a16="http://schemas.microsoft.com/office/drawing/2014/main" id="{53337F80-78B5-6A21-B681-7EA8B87A5C4C}"/>
              </a:ext>
            </a:extLst>
          </p:cNvPr>
          <p:cNvSpPr txBox="1"/>
          <p:nvPr/>
        </p:nvSpPr>
        <p:spPr>
          <a:xfrm>
            <a:off x="53816" y="4062393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BAT Algorithm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1">
            <a:extLst>
              <a:ext uri="{FF2B5EF4-FFF2-40B4-BE49-F238E27FC236}">
                <a16:creationId xmlns:a16="http://schemas.microsoft.com/office/drawing/2014/main" id="{CBD7CFAB-9296-294E-0E7B-A7F5B64472CF}"/>
              </a:ext>
            </a:extLst>
          </p:cNvPr>
          <p:cNvSpPr txBox="1"/>
          <p:nvPr/>
        </p:nvSpPr>
        <p:spPr>
          <a:xfrm>
            <a:off x="0" y="105152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RESUTS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2FDA97-2969-535B-FB38-CD333788928F}"/>
              </a:ext>
            </a:extLst>
          </p:cNvPr>
          <p:cNvGraphicFramePr>
            <a:graphicFrameLocks noGrp="1"/>
          </p:cNvGraphicFramePr>
          <p:nvPr/>
        </p:nvGraphicFramePr>
        <p:xfrm>
          <a:off x="2405918" y="2342388"/>
          <a:ext cx="3663950" cy="1086612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2491364012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1399916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123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80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164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9140B6-15BF-FE6A-C0F3-4A917BCB81B2}"/>
              </a:ext>
            </a:extLst>
          </p:cNvPr>
          <p:cNvGraphicFramePr>
            <a:graphicFrameLocks noGrp="1"/>
          </p:cNvGraphicFramePr>
          <p:nvPr/>
        </p:nvGraphicFramePr>
        <p:xfrm>
          <a:off x="2405918" y="5011616"/>
          <a:ext cx="3663950" cy="724408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4118753745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1922720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6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70754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8E1B-4203-A4D6-A814-767C0B8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/>
        </p:nvSpPr>
        <p:spPr>
          <a:xfrm>
            <a:off x="0" y="3588840"/>
            <a:ext cx="91440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 Hybrid Approach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9A0E85-2623-4C8F-41E6-23033D52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78630"/>
              </p:ext>
            </p:extLst>
          </p:nvPr>
        </p:nvGraphicFramePr>
        <p:xfrm>
          <a:off x="1638926" y="4290625"/>
          <a:ext cx="6096000" cy="1498092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2051237">
                  <a:extLst>
                    <a:ext uri="{9D8B030D-6E8A-4147-A177-3AD203B41FA5}">
                      <a16:colId xmlns:a16="http://schemas.microsoft.com/office/drawing/2014/main" val="1021214916"/>
                    </a:ext>
                  </a:extLst>
                </a:gridCol>
                <a:gridCol w="1919325">
                  <a:extLst>
                    <a:ext uri="{9D8B030D-6E8A-4147-A177-3AD203B41FA5}">
                      <a16:colId xmlns:a16="http://schemas.microsoft.com/office/drawing/2014/main" val="4157770590"/>
                    </a:ext>
                  </a:extLst>
                </a:gridCol>
                <a:gridCol w="2125438">
                  <a:extLst>
                    <a:ext uri="{9D8B030D-6E8A-4147-A177-3AD203B41FA5}">
                      <a16:colId xmlns:a16="http://schemas.microsoft.com/office/drawing/2014/main" val="411238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Technique used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9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PSO+Adam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85.34%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515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PSO+GA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85.42%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656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C87A8B-CBBB-72C3-B9C1-60BB17861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5966"/>
              </p:ext>
            </p:extLst>
          </p:nvPr>
        </p:nvGraphicFramePr>
        <p:xfrm>
          <a:off x="2370749" y="1458141"/>
          <a:ext cx="3663950" cy="2222500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401030426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2645699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58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07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63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179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TinyBERT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939262"/>
                  </a:ext>
                </a:extLst>
              </a:tr>
            </a:tbl>
          </a:graphicData>
        </a:graphic>
      </p:graphicFrame>
      <p:sp>
        <p:nvSpPr>
          <p:cNvPr id="10" name="Google Shape;169;p11">
            <a:extLst>
              <a:ext uri="{FF2B5EF4-FFF2-40B4-BE49-F238E27FC236}">
                <a16:creationId xmlns:a16="http://schemas.microsoft.com/office/drawing/2014/main" id="{063CF697-CCF7-EED2-EC12-BD0AE1C36998}"/>
              </a:ext>
            </a:extLst>
          </p:cNvPr>
          <p:cNvSpPr txBox="1"/>
          <p:nvPr/>
        </p:nvSpPr>
        <p:spPr>
          <a:xfrm>
            <a:off x="0" y="824599"/>
            <a:ext cx="91440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Particle Swarm Optimization (PSO)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46E6FC-B349-28AD-AB08-EEC9E4AE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0" y="44624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(Cont’d)</a:t>
            </a:r>
          </a:p>
        </p:txBody>
      </p:sp>
      <p:sp>
        <p:nvSpPr>
          <p:cNvPr id="187" name="Google Shape;187;p13"/>
          <p:cNvSpPr/>
          <p:nvPr/>
        </p:nvSpPr>
        <p:spPr>
          <a:xfrm>
            <a:off x="3627938" y="5717068"/>
            <a:ext cx="1888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3: Client Side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FEB99-EDB2-9C01-F29C-3AFE7678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9" y="3645534"/>
            <a:ext cx="7728438" cy="1897380"/>
          </a:xfrm>
          <a:prstGeom prst="rect">
            <a:avLst/>
          </a:prstGeom>
        </p:spPr>
      </p:pic>
      <p:sp>
        <p:nvSpPr>
          <p:cNvPr id="6" name="Google Shape;176;p12">
            <a:extLst>
              <a:ext uri="{FF2B5EF4-FFF2-40B4-BE49-F238E27FC236}">
                <a16:creationId xmlns:a16="http://schemas.microsoft.com/office/drawing/2014/main" id="{65192D24-7254-2B66-E410-A340CCD0CC7B}"/>
              </a:ext>
            </a:extLst>
          </p:cNvPr>
          <p:cNvSpPr txBox="1"/>
          <p:nvPr/>
        </p:nvSpPr>
        <p:spPr>
          <a:xfrm>
            <a:off x="2544261" y="2981957"/>
            <a:ext cx="2971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Fig 2: Server 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62ADB-B809-8E7B-C9EE-A3BA0B46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33" y="1561866"/>
            <a:ext cx="4286250" cy="1314450"/>
          </a:xfrm>
          <a:prstGeom prst="rect">
            <a:avLst/>
          </a:prstGeom>
        </p:spPr>
      </p:pic>
      <p:sp>
        <p:nvSpPr>
          <p:cNvPr id="5" name="Google Shape;176;p12">
            <a:extLst>
              <a:ext uri="{FF2B5EF4-FFF2-40B4-BE49-F238E27FC236}">
                <a16:creationId xmlns:a16="http://schemas.microsoft.com/office/drawing/2014/main" id="{04C1826C-D224-736F-5907-9C57DB9ABF7B}"/>
              </a:ext>
            </a:extLst>
          </p:cNvPr>
          <p:cNvSpPr txBox="1"/>
          <p:nvPr/>
        </p:nvSpPr>
        <p:spPr>
          <a:xfrm>
            <a:off x="316523" y="816610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2: Segmentation - Pipeline Parallelism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6183-478C-6857-23B8-19003A3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762C7-B824-836E-1231-C1E41BA3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CCE6-CBCA-E2B4-3880-251947054535}"/>
              </a:ext>
            </a:extLst>
          </p:cNvPr>
          <p:cNvSpPr txBox="1"/>
          <p:nvPr/>
        </p:nvSpPr>
        <p:spPr>
          <a:xfrm>
            <a:off x="141514" y="33089"/>
            <a:ext cx="9002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FCB78A-3406-912F-1844-8E5ED00E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69182"/>
              </p:ext>
            </p:extLst>
          </p:nvPr>
        </p:nvGraphicFramePr>
        <p:xfrm>
          <a:off x="1001485" y="1143001"/>
          <a:ext cx="714102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343">
                  <a:extLst>
                    <a:ext uri="{9D8B030D-6E8A-4147-A177-3AD203B41FA5}">
                      <a16:colId xmlns:a16="http://schemas.microsoft.com/office/drawing/2014/main" val="1750518284"/>
                    </a:ext>
                  </a:extLst>
                </a:gridCol>
                <a:gridCol w="2380343">
                  <a:extLst>
                    <a:ext uri="{9D8B030D-6E8A-4147-A177-3AD203B41FA5}">
                      <a16:colId xmlns:a16="http://schemas.microsoft.com/office/drawing/2014/main" val="61435946"/>
                    </a:ext>
                  </a:extLst>
                </a:gridCol>
                <a:gridCol w="2380343">
                  <a:extLst>
                    <a:ext uri="{9D8B030D-6E8A-4147-A177-3AD203B41FA5}">
                      <a16:colId xmlns:a16="http://schemas.microsoft.com/office/drawing/2014/main" val="391563772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1384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9347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8694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463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 +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8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9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CFE7E-B8FD-B305-8206-32D7DBAE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4DC7A0-1CBF-2DF5-9A48-1B378B8D1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564" y="2021425"/>
            <a:ext cx="7543800" cy="283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a fine-tuned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on the IMDB dataset using    various techniques.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 improved accuracy and training efficiency.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 parallelism reduced memory usage and training time by partitioning the model across GPUs.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PSO and pipeline parallelism effectively optimizes large language models for limited-resource environments.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6518-D520-87C7-2981-5D97AFA7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1E830-6C29-4CC1-FA26-27766889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EA524-93ED-9921-4369-20FB85C7B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790" y="1859339"/>
            <a:ext cx="78324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advanced model partitioning strategies for </a:t>
            </a:r>
            <a:r>
              <a:rPr kumimoji="0" lang="en-IN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model splitting based on specific task requirements.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 the implementation to multiple devices for improved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parallelism.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layer distribution according to the capabilities of edge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Explore dynamic layer allocation based on the specific demands of tasks.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9D54-30D9-CC05-F836-EC38CC55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CDB3-4DC7-AC83-3614-CC18FB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F9C1-F87B-5FDA-C74D-9763403F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Wu, X., Wu, S. H., Wu, J., Feng, L., &amp; Tan, K. C. (2024). 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Evolutionary computation in the era of large language model: Survey and roadmap.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arXiv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 preprint arXiv:2401.10034.</a:t>
            </a:r>
            <a:endParaRPr lang="en-US" sz="1800" spc="75" dirty="0">
              <a:effectLst/>
              <a:latin typeface="Arial" panose="020B0604020202020204" pitchFamily="34" charset="0"/>
              <a:ea typeface="DengXian" panose="02010600030101010101" pitchFamily="2" charset="-122"/>
              <a:cs typeface="Tunga" panose="020B0502040204020203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Chen, J. F., Do, Q. H., &amp; Hsieh, H. N. (2015). 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Training artificial neural networks by a hybrid PSO-CS algorithm. Algorithms, 8(2), 292-308.</a:t>
            </a:r>
            <a:endParaRPr lang="en-US" sz="1800" spc="75" dirty="0">
              <a:effectLst/>
              <a:latin typeface="Arial" panose="020B0604020202020204" pitchFamily="34" charset="0"/>
              <a:ea typeface="DengXian" panose="02010600030101010101" pitchFamily="2" charset="-122"/>
              <a:cs typeface="Tunga" panose="020B0502040204020203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Wang, J., Wang, X., Li, X., &amp; Yi, J. (2023). A hybrid particle swarm optimization algorithm with dynamic adjustment of inertia weight based on a new feature selection method to optimize SVM parameters. Entropy, 25(3), 531.</a:t>
            </a:r>
            <a:endParaRPr lang="en-US" sz="1800" spc="75" dirty="0">
              <a:effectLst/>
              <a:latin typeface="Arial" panose="020B0604020202020204" pitchFamily="34" charset="0"/>
              <a:ea typeface="DengXian" panose="02010600030101010101" pitchFamily="2" charset="-122"/>
              <a:cs typeface="Tunga" panose="020B0502040204020203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Harlap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, A., Narayanan, D.,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Phanishayee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, A., Seshadri, V.,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Devanur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, N., Ganger, G., &amp; Gibbons, P. (2018). Pipedream: Fast and efficient pipeline parallel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dnn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 training. </a:t>
            </a:r>
            <a:r>
              <a:rPr lang="en-IN" sz="1800" i="1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arXiv</a:t>
            </a:r>
            <a:r>
              <a:rPr lang="en-IN" sz="1800" i="1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 preprint arXiv:1806.03377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.</a:t>
            </a:r>
            <a:endParaRPr lang="en-US" sz="1800" spc="75" dirty="0">
              <a:effectLst/>
              <a:latin typeface="Arial" panose="020B0604020202020204" pitchFamily="34" charset="0"/>
              <a:ea typeface="DengXian" panose="02010600030101010101" pitchFamily="2" charset="-122"/>
              <a:cs typeface="Tunga" panose="020B0502040204020203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Huang, Y., Cheng, Y., Bapna, A.,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Firat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, O., Chen, M. X., Chen, D., ... &amp; Chen, Z. (2019). </a:t>
            </a:r>
            <a:r>
              <a:rPr lang="en-IN" sz="1800" spc="75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GPipe</a:t>
            </a:r>
            <a:r>
              <a:rPr lang="en-IN" sz="1800" spc="75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unga" panose="020B0502040204020203" pitchFamily="34" charset="0"/>
              </a:rPr>
              <a:t>: Easy scaling with micro-batch pipeline parallelism. proceeding of Computer Science&gt; Computer Vision and Pattern Recognition.</a:t>
            </a:r>
            <a:endParaRPr lang="en-US" sz="1800" spc="75" dirty="0">
              <a:effectLst/>
              <a:latin typeface="Arial" panose="020B0604020202020204" pitchFamily="34" charset="0"/>
              <a:ea typeface="DengXian" panose="02010600030101010101" pitchFamily="2" charset="-122"/>
              <a:cs typeface="Tung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938D8-6D2A-389B-C372-8A54B10D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f741755cb_0_5"/>
          <p:cNvSpPr txBox="1"/>
          <p:nvPr/>
        </p:nvSpPr>
        <p:spPr>
          <a:xfrm>
            <a:off x="640775" y="2097575"/>
            <a:ext cx="80529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91D5F-10B3-A5FA-E034-F0B34D0C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44286" y="984512"/>
            <a:ext cx="474617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Overview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Challenges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Motivation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1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Objectives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Results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sz="2400" b="1" dirty="0"/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79512" y="210706"/>
            <a:ext cx="87849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42094-AE7B-2401-5230-6E56BAF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E05B1-F956-3789-9A49-B74FBFB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5F9A1E8-27BC-8430-95F1-651F7550FE53}"/>
              </a:ext>
            </a:extLst>
          </p:cNvPr>
          <p:cNvSpPr txBox="1">
            <a:spLocks/>
          </p:cNvSpPr>
          <p:nvPr/>
        </p:nvSpPr>
        <p:spPr>
          <a:xfrm>
            <a:off x="217714" y="859970"/>
            <a:ext cx="8708571" cy="3866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 handle tasks like text generation, translation, and summarization.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large size and high computational demands limit use on small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optimize LLMs for efficient performance on edge devices.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devices have limited memory and processing power.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processing needs lead to excessive energy consumption.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cloud processing introduces latency and privacy concerns.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9921F-9102-671E-092A-C081DF33430A}"/>
              </a:ext>
            </a:extLst>
          </p:cNvPr>
          <p:cNvSpPr txBox="1"/>
          <p:nvPr/>
        </p:nvSpPr>
        <p:spPr>
          <a:xfrm>
            <a:off x="0" y="3308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738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2C3B8-8469-547B-E6D1-52A544F03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E2318-988E-6F5A-0AF2-62C6B04E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50239-5F3F-EE0A-791E-22E776EEE88C}"/>
              </a:ext>
            </a:extLst>
          </p:cNvPr>
          <p:cNvSpPr txBox="1">
            <a:spLocks/>
          </p:cNvSpPr>
          <p:nvPr/>
        </p:nvSpPr>
        <p:spPr>
          <a:xfrm>
            <a:off x="217714" y="772885"/>
            <a:ext cx="8708571" cy="3866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need for real-time AI on resource-limited devices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AI access in healthcare, smart cities, and IoT without cloud dependence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On-device processing enhances data privacy and reduces reliance on external 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15603-17DB-015F-B68A-E5667A5C94EE}"/>
              </a:ext>
            </a:extLst>
          </p:cNvPr>
          <p:cNvSpPr txBox="1"/>
          <p:nvPr/>
        </p:nvSpPr>
        <p:spPr>
          <a:xfrm>
            <a:off x="0" y="3308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Cont’d</a:t>
            </a:r>
          </a:p>
        </p:txBody>
      </p:sp>
    </p:spTree>
    <p:extLst>
      <p:ext uri="{BB962C8B-B14F-4D97-AF65-F5344CB8AC3E}">
        <p14:creationId xmlns:p14="http://schemas.microsoft.com/office/powerpoint/2010/main" val="42053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0" y="276999"/>
            <a:ext cx="90364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99356" y="830997"/>
            <a:ext cx="8437783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Design and development of optimized LLM’s using Evolutionary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Algorithms on Edge Devices.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suitable for execution on devices with limited resources.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techniques to split models into smaller components for efficient processing across multiple devices.</a:t>
            </a:r>
            <a:endParaRPr lang="en-IN"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deployment of LLMs on edge devices like smartphones, IoT, and embedded systems for advanced AI capabilities.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C87C5-18C1-E24B-83AC-9D6BD703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4CFEE9DA-5649-ECDD-8A0C-145E79D8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>
            <a:extLst>
              <a:ext uri="{FF2B5EF4-FFF2-40B4-BE49-F238E27FC236}">
                <a16:creationId xmlns:a16="http://schemas.microsoft.com/office/drawing/2014/main" id="{02F98268-1377-13B4-AA91-47F4939ECB91}"/>
              </a:ext>
            </a:extLst>
          </p:cNvPr>
          <p:cNvSpPr txBox="1"/>
          <p:nvPr/>
        </p:nvSpPr>
        <p:spPr>
          <a:xfrm>
            <a:off x="0" y="276999"/>
            <a:ext cx="90364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C0C8F-0279-47A1-CFF1-A263A0C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E1CABF-382F-BB7D-8779-BD04A57B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7506"/>
              </p:ext>
            </p:extLst>
          </p:nvPr>
        </p:nvGraphicFramePr>
        <p:xfrm>
          <a:off x="242206" y="1354831"/>
          <a:ext cx="8659587" cy="4478477"/>
        </p:xfrm>
        <a:graphic>
          <a:graphicData uri="http://schemas.openxmlformats.org/drawingml/2006/table">
            <a:tbl>
              <a:tblPr firstRow="1" bandRow="1">
                <a:tableStyleId>{F912B55D-A1BD-4FED-8A59-D35A99932055}</a:tableStyleId>
              </a:tblPr>
              <a:tblGrid>
                <a:gridCol w="2886529">
                  <a:extLst>
                    <a:ext uri="{9D8B030D-6E8A-4147-A177-3AD203B41FA5}">
                      <a16:colId xmlns:a16="http://schemas.microsoft.com/office/drawing/2014/main" val="2052254024"/>
                    </a:ext>
                  </a:extLst>
                </a:gridCol>
                <a:gridCol w="2452914">
                  <a:extLst>
                    <a:ext uri="{9D8B030D-6E8A-4147-A177-3AD203B41FA5}">
                      <a16:colId xmlns:a16="http://schemas.microsoft.com/office/drawing/2014/main" val="1908771131"/>
                    </a:ext>
                  </a:extLst>
                </a:gridCol>
                <a:gridCol w="3320144">
                  <a:extLst>
                    <a:ext uri="{9D8B030D-6E8A-4147-A177-3AD203B41FA5}">
                      <a16:colId xmlns:a16="http://schemas.microsoft.com/office/drawing/2014/main" val="2374039847"/>
                    </a:ext>
                  </a:extLst>
                </a:gridCol>
              </a:tblGrid>
              <a:tr h="3695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2559"/>
                  </a:ext>
                </a:extLst>
              </a:tr>
              <a:tr h="1731457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Wu, X., Wu, S. H., Wu, J., Feng, L., &amp; Tan, K. C. (2024)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Evolutionary Algorithms for optimizing LLMs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the combination of LLMs and EAs for guiding complex problem solutions but notes limitations in handling highly complex optimizations.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3285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J. F., Do, Q. H., &amp; Hsieh, H. N. (2015)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PSO-CS algorithm for training neural networks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better performance and accuracy in training FNNs, balancing exploration and convergence.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16111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Wang, J., Wang, X., Li, X., &amp; Yi, J.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Weight PSO (DWPSO-SVM) for SVM optimization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global search and avoided local minima, outperforming traditional PSO-SVM methods.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1851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5F448E-5FAC-98F1-4298-9334087083D2}"/>
              </a:ext>
            </a:extLst>
          </p:cNvPr>
          <p:cNvSpPr txBox="1"/>
          <p:nvPr/>
        </p:nvSpPr>
        <p:spPr>
          <a:xfrm>
            <a:off x="185058" y="90824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10178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B18C9A9E-E124-F774-6377-93CECC9A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>
            <a:extLst>
              <a:ext uri="{FF2B5EF4-FFF2-40B4-BE49-F238E27FC236}">
                <a16:creationId xmlns:a16="http://schemas.microsoft.com/office/drawing/2014/main" id="{80D7862C-EA80-9848-35CB-17BA67034744}"/>
              </a:ext>
            </a:extLst>
          </p:cNvPr>
          <p:cNvSpPr txBox="1"/>
          <p:nvPr/>
        </p:nvSpPr>
        <p:spPr>
          <a:xfrm>
            <a:off x="0" y="276999"/>
            <a:ext cx="90364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B5B56-398E-17C8-4790-6ACF076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8ABF8E-0035-2F8E-CEE8-E84F116C3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86877"/>
              </p:ext>
            </p:extLst>
          </p:nvPr>
        </p:nvGraphicFramePr>
        <p:xfrm>
          <a:off x="242206" y="1354831"/>
          <a:ext cx="8659587" cy="3289757"/>
        </p:xfrm>
        <a:graphic>
          <a:graphicData uri="http://schemas.openxmlformats.org/drawingml/2006/table">
            <a:tbl>
              <a:tblPr firstRow="1" bandRow="1">
                <a:tableStyleId>{F912B55D-A1BD-4FED-8A59-D35A99932055}</a:tableStyleId>
              </a:tblPr>
              <a:tblGrid>
                <a:gridCol w="2886529">
                  <a:extLst>
                    <a:ext uri="{9D8B030D-6E8A-4147-A177-3AD203B41FA5}">
                      <a16:colId xmlns:a16="http://schemas.microsoft.com/office/drawing/2014/main" val="2052254024"/>
                    </a:ext>
                  </a:extLst>
                </a:gridCol>
                <a:gridCol w="2452914">
                  <a:extLst>
                    <a:ext uri="{9D8B030D-6E8A-4147-A177-3AD203B41FA5}">
                      <a16:colId xmlns:a16="http://schemas.microsoft.com/office/drawing/2014/main" val="1908771131"/>
                    </a:ext>
                  </a:extLst>
                </a:gridCol>
                <a:gridCol w="3320144">
                  <a:extLst>
                    <a:ext uri="{9D8B030D-6E8A-4147-A177-3AD203B41FA5}">
                      <a16:colId xmlns:a16="http://schemas.microsoft.com/office/drawing/2014/main" val="2374039847"/>
                    </a:ext>
                  </a:extLst>
                </a:gridCol>
              </a:tblGrid>
              <a:tr h="3695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32559"/>
                  </a:ext>
                </a:extLst>
              </a:tr>
              <a:tr h="1731457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Harlap, A., Narayanan, D., Phanishayee, A., Seshadri, V., Devanur, N., Ganger, G., &amp; Gibbons, P. (2018)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PipeDream's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pipeline parallelism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distributed training for DNNs, reducing latency and overlapping computation with communication.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743285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Huang, Y., Cheng, Y., Bapna, A., Firat, O., Chen, M. X., Chen, D., et al. (2019)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GPipe's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pipeline parallelism with micro-batching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memory effectively for large models, facilitating parallel training and improving performance.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161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71895F-662E-2BE1-D936-6823094AF4DE}"/>
              </a:ext>
            </a:extLst>
          </p:cNvPr>
          <p:cNvSpPr txBox="1"/>
          <p:nvPr/>
        </p:nvSpPr>
        <p:spPr>
          <a:xfrm>
            <a:off x="185058" y="90824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Segmentation</a:t>
            </a:r>
          </a:p>
        </p:txBody>
      </p:sp>
    </p:spTree>
    <p:extLst>
      <p:ext uri="{BB962C8B-B14F-4D97-AF65-F5344CB8AC3E}">
        <p14:creationId xmlns:p14="http://schemas.microsoft.com/office/powerpoint/2010/main" val="29114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0" y="-80202"/>
            <a:ext cx="9144000" cy="5539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0" y="6538913"/>
            <a:ext cx="9144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Architecture for Proposed Methodology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1F3C4-5CE8-6CB5-1C44-639F55D6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3"/>
          <a:stretch/>
        </p:blipFill>
        <p:spPr>
          <a:xfrm>
            <a:off x="1543050" y="565036"/>
            <a:ext cx="6057900" cy="597387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4A120C-2705-99CD-70C0-EFE3478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0FB2905A-9C16-B765-F578-6BDD06BF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>
            <a:extLst>
              <a:ext uri="{FF2B5EF4-FFF2-40B4-BE49-F238E27FC236}">
                <a16:creationId xmlns:a16="http://schemas.microsoft.com/office/drawing/2014/main" id="{7A8271E8-F4F3-4010-A315-49893CBF31E1}"/>
              </a:ext>
            </a:extLst>
          </p:cNvPr>
          <p:cNvSpPr txBox="1"/>
          <p:nvPr/>
        </p:nvSpPr>
        <p:spPr>
          <a:xfrm>
            <a:off x="0" y="-80202"/>
            <a:ext cx="9144000" cy="5539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25184F-136C-AC66-1F60-FCB1BDF4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A243C-2B44-D5DE-0F5F-AAEAB9E890C2}"/>
              </a:ext>
            </a:extLst>
          </p:cNvPr>
          <p:cNvSpPr txBox="1"/>
          <p:nvPr/>
        </p:nvSpPr>
        <p:spPr>
          <a:xfrm>
            <a:off x="511628" y="903513"/>
            <a:ext cx="8153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Movie Reviews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Text-based dataset for sentiment analysis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movie reviews </a:t>
            </a:r>
            <a:r>
              <a:rPr lang="en-IN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positive or negative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25,000 reviews each for training and testing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train and evaluate model performance in classifying sentiment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4-layer Transformer model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version of BERT, designed for efficient processing on resource-limited devices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79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1312</Words>
  <Application>Microsoft Office PowerPoint</Application>
  <PresentationFormat>On-screen Show (4:3)</PresentationFormat>
  <Paragraphs>203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Office Theme</vt:lpstr>
      <vt:lpstr>OPTIMIZATION AND SEGMENTATION OF LLMs ON EDGE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Manya Hegde</cp:lastModifiedBy>
  <cp:revision>11</cp:revision>
  <dcterms:created xsi:type="dcterms:W3CDTF">2024-10-28T15:18:52Z</dcterms:created>
  <dcterms:modified xsi:type="dcterms:W3CDTF">2024-11-11T06:27:18Z</dcterms:modified>
</cp:coreProperties>
</file>