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6" r:id="rId4"/>
    <p:sldId id="278" r:id="rId5"/>
    <p:sldId id="262" r:id="rId6"/>
    <p:sldId id="283" r:id="rId7"/>
    <p:sldId id="284" r:id="rId8"/>
    <p:sldId id="292" r:id="rId9"/>
    <p:sldId id="290" r:id="rId10"/>
    <p:sldId id="289" r:id="rId11"/>
    <p:sldId id="288" r:id="rId12"/>
    <p:sldId id="287" r:id="rId13"/>
    <p:sldId id="279" r:id="rId14"/>
    <p:sldId id="267" r:id="rId15"/>
    <p:sldId id="268" r:id="rId16"/>
    <p:sldId id="277" r:id="rId17"/>
    <p:sldId id="285" r:id="rId18"/>
    <p:sldId id="286" r:id="rId19"/>
    <p:sldId id="29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/hlv/VFwd056X8SDiz7GUurFD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912B55D-A1BD-4FED-8A59-D35A99932055}">
  <a:tblStyle styleId="{F912B55D-A1BD-4FED-8A59-D35A999320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94660"/>
  </p:normalViewPr>
  <p:slideViewPr>
    <p:cSldViewPr snapToGrid="0">
      <p:cViewPr>
        <p:scale>
          <a:sx n="90" d="100"/>
          <a:sy n="90" d="100"/>
        </p:scale>
        <p:origin x="-1090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02872D1-5EA4-AB73-4F3A-FB2B3F30B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B56C73-CEC5-AFAC-4EF4-38F6D97280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61320-0E25-48DC-A941-64A6684F6E1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3E50E3-1072-26AF-22C9-7F1B2C6452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5D8F26-B666-36EA-69FE-E9EE30E508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CEFCC-83DB-49EE-BBD0-7DBE1F1C0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92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400159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2AE7E8C-DC3B-CAC4-A43D-BFECCAA632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xmlns="" id="{FD8E899B-E7E4-C0FE-00C1-6AA98076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>
            <a:extLst>
              <a:ext uri="{FF2B5EF4-FFF2-40B4-BE49-F238E27FC236}">
                <a16:creationId xmlns:a16="http://schemas.microsoft.com/office/drawing/2014/main" xmlns="" id="{D15BA808-528F-C389-8B7B-FEF1BCB7F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>
            <a:extLst>
              <a:ext uri="{FF2B5EF4-FFF2-40B4-BE49-F238E27FC236}">
                <a16:creationId xmlns:a16="http://schemas.microsoft.com/office/drawing/2014/main" xmlns="" id="{05D35EF4-A348-6910-36D8-D7A23B898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DD5FC00-6F09-6B2A-2F61-4FCA6E9870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5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xmlns="" id="{FD8E899B-E7E4-C0FE-00C1-6AA98076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>
            <a:extLst>
              <a:ext uri="{FF2B5EF4-FFF2-40B4-BE49-F238E27FC236}">
                <a16:creationId xmlns:a16="http://schemas.microsoft.com/office/drawing/2014/main" xmlns="" id="{D15BA808-528F-C389-8B7B-FEF1BCB7F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>
            <a:extLst>
              <a:ext uri="{FF2B5EF4-FFF2-40B4-BE49-F238E27FC236}">
                <a16:creationId xmlns:a16="http://schemas.microsoft.com/office/drawing/2014/main" xmlns="" id="{05D35EF4-A348-6910-36D8-D7A23B898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DD5FC00-6F09-6B2A-2F61-4FCA6E9870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25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f741755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f741755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0f741755c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3A8101A-FB0E-201A-A8F4-C3CC6ABB13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D187E61-81BB-1B76-5437-DD2B208445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8E38EE5-DA72-2C9D-6626-32A8BF13F3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xmlns="" id="{30731FAF-60F4-B735-58F8-B4135DD9E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>
            <a:extLst>
              <a:ext uri="{FF2B5EF4-FFF2-40B4-BE49-F238E27FC236}">
                <a16:creationId xmlns:a16="http://schemas.microsoft.com/office/drawing/2014/main" xmlns="" id="{0A90895A-801B-3E1D-B0B2-7D07FBC40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>
            <a:extLst>
              <a:ext uri="{FF2B5EF4-FFF2-40B4-BE49-F238E27FC236}">
                <a16:creationId xmlns:a16="http://schemas.microsoft.com/office/drawing/2014/main" xmlns="" id="{9B704497-B40F-FB2A-722C-A118A83F7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78052D3-B43C-9BF8-059B-1726E3E3AF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xmlns="" id="{61778577-4CD1-214E-9602-408FB3AEC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>
            <a:extLst>
              <a:ext uri="{FF2B5EF4-FFF2-40B4-BE49-F238E27FC236}">
                <a16:creationId xmlns:a16="http://schemas.microsoft.com/office/drawing/2014/main" xmlns="" id="{64E3A697-606A-29CB-901B-E4F712807C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>
            <a:extLst>
              <a:ext uri="{FF2B5EF4-FFF2-40B4-BE49-F238E27FC236}">
                <a16:creationId xmlns:a16="http://schemas.microsoft.com/office/drawing/2014/main" xmlns="" id="{414CAB08-3F7B-9698-1DCE-0EE7DD551E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5DF4CC1-B68A-A0DE-154D-75087DA380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xmlns="" id="{3D635482-E7CD-4972-FCA3-B9BA90C6E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>
            <a:extLst>
              <a:ext uri="{FF2B5EF4-FFF2-40B4-BE49-F238E27FC236}">
                <a16:creationId xmlns:a16="http://schemas.microsoft.com/office/drawing/2014/main" xmlns="" id="{975E1079-24EE-025F-F8E0-3A5C9758B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>
            <a:extLst>
              <a:ext uri="{FF2B5EF4-FFF2-40B4-BE49-F238E27FC236}">
                <a16:creationId xmlns:a16="http://schemas.microsoft.com/office/drawing/2014/main" xmlns="" id="{7F5B7D75-62E8-E867-C609-F653C205A2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5133322-4593-19C4-DD3C-F927C598C6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6FA412F-3AB0-8B63-C271-0155139147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EF70F77-EAF1-04C6-5EFA-5C043EAC3D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5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8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4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9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812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7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295" y="2459679"/>
            <a:ext cx="9123408" cy="158417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mes New Roman"/>
              <a:buNone/>
            </a:pPr>
            <a:r>
              <a:rPr lang="en-US" sz="4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AND SEGMENTATION OF LLMs ON EDGE DEVICE</a:t>
            </a:r>
            <a:endParaRPr sz="400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" descr="NMAMIT Style with Logo high resolution - Bla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3" y="29354"/>
            <a:ext cx="8928993" cy="8380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" y="1052736"/>
            <a:ext cx="9144000" cy="42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Machine Learning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37848" y="4650832"/>
            <a:ext cx="46806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Chethana R Kini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- 4NM21AI018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Manya Hegde -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4NM21AI038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Reyona Elza Sabu -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4NM21AI059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076056" y="4653136"/>
            <a:ext cx="387531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Rashmi Adyapady 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Professor Grade III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NMAMIT-Nitte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2A243C-2B44-D5DE-0F5F-AAEAB9E890C2}"/>
              </a:ext>
            </a:extLst>
          </p:cNvPr>
          <p:cNvSpPr txBox="1"/>
          <p:nvPr/>
        </p:nvSpPr>
        <p:spPr>
          <a:xfrm>
            <a:off x="67734" y="903513"/>
            <a:ext cx="89746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IMDB Movie Reviews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Text-based dataset for sentiment analysis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50,000 movie reviews </a:t>
            </a:r>
            <a:r>
              <a:rPr lang="en-IN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labeled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positive or negative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25,000 reviews each for training and testing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train and evaluate model performance in classifying sentiment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4-layer Transformer model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version of BERT, designed for efficient processing on resource-limited devices</a:t>
            </a:r>
          </a:p>
          <a:p>
            <a:pPr algn="just"/>
            <a:endParaRPr lang="en-IN" dirty="0"/>
          </a:p>
        </p:txBody>
      </p:sp>
      <p:sp>
        <p:nvSpPr>
          <p:cNvPr id="4" name="Google Shape;146;p8">
            <a:extLst>
              <a:ext uri="{FF2B5EF4-FFF2-40B4-BE49-F238E27FC236}">
                <a16:creationId xmlns:a16="http://schemas.microsoft.com/office/drawing/2014/main" xmlns="" id="{7A8271E8-F4F3-4010-A315-49893CBF31E1}"/>
              </a:ext>
            </a:extLst>
          </p:cNvPr>
          <p:cNvSpPr txBox="1"/>
          <p:nvPr/>
        </p:nvSpPr>
        <p:spPr>
          <a:xfrm>
            <a:off x="0" y="-80202"/>
            <a:ext cx="9144000" cy="55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7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Google Shape;146;p8">
            <a:extLst>
              <a:ext uri="{FF2B5EF4-FFF2-40B4-BE49-F238E27FC236}">
                <a16:creationId xmlns:a16="http://schemas.microsoft.com/office/drawing/2014/main" xmlns="" id="{33C3F1C8-FEE3-1BA1-71AE-12F474B1DEC2}"/>
              </a:ext>
            </a:extLst>
          </p:cNvPr>
          <p:cNvSpPr txBox="1"/>
          <p:nvPr/>
        </p:nvSpPr>
        <p:spPr>
          <a:xfrm>
            <a:off x="0" y="0"/>
            <a:ext cx="9144000" cy="55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010FF8-4CB7-A500-6256-83B0231260DF}"/>
              </a:ext>
            </a:extLst>
          </p:cNvPr>
          <p:cNvSpPr txBox="1"/>
          <p:nvPr/>
        </p:nvSpPr>
        <p:spPr>
          <a:xfrm>
            <a:off x="76200" y="859970"/>
            <a:ext cx="89577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 Used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(GA): Optimizes hyperparameters using a natural selection-inspired process to improve model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 Algorithm (BA): Simulates echolocation behaviour to optimize hyperparameters, enhancing classification accuracy.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(PSO): Optimizes model hyperparameters by simulating social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performance and convergence speed.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Approach: Combines PSO with other optimization techniques like GA or Adam for improved exploration and convergence.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Approach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proceeds with PSO due to its effective balance between exploration and exploitation of the hyperparameter space.</a:t>
            </a:r>
          </a:p>
        </p:txBody>
      </p:sp>
    </p:spTree>
    <p:extLst>
      <p:ext uri="{BB962C8B-B14F-4D97-AF65-F5344CB8AC3E}">
        <p14:creationId xmlns:p14="http://schemas.microsoft.com/office/powerpoint/2010/main" val="41054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Google Shape;146;p8">
            <a:extLst>
              <a:ext uri="{FF2B5EF4-FFF2-40B4-BE49-F238E27FC236}">
                <a16:creationId xmlns:a16="http://schemas.microsoft.com/office/drawing/2014/main" xmlns="" id="{56F5F683-C34B-9D39-E405-308C89972B94}"/>
              </a:ext>
            </a:extLst>
          </p:cNvPr>
          <p:cNvSpPr txBox="1"/>
          <p:nvPr/>
        </p:nvSpPr>
        <p:spPr>
          <a:xfrm>
            <a:off x="0" y="0"/>
            <a:ext cx="9144000" cy="55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ECFF2-B745-CCBF-9836-AADF057E0241}"/>
              </a:ext>
            </a:extLst>
          </p:cNvPr>
          <p:cNvSpPr txBox="1"/>
          <p:nvPr/>
        </p:nvSpPr>
        <p:spPr>
          <a:xfrm>
            <a:off x="0" y="553957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Technique: Pipeline Parallelism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model into multiple stages, each running on different devices.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Each stage processes a part of the model sequentially.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Intermediate outputs from one stage are passed to the next stage for further processing.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Distributes the computation load across devices.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Reduces latency and improves processing speed by overlapping computation and communication.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run different layers of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two devices, ensuring efficient resource utilization.</a:t>
            </a:r>
            <a:endParaRPr lang="en-IN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2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xmlns="" id="{EE2CD565-B049-66B9-63F8-EBF84FB01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>
            <a:extLst>
              <a:ext uri="{FF2B5EF4-FFF2-40B4-BE49-F238E27FC236}">
                <a16:creationId xmlns:a16="http://schemas.microsoft.com/office/drawing/2014/main" xmlns="" id="{07431AA0-31DE-F5A4-E3BD-941F5670C7E9}"/>
              </a:ext>
            </a:extLst>
          </p:cNvPr>
          <p:cNvSpPr txBox="1"/>
          <p:nvPr/>
        </p:nvSpPr>
        <p:spPr>
          <a:xfrm>
            <a:off x="53816" y="975846"/>
            <a:ext cx="9144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1: Optimization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Genetic Algorithm (GA)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1">
            <a:extLst>
              <a:ext uri="{FF2B5EF4-FFF2-40B4-BE49-F238E27FC236}">
                <a16:creationId xmlns:a16="http://schemas.microsoft.com/office/drawing/2014/main" xmlns="" id="{53337F80-78B5-6A21-B681-7EA8B87A5C4C}"/>
              </a:ext>
            </a:extLst>
          </p:cNvPr>
          <p:cNvSpPr txBox="1"/>
          <p:nvPr/>
        </p:nvSpPr>
        <p:spPr>
          <a:xfrm>
            <a:off x="53816" y="4062393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BAT Algorithm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1">
            <a:extLst>
              <a:ext uri="{FF2B5EF4-FFF2-40B4-BE49-F238E27FC236}">
                <a16:creationId xmlns:a16="http://schemas.microsoft.com/office/drawing/2014/main" xmlns="" id="{CBD7CFAB-9296-294E-0E7B-A7F5B64472CF}"/>
              </a:ext>
            </a:extLst>
          </p:cNvPr>
          <p:cNvSpPr txBox="1"/>
          <p:nvPr/>
        </p:nvSpPr>
        <p:spPr>
          <a:xfrm>
            <a:off x="0" y="105152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RESUTS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C2FDA97-2969-535B-FB38-CD333788928F}"/>
              </a:ext>
            </a:extLst>
          </p:cNvPr>
          <p:cNvGraphicFramePr>
            <a:graphicFrameLocks noGrp="1"/>
          </p:cNvGraphicFramePr>
          <p:nvPr/>
        </p:nvGraphicFramePr>
        <p:xfrm>
          <a:off x="2405918" y="2342388"/>
          <a:ext cx="3663950" cy="1234440"/>
        </p:xfrm>
        <a:graphic>
          <a:graphicData uri="http://schemas.openxmlformats.org/drawingml/2006/table">
            <a:tbl>
              <a:tblPr firstRow="1" firstCol="1" bandRow="1">
                <a:tableStyleId>{F912B55D-A1BD-4FED-8A59-D35A99932055}</a:tableStyleId>
              </a:tblPr>
              <a:tblGrid>
                <a:gridCol w="1831975">
                  <a:extLst>
                    <a:ext uri="{9D8B030D-6E8A-4147-A177-3AD203B41FA5}">
                      <a16:colId xmlns:a16="http://schemas.microsoft.com/office/drawing/2014/main" xmlns="" val="2491364012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xmlns="" val="1399916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97123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9080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B0503020204020204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571643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B9140B6-15BF-FE6A-C0F3-4A917BCB81B2}"/>
              </a:ext>
            </a:extLst>
          </p:cNvPr>
          <p:cNvGraphicFramePr>
            <a:graphicFrameLocks noGrp="1"/>
          </p:cNvGraphicFramePr>
          <p:nvPr/>
        </p:nvGraphicFramePr>
        <p:xfrm>
          <a:off x="2405918" y="5011616"/>
          <a:ext cx="3663950" cy="822960"/>
        </p:xfrm>
        <a:graphic>
          <a:graphicData uri="http://schemas.openxmlformats.org/drawingml/2006/table">
            <a:tbl>
              <a:tblPr firstRow="1" firstCol="1" bandRow="1">
                <a:tableStyleId>{F912B55D-A1BD-4FED-8A59-D35A99932055}</a:tableStyleId>
              </a:tblPr>
              <a:tblGrid>
                <a:gridCol w="1831975">
                  <a:extLst>
                    <a:ext uri="{9D8B030D-6E8A-4147-A177-3AD203B41FA5}">
                      <a16:colId xmlns:a16="http://schemas.microsoft.com/office/drawing/2014/main" xmlns="" val="4118753745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xmlns="" val="1922720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30464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8470754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5E8E1B-4203-A4D6-A814-767C0B8F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/>
        </p:nvSpPr>
        <p:spPr>
          <a:xfrm>
            <a:off x="0" y="3588840"/>
            <a:ext cx="91440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 Hybrid Approach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39A0E85-2623-4C8F-41E6-23033D523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78630"/>
              </p:ext>
            </p:extLst>
          </p:nvPr>
        </p:nvGraphicFramePr>
        <p:xfrm>
          <a:off x="1638926" y="4290625"/>
          <a:ext cx="6096000" cy="1645920"/>
        </p:xfrm>
        <a:graphic>
          <a:graphicData uri="http://schemas.openxmlformats.org/drawingml/2006/table">
            <a:tbl>
              <a:tblPr firstRow="1" firstCol="1" bandRow="1">
                <a:tableStyleId>{F912B55D-A1BD-4FED-8A59-D35A99932055}</a:tableStyleId>
              </a:tblPr>
              <a:tblGrid>
                <a:gridCol w="2051237">
                  <a:extLst>
                    <a:ext uri="{9D8B030D-6E8A-4147-A177-3AD203B41FA5}">
                      <a16:colId xmlns:a16="http://schemas.microsoft.com/office/drawing/2014/main" xmlns="" val="1021214916"/>
                    </a:ext>
                  </a:extLst>
                </a:gridCol>
                <a:gridCol w="1919325">
                  <a:extLst>
                    <a:ext uri="{9D8B030D-6E8A-4147-A177-3AD203B41FA5}">
                      <a16:colId xmlns:a16="http://schemas.microsoft.com/office/drawing/2014/main" xmlns="" val="4157770590"/>
                    </a:ext>
                  </a:extLst>
                </a:gridCol>
                <a:gridCol w="2125438">
                  <a:extLst>
                    <a:ext uri="{9D8B030D-6E8A-4147-A177-3AD203B41FA5}">
                      <a16:colId xmlns:a16="http://schemas.microsoft.com/office/drawing/2014/main" xmlns="" val="4112380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Technique used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3989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PSO+Adam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85.34%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02515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PSO+GA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85.42%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36565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6C87A8B-CBBB-72C3-B9C1-60BB17861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57476"/>
              </p:ext>
            </p:extLst>
          </p:nvPr>
        </p:nvGraphicFramePr>
        <p:xfrm>
          <a:off x="2006599" y="1102542"/>
          <a:ext cx="4265166" cy="2057400"/>
        </p:xfrm>
        <a:graphic>
          <a:graphicData uri="http://schemas.openxmlformats.org/drawingml/2006/table">
            <a:tbl>
              <a:tblPr firstRow="1" firstCol="1" bandRow="1">
                <a:tableStyleId>{F912B55D-A1BD-4FED-8A59-D35A99932055}</a:tableStyleId>
              </a:tblPr>
              <a:tblGrid>
                <a:gridCol w="2132583">
                  <a:extLst>
                    <a:ext uri="{9D8B030D-6E8A-4147-A177-3AD203B41FA5}">
                      <a16:colId xmlns:a16="http://schemas.microsoft.com/office/drawing/2014/main" xmlns="" val="4010304266"/>
                    </a:ext>
                  </a:extLst>
                </a:gridCol>
                <a:gridCol w="2132583">
                  <a:extLst>
                    <a:ext uri="{9D8B030D-6E8A-4147-A177-3AD203B41FA5}">
                      <a16:colId xmlns:a16="http://schemas.microsoft.com/office/drawing/2014/main" xmlns="" val="2645699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800" b="1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1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658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87.49%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45076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74%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15634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 b="0" spc="75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88.7%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82179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TinyBERT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IN" sz="1800" b="0" spc="7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  <a:endParaRPr lang="en-US" sz="1800" b="0" spc="75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32939262"/>
                  </a:ext>
                </a:extLst>
              </a:tr>
            </a:tbl>
          </a:graphicData>
        </a:graphic>
      </p:graphicFrame>
      <p:sp>
        <p:nvSpPr>
          <p:cNvPr id="10" name="Google Shape;169;p11">
            <a:extLst>
              <a:ext uri="{FF2B5EF4-FFF2-40B4-BE49-F238E27FC236}">
                <a16:creationId xmlns:a16="http://schemas.microsoft.com/office/drawing/2014/main" xmlns="" id="{063CF697-CCF7-EED2-EC12-BD0AE1C36998}"/>
              </a:ext>
            </a:extLst>
          </p:cNvPr>
          <p:cNvSpPr txBox="1"/>
          <p:nvPr/>
        </p:nvSpPr>
        <p:spPr>
          <a:xfrm>
            <a:off x="0" y="609175"/>
            <a:ext cx="91440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 Particle Swarm Optimization (PSO)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A946E6FC-B349-28AD-AB08-EEC9E4AE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/>
        </p:nvSpPr>
        <p:spPr>
          <a:xfrm>
            <a:off x="0" y="44624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 (Cont’d)</a:t>
            </a:r>
          </a:p>
        </p:txBody>
      </p:sp>
      <p:sp>
        <p:nvSpPr>
          <p:cNvPr id="187" name="Google Shape;187;p13"/>
          <p:cNvSpPr/>
          <p:nvPr/>
        </p:nvSpPr>
        <p:spPr>
          <a:xfrm>
            <a:off x="3627938" y="5877941"/>
            <a:ext cx="1888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Side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7EFEB99-EDB2-9C01-F29C-3AFE7678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8" y="3543939"/>
            <a:ext cx="9078740" cy="2272666"/>
          </a:xfrm>
          <a:prstGeom prst="rect">
            <a:avLst/>
          </a:prstGeom>
        </p:spPr>
      </p:pic>
      <p:sp>
        <p:nvSpPr>
          <p:cNvPr id="6" name="Google Shape;176;p12">
            <a:extLst>
              <a:ext uri="{FF2B5EF4-FFF2-40B4-BE49-F238E27FC236}">
                <a16:creationId xmlns:a16="http://schemas.microsoft.com/office/drawing/2014/main" xmlns="" id="{65192D24-7254-2B66-E410-A340CCD0CC7B}"/>
              </a:ext>
            </a:extLst>
          </p:cNvPr>
          <p:cNvSpPr txBox="1"/>
          <p:nvPr/>
        </p:nvSpPr>
        <p:spPr>
          <a:xfrm>
            <a:off x="2832128" y="2856580"/>
            <a:ext cx="2971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Fig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Side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4662ADB-B809-8E7B-C9EE-A3BA0B46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065" y="1182592"/>
            <a:ext cx="5337427" cy="1636811"/>
          </a:xfrm>
          <a:prstGeom prst="rect">
            <a:avLst/>
          </a:prstGeom>
        </p:spPr>
      </p:pic>
      <p:sp>
        <p:nvSpPr>
          <p:cNvPr id="5" name="Google Shape;176;p12">
            <a:extLst>
              <a:ext uri="{FF2B5EF4-FFF2-40B4-BE49-F238E27FC236}">
                <a16:creationId xmlns:a16="http://schemas.microsoft.com/office/drawing/2014/main" xmlns="" id="{04C1826C-D224-736F-5907-9C57DB9ABF7B}"/>
              </a:ext>
            </a:extLst>
          </p:cNvPr>
          <p:cNvSpPr txBox="1"/>
          <p:nvPr/>
        </p:nvSpPr>
        <p:spPr>
          <a:xfrm>
            <a:off x="121790" y="627832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2: Segmentation - Pipeline Parallelism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CE6183-478C-6857-23B8-19003A32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62762C7-B824-836E-1231-C1E41BA3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F4CCE6-CBCA-E2B4-3880-251947054535}"/>
              </a:ext>
            </a:extLst>
          </p:cNvPr>
          <p:cNvSpPr txBox="1"/>
          <p:nvPr/>
        </p:nvSpPr>
        <p:spPr>
          <a:xfrm>
            <a:off x="0" y="12622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TECHNIQUES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96412"/>
              </p:ext>
            </p:extLst>
          </p:nvPr>
        </p:nvGraphicFramePr>
        <p:xfrm>
          <a:off x="1594757" y="1754293"/>
          <a:ext cx="6096000" cy="2499360"/>
        </p:xfrm>
        <a:graphic>
          <a:graphicData uri="http://schemas.openxmlformats.org/drawingml/2006/table">
            <a:tbl>
              <a:tblPr firstRow="1" bandRow="1">
                <a:tableStyleId>{F912B55D-A1BD-4FED-8A59-D35A99932055}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Evolutionary Algorithm Utilized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Utilized</a:t>
                      </a:r>
                    </a:p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800" b="1" i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87.49%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PSO + 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xmlns="" id="{0FB2905A-9C16-B765-F578-6BDD06BF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C4DC7A0-1CBF-2DF5-9A48-1B378B8D1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60" y="793707"/>
            <a:ext cx="8892406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a fine-tuned </a:t>
            </a:r>
            <a:r>
              <a:rPr lang="en-US" alt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on the IMDB dataset using    various techniques.</a:t>
            </a:r>
          </a:p>
          <a:p>
            <a:pPr marL="59436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Swarm Optimization (PSO) improved accuracy and training efficiency.</a:t>
            </a:r>
          </a:p>
          <a:p>
            <a:pPr marL="59436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parallelism reduced memory usage and training time by partitioning the model across GPUs.</a:t>
            </a:r>
          </a:p>
          <a:p>
            <a:pPr marL="59436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PSO and pipeline parallelism effectively optimizes large language models for limited-resource environments.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4A5CFE7E-B8FD-B305-8206-32D7DBAEA5DE}"/>
              </a:ext>
            </a:extLst>
          </p:cNvPr>
          <p:cNvSpPr txBox="1">
            <a:spLocks/>
          </p:cNvSpPr>
          <p:nvPr/>
        </p:nvSpPr>
        <p:spPr>
          <a:xfrm>
            <a:off x="86359" y="125739"/>
            <a:ext cx="8989907" cy="5515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xmlns="" id="{0FB2905A-9C16-B765-F578-6BDD06BF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C4DC7A0-1CBF-2DF5-9A48-1B378B8D1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9" y="802098"/>
            <a:ext cx="898990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Investigate advanced model partitioning strategies for </a:t>
            </a:r>
            <a:r>
              <a:rPr lang="en-IN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optimization.</a:t>
            </a:r>
          </a:p>
          <a:p>
            <a:pPr marL="342900"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model splitting based on specific task requirements.</a:t>
            </a:r>
          </a:p>
          <a:p>
            <a:pPr marL="342900"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 the implementation to multiple devices for improved </a:t>
            </a:r>
            <a:r>
              <a:rPr lang="en-I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Optimize layer distribution according to the capabilities of </a:t>
            </a:r>
            <a:r>
              <a:rPr lang="en-I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devices</a:t>
            </a: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Explore dynamic layer allocation based on the specific demands of tasks.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4A5CFE7E-B8FD-B305-8206-32D7DBAEA5DE}"/>
              </a:ext>
            </a:extLst>
          </p:cNvPr>
          <p:cNvSpPr txBox="1">
            <a:spLocks/>
          </p:cNvSpPr>
          <p:nvPr/>
        </p:nvSpPr>
        <p:spPr>
          <a:xfrm>
            <a:off x="86359" y="125739"/>
            <a:ext cx="8989907" cy="5515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644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AFF9C1-F87B-5FDA-C74D-9763403F0DAD}"/>
              </a:ext>
            </a:extLst>
          </p:cNvPr>
          <p:cNvSpPr txBox="1">
            <a:spLocks/>
          </p:cNvSpPr>
          <p:nvPr/>
        </p:nvSpPr>
        <p:spPr>
          <a:xfrm>
            <a:off x="115146" y="694267"/>
            <a:ext cx="8913708" cy="534246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Wu, X., Wu, S. H., Wu, J., Feng, L., &amp; Tan, K. C. (2024). 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 in the era of large language model: Survey and roadmap.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arXiv:2401.10034.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DE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Chen, J. F., Do, Q. H., &amp; Hsieh, H. N. (2015). 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artificial neural networks by a hybrid PSO-CS algorithm. Algorithms, 8(2), 292-308.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Wang, J., Wang, X., Li, X., &amp; Yi, J. (2023). A hybrid particle swarm optimization algorithm with dynamic adjustment of inertia weight based on a new feature selection method to optimize SVM parameters. Entropy, 25(3), 531.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Harlap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Narayanan, D.,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Phanishayee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Seshadri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Devanur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N., Ganger, G., &amp; Gibbons, P. (2018). Pipedream: Fast and efficient pipeline parallel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training. 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arXiv:1806.03377.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Huang, Y., Cheng, Y.,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Bapna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Firat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O., Chen, M. X., Chen, D., ... &amp; Chen, Z. (2019).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GPipe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Easy scaling with micro-batch pipeline parallelism. proceeding of Computer Science&gt; Computer Vision and Pattern Recognition.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77801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5026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07220" y="789778"/>
            <a:ext cx="474617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	- Overview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	- Challenges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	- Motivation</a:t>
            </a:r>
            <a:endParaRPr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 b="1" dirty="0"/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Objectives</a:t>
            </a:r>
            <a:endParaRPr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Results</a:t>
            </a:r>
            <a:endParaRPr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  <a:endParaRPr sz="2400" b="1" dirty="0"/>
          </a:p>
          <a:p>
            <a:pPr marL="742950" marR="0" lvl="1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79512" y="134503"/>
            <a:ext cx="878497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E942094-AE7B-2401-5230-6E56BAFF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f741755cb_0_5"/>
          <p:cNvSpPr txBox="1"/>
          <p:nvPr/>
        </p:nvSpPr>
        <p:spPr>
          <a:xfrm>
            <a:off x="640775" y="2097575"/>
            <a:ext cx="80529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7691D5F-10B3-A5FA-E034-F0B34D0C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6EE05B1-F956-3789-9A49-B74FBFB2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xmlns="" id="{75F9A1E8-27BC-8430-95F1-651F7550FE53}"/>
              </a:ext>
            </a:extLst>
          </p:cNvPr>
          <p:cNvSpPr txBox="1">
            <a:spLocks/>
          </p:cNvSpPr>
          <p:nvPr/>
        </p:nvSpPr>
        <p:spPr>
          <a:xfrm>
            <a:off x="76200" y="859970"/>
            <a:ext cx="9067800" cy="386612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(LLMs) handle tasks like text generation, translation, and summarization.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large size and high computational demands limit use on small devices.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optimize LLMs for efficient performance on edge devices.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 devices have limited memory and processing power.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processing needs lead to excessive energy consumption.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Reliance on cloud processing introduces latency and privacy concerns.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49921F-9102-671E-092A-C081DF33430A}"/>
              </a:ext>
            </a:extLst>
          </p:cNvPr>
          <p:cNvSpPr txBox="1"/>
          <p:nvPr/>
        </p:nvSpPr>
        <p:spPr>
          <a:xfrm>
            <a:off x="0" y="33089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73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C2C3B8-8469-547B-E6D1-52A544F03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28E2318-988E-6F5A-0AF2-62C6B04E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xmlns="" id="{01250239-5F3F-EE0A-791E-22E776EEE88C}"/>
              </a:ext>
            </a:extLst>
          </p:cNvPr>
          <p:cNvSpPr txBox="1">
            <a:spLocks/>
          </p:cNvSpPr>
          <p:nvPr/>
        </p:nvSpPr>
        <p:spPr>
          <a:xfrm>
            <a:off x="29633" y="1348618"/>
            <a:ext cx="9084733" cy="386612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real-time AI on resource-limited devices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 AI access in healthcare, smart cities, and IoT without cloud dependence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On-device processing enhances data privacy and reduces reliance on external servers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0715603-17DB-015F-B68A-E5667A5C94EE}"/>
              </a:ext>
            </a:extLst>
          </p:cNvPr>
          <p:cNvSpPr txBox="1"/>
          <p:nvPr/>
        </p:nvSpPr>
        <p:spPr>
          <a:xfrm>
            <a:off x="29632" y="923886"/>
            <a:ext cx="90847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49921F-9102-671E-092A-C081DF33430A}"/>
              </a:ext>
            </a:extLst>
          </p:cNvPr>
          <p:cNvSpPr txBox="1"/>
          <p:nvPr/>
        </p:nvSpPr>
        <p:spPr>
          <a:xfrm>
            <a:off x="0" y="33089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</a:t>
            </a:r>
            <a:r>
              <a:rPr lang="en-I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’d)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0" y="99192"/>
            <a:ext cx="90364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52400" y="830997"/>
            <a:ext cx="8884096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Design and development of optimized LLM’s using </a:t>
            </a:r>
            <a:r>
              <a:rPr lang="en-IN" sz="24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Evolutionary Algorithms </a:t>
            </a:r>
            <a: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on Edge Devices.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the suitable for execution on devices with limited resources.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techniques to split models into smaller components for efficient processing across multiple devices.</a:t>
            </a:r>
            <a:endParaRPr lang="en-IN" sz="2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deployment of LLMs on edge devices like smartphones, IoT, and embedded systems for advanced AI capabilities.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47C87C5-18C1-E24B-83AC-9D6BD703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xmlns="" id="{4CFEE9DA-5649-ECDD-8A0C-145E79D87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>
            <a:extLst>
              <a:ext uri="{FF2B5EF4-FFF2-40B4-BE49-F238E27FC236}">
                <a16:creationId xmlns:a16="http://schemas.microsoft.com/office/drawing/2014/main" xmlns="" id="{02F98268-1377-13B4-AA91-47F4939ECB91}"/>
              </a:ext>
            </a:extLst>
          </p:cNvPr>
          <p:cNvSpPr txBox="1"/>
          <p:nvPr/>
        </p:nvSpPr>
        <p:spPr>
          <a:xfrm>
            <a:off x="0" y="48390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76C0C8F-0279-47A1-CFF1-A263A0C5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19E1CABF-382F-BB7D-8779-BD04A57B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37506"/>
              </p:ext>
            </p:extLst>
          </p:nvPr>
        </p:nvGraphicFramePr>
        <p:xfrm>
          <a:off x="242206" y="1354831"/>
          <a:ext cx="8659587" cy="4478477"/>
        </p:xfrm>
        <a:graphic>
          <a:graphicData uri="http://schemas.openxmlformats.org/drawingml/2006/table">
            <a:tbl>
              <a:tblPr firstRow="1" bandRow="1">
                <a:tableStyleId>{F912B55D-A1BD-4FED-8A59-D35A99932055}</a:tableStyleId>
              </a:tblPr>
              <a:tblGrid>
                <a:gridCol w="2886529">
                  <a:extLst>
                    <a:ext uri="{9D8B030D-6E8A-4147-A177-3AD203B41FA5}">
                      <a16:colId xmlns:a16="http://schemas.microsoft.com/office/drawing/2014/main" xmlns="" val="2052254024"/>
                    </a:ext>
                  </a:extLst>
                </a:gridCol>
                <a:gridCol w="2452914">
                  <a:extLst>
                    <a:ext uri="{9D8B030D-6E8A-4147-A177-3AD203B41FA5}">
                      <a16:colId xmlns:a16="http://schemas.microsoft.com/office/drawing/2014/main" xmlns="" val="1908771131"/>
                    </a:ext>
                  </a:extLst>
                </a:gridCol>
                <a:gridCol w="3320144">
                  <a:extLst>
                    <a:ext uri="{9D8B030D-6E8A-4147-A177-3AD203B41FA5}">
                      <a16:colId xmlns:a16="http://schemas.microsoft.com/office/drawing/2014/main" xmlns="" val="2374039847"/>
                    </a:ext>
                  </a:extLst>
                </a:gridCol>
              </a:tblGrid>
              <a:tr h="3695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6832559"/>
                  </a:ext>
                </a:extLst>
              </a:tr>
              <a:tr h="1731457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Wu, X., Wu, S. H., Wu, J., Feng, L., &amp; Tan, K. C. (2024)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Evolutionary Algorithms for optimizing LLMs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the combination of LLMs and EAs for guiding complex problem solutions but notes limitations in handling highly complex optimizations.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743285"/>
                  </a:ext>
                </a:extLst>
              </a:tr>
              <a:tr h="1184681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Chen, J. F., Do, Q. H., &amp; Hsieh, H. N. (2015)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PSO-CS algorithm for training neural networks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better performance and accuracy in training FNNs, balancing exploration and convergence.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7816111"/>
                  </a:ext>
                </a:extLst>
              </a:tr>
              <a:tr h="1184681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Wang, J., Wang, X., Li, X., &amp; Yi, J. 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Weight PSO (DWPSO-SVM) for SVM optimization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global search and avoided local minima, outperforming traditional PSO-SVM methods.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41851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5F448E-5FAC-98F1-4298-9334087083D2}"/>
              </a:ext>
            </a:extLst>
          </p:cNvPr>
          <p:cNvSpPr txBox="1"/>
          <p:nvPr/>
        </p:nvSpPr>
        <p:spPr>
          <a:xfrm>
            <a:off x="185058" y="90824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10178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xmlns="" id="{B18C9A9E-E124-F774-6377-93CECC9A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>
            <a:extLst>
              <a:ext uri="{FF2B5EF4-FFF2-40B4-BE49-F238E27FC236}">
                <a16:creationId xmlns:a16="http://schemas.microsoft.com/office/drawing/2014/main" xmlns="" id="{80D7862C-EA80-9848-35CB-17BA67034744}"/>
              </a:ext>
            </a:extLst>
          </p:cNvPr>
          <p:cNvSpPr txBox="1"/>
          <p:nvPr/>
        </p:nvSpPr>
        <p:spPr>
          <a:xfrm>
            <a:off x="0" y="82258"/>
            <a:ext cx="903649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43B5B56-398E-17C8-4790-6ACF076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B8ABF8E-0035-2F8E-CEE8-E84F116C3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86877"/>
              </p:ext>
            </p:extLst>
          </p:nvPr>
        </p:nvGraphicFramePr>
        <p:xfrm>
          <a:off x="242206" y="1354831"/>
          <a:ext cx="8659587" cy="3289757"/>
        </p:xfrm>
        <a:graphic>
          <a:graphicData uri="http://schemas.openxmlformats.org/drawingml/2006/table">
            <a:tbl>
              <a:tblPr firstRow="1" bandRow="1">
                <a:tableStyleId>{F912B55D-A1BD-4FED-8A59-D35A99932055}</a:tableStyleId>
              </a:tblPr>
              <a:tblGrid>
                <a:gridCol w="2886529">
                  <a:extLst>
                    <a:ext uri="{9D8B030D-6E8A-4147-A177-3AD203B41FA5}">
                      <a16:colId xmlns:a16="http://schemas.microsoft.com/office/drawing/2014/main" xmlns="" val="2052254024"/>
                    </a:ext>
                  </a:extLst>
                </a:gridCol>
                <a:gridCol w="2452914">
                  <a:extLst>
                    <a:ext uri="{9D8B030D-6E8A-4147-A177-3AD203B41FA5}">
                      <a16:colId xmlns:a16="http://schemas.microsoft.com/office/drawing/2014/main" xmlns="" val="1908771131"/>
                    </a:ext>
                  </a:extLst>
                </a:gridCol>
                <a:gridCol w="3320144">
                  <a:extLst>
                    <a:ext uri="{9D8B030D-6E8A-4147-A177-3AD203B41FA5}">
                      <a16:colId xmlns:a16="http://schemas.microsoft.com/office/drawing/2014/main" xmlns="" val="2374039847"/>
                    </a:ext>
                  </a:extLst>
                </a:gridCol>
              </a:tblGrid>
              <a:tr h="3695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6832559"/>
                  </a:ext>
                </a:extLst>
              </a:tr>
              <a:tr h="1731457">
                <a:tc>
                  <a:txBody>
                    <a:bodyPr/>
                    <a:lstStyle/>
                    <a:p>
                      <a:pPr algn="l"/>
                      <a:r>
                        <a:rPr lang="nb-N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Harlap, A., Narayanan, D., Phanishayee, A., Seshadri, V., Devanur, N., Ganger, G., &amp; Gibbons, P. (2018)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PipeDream's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pipeline parallelism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distributed training for DNNs, reducing latency and overlapping computation with communication.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9743285"/>
                  </a:ext>
                </a:extLst>
              </a:tr>
              <a:tr h="1184681">
                <a:tc>
                  <a:txBody>
                    <a:bodyPr/>
                    <a:lstStyle/>
                    <a:p>
                      <a:pPr algn="l"/>
                      <a:r>
                        <a:rPr lang="da-DK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Huang, Y., Cheng, Y., Bapna, A., Firat, O., Chen, M. X., Chen, D., et al. (2019)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GPipe's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pipeline parallelism with micro-batching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Managed memory effectively for large models, facilitating parallel training and improving performance.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78161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71895F-662E-2BE1-D936-6823094AF4DE}"/>
              </a:ext>
            </a:extLst>
          </p:cNvPr>
          <p:cNvSpPr txBox="1"/>
          <p:nvPr/>
        </p:nvSpPr>
        <p:spPr>
          <a:xfrm>
            <a:off x="185058" y="90824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 Segmentation</a:t>
            </a:r>
          </a:p>
        </p:txBody>
      </p:sp>
    </p:spTree>
    <p:extLst>
      <p:ext uri="{BB962C8B-B14F-4D97-AF65-F5344CB8AC3E}">
        <p14:creationId xmlns:p14="http://schemas.microsoft.com/office/powerpoint/2010/main" val="29114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lh7-rt.googleusercontent.com/slidesz/AGV_vUe2AY6fupZrJju88NwrNQ9x-Jrha1dV-akYH-Pg4dlrZQSC3aaMtfIKEDkUJkzNtdo8JqJt087GXyAVsjOYyBFCnmT11hCrICe-w7XIoC4vTdPE6ybT9mszmF6tL10QAuDd2yTa5MyHq5-JwN-XaR__DGWQf8JHFZOorCcEf-FFRTdeqs8Tmw=s2048?key=Ud0t2RJF_3BrAdb_sugRSEj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377"/>
            <a:ext cx="8932333" cy="469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6;p8"/>
          <p:cNvSpPr txBox="1"/>
          <p:nvPr/>
        </p:nvSpPr>
        <p:spPr>
          <a:xfrm>
            <a:off x="0" y="-80202"/>
            <a:ext cx="9144000" cy="55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47;p8"/>
          <p:cNvSpPr txBox="1"/>
          <p:nvPr/>
        </p:nvSpPr>
        <p:spPr>
          <a:xfrm>
            <a:off x="76201" y="5719822"/>
            <a:ext cx="906779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1: </a:t>
            </a:r>
            <a:r>
              <a:rPr lang="en-US" sz="2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Architecture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67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851F3C4-5CE8-6CB5-1C44-639F55D6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3"/>
          <a:stretch/>
        </p:blipFill>
        <p:spPr>
          <a:xfrm>
            <a:off x="736600" y="473755"/>
            <a:ext cx="6057900" cy="5833912"/>
          </a:xfrm>
          <a:prstGeom prst="rect">
            <a:avLst/>
          </a:prstGeom>
        </p:spPr>
      </p:pic>
      <p:sp>
        <p:nvSpPr>
          <p:cNvPr id="4" name="Google Shape;146;p8"/>
          <p:cNvSpPr txBox="1"/>
          <p:nvPr/>
        </p:nvSpPr>
        <p:spPr>
          <a:xfrm>
            <a:off x="0" y="-80202"/>
            <a:ext cx="9144000" cy="553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</a:t>
            </a:r>
            <a:r>
              <a:rPr lang="en-US" sz="3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(Cont’d)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47;p8"/>
          <p:cNvSpPr txBox="1"/>
          <p:nvPr/>
        </p:nvSpPr>
        <p:spPr>
          <a:xfrm>
            <a:off x="5232400" y="5838356"/>
            <a:ext cx="39116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</a:t>
            </a:r>
            <a:r>
              <a:rPr lang="en-US" sz="2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Proposed Methodology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48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</TotalTime>
  <Words>1197</Words>
  <Application>Microsoft Office PowerPoint</Application>
  <PresentationFormat>On-screen Show (4:3)</PresentationFormat>
  <Paragraphs>201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Retrospect</vt:lpstr>
      <vt:lpstr>OPTIMIZATION AND SEGMENTATION OF LLMs ON EDGE DEVICE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AND SEGMENTATION OF LLMs ON EDGE DEVICE</dc:title>
  <dc:creator>user</dc:creator>
  <cp:lastModifiedBy>user</cp:lastModifiedBy>
  <cp:revision>17</cp:revision>
  <dcterms:created xsi:type="dcterms:W3CDTF">2024-10-28T15:18:52Z</dcterms:created>
  <dcterms:modified xsi:type="dcterms:W3CDTF">2024-11-11T16:16:12Z</dcterms:modified>
</cp:coreProperties>
</file>