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7" r:id="rId4"/>
    <p:sldId id="259" r:id="rId5"/>
    <p:sldId id="260" r:id="rId6"/>
    <p:sldId id="263" r:id="rId7"/>
    <p:sldId id="265" r:id="rId8"/>
    <p:sldId id="262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303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249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10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58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742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010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374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25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575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8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8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5079DD5-AC91-4E24-A1F7-0F27F593249A}" type="datetimeFigureOut">
              <a:rPr lang="en-IN" smtClean="0"/>
              <a:t>29-07-2024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19ADBF6-D47D-49F2-9076-11311936E45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281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png" descr="NMAMIT Style with Logo high resolution - Black">
            <a:extLst>
              <a:ext uri="{FF2B5EF4-FFF2-40B4-BE49-F238E27FC236}">
                <a16:creationId xmlns:a16="http://schemas.microsoft.com/office/drawing/2014/main" id="{357612B7-521D-4C75-A316-0A86B2393B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473" y="239666"/>
            <a:ext cx="10529297" cy="8380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2B404B-5DD1-9F8C-94ED-98D2811CE71D}"/>
              </a:ext>
            </a:extLst>
          </p:cNvPr>
          <p:cNvSpPr txBox="1"/>
          <p:nvPr/>
        </p:nvSpPr>
        <p:spPr>
          <a:xfrm>
            <a:off x="541473" y="1420631"/>
            <a:ext cx="11421927" cy="1430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Artificial Intelligence and Machine Learning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Phase I-Title Acceptance and Literature Review 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Subject: Project Lab	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	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Subject Code: 21AM704</a:t>
            </a:r>
            <a:endParaRPr lang="en-IN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774843-30A0-01B5-400F-20E7ACDDA303}"/>
              </a:ext>
            </a:extLst>
          </p:cNvPr>
          <p:cNvSpPr txBox="1"/>
          <p:nvPr/>
        </p:nvSpPr>
        <p:spPr>
          <a:xfrm>
            <a:off x="1426029" y="2850766"/>
            <a:ext cx="93399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SwarmBee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Swarm Intelligence meets </a:t>
            </a:r>
            <a:r>
              <a:rPr lang="en-US" sz="4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GenAI</a:t>
            </a:r>
            <a:r>
              <a:rPr lang="en-US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Edge</a:t>
            </a:r>
            <a:endParaRPr lang="en-IN" sz="4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9B5ED-204C-8C71-363A-D5BFE2AB3357}"/>
              </a:ext>
            </a:extLst>
          </p:cNvPr>
          <p:cNvSpPr txBox="1"/>
          <p:nvPr/>
        </p:nvSpPr>
        <p:spPr>
          <a:xfrm>
            <a:off x="1317170" y="4419600"/>
            <a:ext cx="46373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Chethana R Kini – 4NM21AI018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Manya Hegde – 4NM21AI038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Reyona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Elza Sabu – 4NM21AI059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14171-769E-91CA-4119-FEB73456843C}"/>
              </a:ext>
            </a:extLst>
          </p:cNvPr>
          <p:cNvSpPr txBox="1"/>
          <p:nvPr/>
        </p:nvSpPr>
        <p:spPr>
          <a:xfrm>
            <a:off x="6596744" y="4419600"/>
            <a:ext cx="49965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 Name - Dr. Rashmi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Adyapady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Designation – Asst. Professor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AIML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NMAMIT-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Nitte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592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809-C66D-695A-53E2-89B147D9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EE19-3838-CE29-6A59-76051D64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Motivation of the project and its scope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Literature Survey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Observations from the survey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55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5809-C66D-695A-53E2-89B147D9F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CEE19-3838-CE29-6A59-76051D648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Swarm Intelligence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 AI on edge device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and Potential</a:t>
            </a:r>
          </a:p>
        </p:txBody>
      </p:sp>
    </p:spTree>
    <p:extLst>
      <p:ext uri="{BB962C8B-B14F-4D97-AF65-F5344CB8AC3E}">
        <p14:creationId xmlns:p14="http://schemas.microsoft.com/office/powerpoint/2010/main" val="382980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A4D2-59C2-8E68-54E5-B5C8F55B8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0EB2-275C-A515-155E-8C972E78F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Latency and Bandwidth Limitations in Cloud Computing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Constraints for Large Language Models (LLMs) on Edge Devices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Inefficiencies in Isolated Edge Devices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Challenges in Coordinating Multiple Edge Devices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Leveraging AI to Optimize Edge Device Performance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446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E0865-FF52-0F65-44EE-2FD64486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- Paper 1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5D1949C-CA0A-516C-A79F-046111183D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695808"/>
              </p:ext>
            </p:extLst>
          </p:nvPr>
        </p:nvGraphicFramePr>
        <p:xfrm>
          <a:off x="1097281" y="2724065"/>
          <a:ext cx="10058399" cy="3061081"/>
        </p:xfrm>
        <a:graphic>
          <a:graphicData uri="http://schemas.openxmlformats.org/drawingml/2006/table">
            <a:tbl>
              <a:tblPr/>
              <a:tblGrid>
                <a:gridCol w="2514333">
                  <a:extLst>
                    <a:ext uri="{9D8B030D-6E8A-4147-A177-3AD203B41FA5}">
                      <a16:colId xmlns:a16="http://schemas.microsoft.com/office/drawing/2014/main" val="1133699891"/>
                    </a:ext>
                  </a:extLst>
                </a:gridCol>
                <a:gridCol w="2514333">
                  <a:extLst>
                    <a:ext uri="{9D8B030D-6E8A-4147-A177-3AD203B41FA5}">
                      <a16:colId xmlns:a16="http://schemas.microsoft.com/office/drawing/2014/main" val="3909554034"/>
                    </a:ext>
                  </a:extLst>
                </a:gridCol>
                <a:gridCol w="2514333">
                  <a:extLst>
                    <a:ext uri="{9D8B030D-6E8A-4147-A177-3AD203B41FA5}">
                      <a16:colId xmlns:a16="http://schemas.microsoft.com/office/drawing/2014/main" val="4148918676"/>
                    </a:ext>
                  </a:extLst>
                </a:gridCol>
                <a:gridCol w="2515400">
                  <a:extLst>
                    <a:ext uri="{9D8B030D-6E8A-4147-A177-3AD203B41FA5}">
                      <a16:colId xmlns:a16="http://schemas.microsoft.com/office/drawing/2014/main" val="2388827417"/>
                    </a:ext>
                  </a:extLst>
                </a:gridCol>
              </a:tblGrid>
              <a:tr h="68364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Aim of the work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Approaches Utilized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Pros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74412"/>
                  </a:ext>
                </a:extLst>
              </a:tr>
              <a:tr h="2065346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</a:rPr>
                        <a:t>Investigate Large Language Models (LLMs) in Evolutionary Algorithms (EAs) as surrogate models.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</a:rPr>
                        <a:t>Reduce computational costs by utilizing LLMs' inference capabilities, eliminating training requirements.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</a:rPr>
                        <a:t>Demonstrate that LLMs can achieve performance comparable to traditional methods through experiments.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Use LLMs as surrogate models to predict new solution quality in EAs, handling classification or regression tasks.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Employ prompt engineering to guide LLMs' inference using task-specific prompts based on historical data.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Integrate LLMs into EAs with preprocessing, prompt generation, inference, and post-processing steps to assist in solution selection.</a:t>
                      </a:r>
                    </a:p>
                    <a:p>
                      <a:pPr marL="228600" indent="-228600">
                        <a:spcAft>
                          <a:spcPts val="0"/>
                        </a:spcAft>
                        <a:buAutoNum type="arabicPeriod"/>
                      </a:pPr>
                      <a:endParaRPr lang="en-IN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No training required, eliminating computational costs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Reduced evaluation costs for expensive optimization problems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Effective generalization and comparable performance to traditional models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Limited effectiveness with numerical data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Significant inference time overhead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</a:rPr>
                        <a:t>Complex prompt engineering and tokenization issues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5194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F3ACEC8-D8E9-A1A4-D8F0-C8A48D521D0C}"/>
              </a:ext>
            </a:extLst>
          </p:cNvPr>
          <p:cNvSpPr txBox="1"/>
          <p:nvPr/>
        </p:nvSpPr>
        <p:spPr>
          <a:xfrm>
            <a:off x="1318442" y="2180800"/>
            <a:ext cx="970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as Surrogate Models in Evolutionary Algorithms: A Preliminary Study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74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4E1-5543-9E9E-C35D-EA78E6615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- Paper 2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6E1DBF-2AC9-71C8-7C17-F76C700387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889195"/>
              </p:ext>
            </p:extLst>
          </p:nvPr>
        </p:nvGraphicFramePr>
        <p:xfrm>
          <a:off x="1197426" y="2775857"/>
          <a:ext cx="9958254" cy="3120571"/>
        </p:xfrm>
        <a:graphic>
          <a:graphicData uri="http://schemas.openxmlformats.org/drawingml/2006/table">
            <a:tbl>
              <a:tblPr/>
              <a:tblGrid>
                <a:gridCol w="2489300">
                  <a:extLst>
                    <a:ext uri="{9D8B030D-6E8A-4147-A177-3AD203B41FA5}">
                      <a16:colId xmlns:a16="http://schemas.microsoft.com/office/drawing/2014/main" val="1133699891"/>
                    </a:ext>
                  </a:extLst>
                </a:gridCol>
                <a:gridCol w="2489300">
                  <a:extLst>
                    <a:ext uri="{9D8B030D-6E8A-4147-A177-3AD203B41FA5}">
                      <a16:colId xmlns:a16="http://schemas.microsoft.com/office/drawing/2014/main" val="3909554034"/>
                    </a:ext>
                  </a:extLst>
                </a:gridCol>
                <a:gridCol w="2489300">
                  <a:extLst>
                    <a:ext uri="{9D8B030D-6E8A-4147-A177-3AD203B41FA5}">
                      <a16:colId xmlns:a16="http://schemas.microsoft.com/office/drawing/2014/main" val="4148918676"/>
                    </a:ext>
                  </a:extLst>
                </a:gridCol>
                <a:gridCol w="2490354">
                  <a:extLst>
                    <a:ext uri="{9D8B030D-6E8A-4147-A177-3AD203B41FA5}">
                      <a16:colId xmlns:a16="http://schemas.microsoft.com/office/drawing/2014/main" val="2388827417"/>
                    </a:ext>
                  </a:extLst>
                </a:gridCol>
              </a:tblGrid>
              <a:tr h="7146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Aim of the work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Approaches Utilized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Pros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74412"/>
                  </a:ext>
                </a:extLst>
              </a:tr>
              <a:tr h="2405925"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Investigate gradient descent, momentum, and adaptive learning rates in federated learning.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the effects of non-IID and unbalanced data.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the best optimization methods for efficient federated learning.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FedSGD</a:t>
                      </a: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Baseline method, updates global model with aggregated client gradients. 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Momentum: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Standard Momentum and Nesterov’s Accelerated Gradient.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Adaptive Learning Rates: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AdaGrad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AdaDelta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Adam.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Robustness to Data Distribution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Performance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Adaptability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Regularization Effect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Hyperparameter Tuning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Insights for Practical Applications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Optimization methods struggle with fully non-IID data.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AdaGrad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underperforms in fully non-IID scenarios.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RMSProp</a:t>
                      </a: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Adam are less effective on fully non-IID data.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extensive grid search for optimal configurations.</a:t>
                      </a:r>
                    </a:p>
                    <a:p>
                      <a:pPr marL="171450" indent="-171450"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Certain optimizers may not significantly enhance the global model but are beneficial for local models.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519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4F0055B-FB1D-3510-B027-497B815A53CB}"/>
              </a:ext>
            </a:extLst>
          </p:cNvPr>
          <p:cNvSpPr txBox="1"/>
          <p:nvPr/>
        </p:nvSpPr>
        <p:spPr>
          <a:xfrm>
            <a:off x="4103914" y="2177143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Paper: Optimization in Federated Learning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09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23B9-8D6D-165B-1CC5-7BF746F6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 - Paper 3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54AB0C-E79D-0167-17DA-5D9CDB903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249177"/>
              </p:ext>
            </p:extLst>
          </p:nvPr>
        </p:nvGraphicFramePr>
        <p:xfrm>
          <a:off x="1097280" y="2775856"/>
          <a:ext cx="10071463" cy="2928169"/>
        </p:xfrm>
        <a:graphic>
          <a:graphicData uri="http://schemas.openxmlformats.org/drawingml/2006/table">
            <a:tbl>
              <a:tblPr/>
              <a:tblGrid>
                <a:gridCol w="2614749">
                  <a:extLst>
                    <a:ext uri="{9D8B030D-6E8A-4147-A177-3AD203B41FA5}">
                      <a16:colId xmlns:a16="http://schemas.microsoft.com/office/drawing/2014/main" val="1133699891"/>
                    </a:ext>
                  </a:extLst>
                </a:gridCol>
                <a:gridCol w="2481942">
                  <a:extLst>
                    <a:ext uri="{9D8B030D-6E8A-4147-A177-3AD203B41FA5}">
                      <a16:colId xmlns:a16="http://schemas.microsoft.com/office/drawing/2014/main" val="390955403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4148918676"/>
                    </a:ext>
                  </a:extLst>
                </a:gridCol>
                <a:gridCol w="2460172">
                  <a:extLst>
                    <a:ext uri="{9D8B030D-6E8A-4147-A177-3AD203B41FA5}">
                      <a16:colId xmlns:a16="http://schemas.microsoft.com/office/drawing/2014/main" val="2388827417"/>
                    </a:ext>
                  </a:extLst>
                </a:gridCol>
              </a:tblGrid>
              <a:tr h="53566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Aim of the work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Approaches Utilized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Pros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IN" sz="1600" b="1" dirty="0"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IN" sz="1600" b="1" dirty="0">
                          <a:effectLst/>
                          <a:latin typeface="Times New Roman" panose="02020603050405020304" pitchFamily="18" charset="0"/>
                        </a:rPr>
                        <a:t>Cons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074412"/>
                  </a:ext>
                </a:extLst>
              </a:tr>
              <a:tr h="2196649">
                <a:tc>
                  <a:txBody>
                    <a:bodyPr/>
                    <a:lstStyle/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Federated Learning for edge computing environments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API support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Communication and Computational efficiency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that help in managing resources and easily migrate parameter data​ 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IDEs that include debugging tools and libraries​</a:t>
                      </a:r>
                    </a:p>
                    <a:p>
                      <a:pPr marL="171450" indent="-171450" algn="l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Quantization and Network Pruning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​</a:t>
                      </a: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Improved efficiency and reliability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User friendly interfaces that result in faster prototyping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  <a:endParaRPr lang="en-IN" sz="1200" b="0" i="0" kern="1200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FFFF"/>
                          </a:highlight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Reduced communication time and faster training time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rtl="0" fontAlgn="base"/>
                      <a:endParaRPr lang="en-US" sz="1200" b="0" i="0" dirty="0">
                        <a:solidFill>
                          <a:srgbClr val="00000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Integration of these tools is complex and increase overhead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​Compatibility issues and resource constraints</a:t>
                      </a: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</a:t>
                      </a:r>
                    </a:p>
                    <a:p>
                      <a:pPr marL="171450" indent="-171450" rtl="0" fontAlgn="base">
                        <a:buFont typeface="Arial" panose="020B0604020202020204" pitchFamily="34" charset="0"/>
                        <a:buChar char="•"/>
                      </a:pPr>
                      <a:r>
                        <a:rPr lang="en-IN" sz="12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​Heterogeneity of devices and reduced accuracy of models</a:t>
                      </a:r>
                      <a:endParaRPr lang="en-US" sz="12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en-IN" sz="12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05194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F74DD6B-1B06-DCA4-F52C-AD8031B3848C}"/>
              </a:ext>
            </a:extLst>
          </p:cNvPr>
          <p:cNvSpPr txBox="1"/>
          <p:nvPr/>
        </p:nvSpPr>
        <p:spPr>
          <a:xfrm>
            <a:off x="1926771" y="2169913"/>
            <a:ext cx="8773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of federated learning for edge computing: Research problems and​ solutions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89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9A533-601A-DBAE-E175-409BF8DA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F66C47-0414-A04D-8483-0668FA4B9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9806"/>
            <a:ext cx="4660667" cy="402272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15AFEA-7862-7904-F85E-B60C74ABED03}"/>
              </a:ext>
            </a:extLst>
          </p:cNvPr>
          <p:cNvCxnSpPr>
            <a:cxnSpLocks/>
          </p:cNvCxnSpPr>
          <p:nvPr/>
        </p:nvCxnSpPr>
        <p:spPr>
          <a:xfrm>
            <a:off x="5877689" y="4000499"/>
            <a:ext cx="1078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25B83C0-D1F0-A9DF-BBA5-487C5DF56A3D}"/>
              </a:ext>
            </a:extLst>
          </p:cNvPr>
          <p:cNvSpPr/>
          <p:nvPr/>
        </p:nvSpPr>
        <p:spPr>
          <a:xfrm>
            <a:off x="7151914" y="3429000"/>
            <a:ext cx="1883229" cy="10776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GEN AI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12202-480A-1A43-6F18-CA3AD8D7FF27}"/>
              </a:ext>
            </a:extLst>
          </p:cNvPr>
          <p:cNvCxnSpPr>
            <a:cxnSpLocks/>
          </p:cNvCxnSpPr>
          <p:nvPr/>
        </p:nvCxnSpPr>
        <p:spPr>
          <a:xfrm>
            <a:off x="9165771" y="3989614"/>
            <a:ext cx="968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3773DEA-92F4-274B-836F-ED8569B2C10D}"/>
              </a:ext>
            </a:extLst>
          </p:cNvPr>
          <p:cNvSpPr txBox="1"/>
          <p:nvPr/>
        </p:nvSpPr>
        <p:spPr>
          <a:xfrm>
            <a:off x="9793982" y="3737244"/>
            <a:ext cx="21787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448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0388-BBC8-60C1-7A84-49B3C149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98A7-43CE-9D4D-1DF9-4720D213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Hao, H., Zhang, X., &amp; Zhou, A. “Large Language Models as Surrogate Models in Evolutionary Algorithms: A Preliminary Study”. Shanghai Jiao Tong University; East China Normal University.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V.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Felbab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Kiss, and T.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Horváth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"Optimization in Federated Learning," Department of Data Science and Engineering, ELTE – Eötvös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Loránd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Qi Xia,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Zeyi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"A survey of federated learning for edge computing: Research problems and solutions". Department of Computer Science, College of William and Mary USA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3402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2358</TotalTime>
  <Words>725</Words>
  <Application>Microsoft Office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PowerPoint Presentation</vt:lpstr>
      <vt:lpstr>Contents</vt:lpstr>
      <vt:lpstr>Introduction</vt:lpstr>
      <vt:lpstr>Motivation and Scope</vt:lpstr>
      <vt:lpstr>Literature Survey - Paper 1</vt:lpstr>
      <vt:lpstr>    Literature Survey - Paper 2</vt:lpstr>
      <vt:lpstr>Literature Survey - Paper 3</vt:lpstr>
      <vt:lpstr>Observations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Disha DN</dc:creator>
  <cp:lastModifiedBy>Manya Hegde</cp:lastModifiedBy>
  <cp:revision>19</cp:revision>
  <dcterms:created xsi:type="dcterms:W3CDTF">2023-10-27T06:30:38Z</dcterms:created>
  <dcterms:modified xsi:type="dcterms:W3CDTF">2024-07-29T11:59:53Z</dcterms:modified>
</cp:coreProperties>
</file>