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80" r:id="rId5"/>
    <p:sldId id="273" r:id="rId6"/>
    <p:sldId id="272" r:id="rId7"/>
    <p:sldId id="281" r:id="rId8"/>
    <p:sldId id="274" r:id="rId9"/>
    <p:sldId id="275" r:id="rId10"/>
    <p:sldId id="277" r:id="rId11"/>
    <p:sldId id="278" r:id="rId12"/>
    <p:sldId id="279" r:id="rId13"/>
    <p:sldId id="284" r:id="rId14"/>
    <p:sldId id="282"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85" d="100"/>
          <a:sy n="85" d="100"/>
        </p:scale>
        <p:origin x="157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vishabansal110@gmail.com" userId="cbfb8b6581c67c98" providerId="LiveId" clId="{E82E3A57-7077-4CE2-8EC6-28DD7C62AF54}"/>
    <pc:docChg chg="modSld">
      <pc:chgData name="lovishabansal110@gmail.com" userId="cbfb8b6581c67c98" providerId="LiveId" clId="{E82E3A57-7077-4CE2-8EC6-28DD7C62AF54}" dt="2024-05-12T14:51:50.648" v="1" actId="20577"/>
      <pc:docMkLst>
        <pc:docMk/>
      </pc:docMkLst>
      <pc:sldChg chg="modSp mod">
        <pc:chgData name="lovishabansal110@gmail.com" userId="cbfb8b6581c67c98" providerId="LiveId" clId="{E82E3A57-7077-4CE2-8EC6-28DD7C62AF54}" dt="2024-05-12T14:51:50.648" v="1" actId="20577"/>
        <pc:sldMkLst>
          <pc:docMk/>
          <pc:sldMk cId="0" sldId="268"/>
        </pc:sldMkLst>
        <pc:spChg chg="mod">
          <ac:chgData name="lovishabansal110@gmail.com" userId="cbfb8b6581c67c98" providerId="LiveId" clId="{E82E3A57-7077-4CE2-8EC6-28DD7C62AF54}" dt="2024-05-12T14:51:50.648" v="1"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5/13/2024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5/13/2024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5/13/2024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196752"/>
            <a:ext cx="6624736" cy="1765291"/>
          </a:xfrm>
          <a:prstGeom prst="rect">
            <a:avLst/>
          </a:prstGeom>
          <a:noFill/>
        </p:spPr>
        <p:txBody>
          <a:bodyPr wrap="square" rtlCol="0">
            <a:spAutoFit/>
          </a:bodyPr>
          <a:lstStyle/>
          <a:p>
            <a:pPr algn="ctr">
              <a:lnSpc>
                <a:spcPct val="107000"/>
              </a:lnSpc>
              <a:spcBef>
                <a:spcPts val="1000"/>
              </a:spcBef>
              <a:spcAft>
                <a:spcPts val="0"/>
              </a:spcAft>
            </a:pPr>
            <a:r>
              <a:rPr lang="en-IN"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Artificial</a:t>
            </a:r>
            <a:r>
              <a:rPr lang="en-IN" sz="3200" b="1" dirty="0">
                <a:solidFill>
                  <a:srgbClr val="FF0000"/>
                </a:solidFill>
                <a:latin typeface="Cambria" panose="02040503050406030204" pitchFamily="18" charset="0"/>
                <a:ea typeface="Times New Roman" panose="02020603050405020304" pitchFamily="18" charset="0"/>
                <a:cs typeface="Times New Roman" panose="02020603050405020304" pitchFamily="18" charset="0"/>
              </a:rPr>
              <a:t> </a:t>
            </a:r>
            <a:r>
              <a:rPr lang="en-IN"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Intelligence and Machine Learning Project</a:t>
            </a:r>
          </a:p>
          <a:p>
            <a:pPr algn="ctr">
              <a:lnSpc>
                <a:spcPct val="107000"/>
              </a:lnSpc>
              <a:spcBef>
                <a:spcPts val="1000"/>
              </a:spcBef>
              <a:spcAft>
                <a:spcPts val="0"/>
              </a:spcAft>
            </a:pPr>
            <a:endParaRPr lang="en-IN" sz="3200" b="1" dirty="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907704" y="2495574"/>
            <a:ext cx="5112568" cy="2800767"/>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	Manan Magu (2210990552)</a:t>
            </a:r>
          </a:p>
          <a:p>
            <a:r>
              <a:rPr lang="en-US" sz="2000" dirty="0"/>
              <a:t>	Namit Gulati (2210990595)</a:t>
            </a:r>
          </a:p>
          <a:p>
            <a:r>
              <a:rPr lang="en-US" sz="2000" dirty="0"/>
              <a:t>                Manya Jain (2210990563)</a:t>
            </a:r>
          </a:p>
          <a:p>
            <a:r>
              <a:rPr lang="en-US" sz="2000" dirty="0"/>
              <a:t>                </a:t>
            </a:r>
            <a:r>
              <a:rPr lang="en-US" sz="2000" dirty="0" err="1"/>
              <a:t>Lovisha</a:t>
            </a:r>
            <a:r>
              <a:rPr lang="en-US" sz="2000" dirty="0"/>
              <a:t> Bansal (2210990546)</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2000" dirty="0" err="1">
                <a:latin typeface="Times New Roman" pitchFamily="18" charset="0"/>
                <a:cs typeface="Times New Roman" pitchFamily="18" charset="0"/>
              </a:rPr>
              <a:t>Mr.Shubham</a:t>
            </a:r>
            <a:r>
              <a:rPr lang="en-US" sz="2000" dirty="0">
                <a:latin typeface="Times New Roman" pitchFamily="18" charset="0"/>
                <a:cs typeface="Times New Roman" pitchFamily="18" charset="0"/>
              </a:rPr>
              <a:t> Singhal</a:t>
            </a:r>
            <a:endParaRPr lang="en-US" dirty="0">
              <a:solidFill>
                <a:schemeClr val="bg1"/>
              </a:solidFill>
            </a:endParaRPr>
          </a:p>
          <a:p>
            <a:endParaRPr lang="en-US" dirty="0">
              <a:solidFill>
                <a:schemeClr val="bg1"/>
              </a:solidFill>
            </a:endParaRPr>
          </a:p>
        </p:txBody>
      </p:sp>
      <p:sp>
        <p:nvSpPr>
          <p:cNvPr id="9" name="TextBox 8"/>
          <p:cNvSpPr txBox="1"/>
          <p:nvPr/>
        </p:nvSpPr>
        <p:spPr>
          <a:xfrm>
            <a:off x="1259632" y="598927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44" y="188640"/>
            <a:ext cx="5400600" cy="1077218"/>
          </a:xfrm>
          <a:prstGeom prst="rect">
            <a:avLst/>
          </a:prstGeom>
          <a:noFill/>
        </p:spPr>
        <p:txBody>
          <a:bodyPr wrap="square" rtlCol="0">
            <a:spAutoFit/>
          </a:bodyPr>
          <a:lstStyle/>
          <a:p>
            <a:r>
              <a:rPr lang="en-US" sz="3200" dirty="0">
                <a:latin typeface="Times New Roman" pitchFamily="18" charset="0"/>
                <a:cs typeface="Times New Roman" pitchFamily="18" charset="0"/>
              </a:rPr>
              <a:t>Tools and technologies</a:t>
            </a:r>
          </a:p>
          <a:p>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5139869"/>
          </a:xfrm>
          <a:prstGeom prst="rect">
            <a:avLst/>
          </a:prstGeom>
        </p:spPr>
        <p:txBody>
          <a:bodyPr wrap="square">
            <a:spAutoFit/>
          </a:bodyPr>
          <a:lstStyle/>
          <a:p>
            <a:pPr>
              <a:buFont typeface="Arial" pitchFamily="34" charset="0"/>
              <a:buChar char="•"/>
            </a:pPr>
            <a:r>
              <a:rPr lang="en-US" sz="2000" b="1" dirty="0">
                <a:latin typeface="Times New Roman" pitchFamily="18" charset="0"/>
                <a:cs typeface="Times New Roman" pitchFamily="18" charset="0"/>
              </a:rPr>
              <a:t>TOOLS AND TECHNOLOGIES</a:t>
            </a:r>
          </a:p>
          <a:p>
            <a:pPr>
              <a:buFont typeface="Arial" pitchFamily="34" charset="0"/>
              <a:buChar char="•"/>
            </a:pPr>
            <a:r>
              <a:rPr lang="en-US" sz="2000" dirty="0">
                <a:latin typeface="Times New Roman" pitchFamily="18" charset="0"/>
                <a:cs typeface="Times New Roman" pitchFamily="18" charset="0"/>
              </a:rPr>
              <a:t> The proposed system majorly focuses on the use of these main technologies. These technologies can be categorized as the following module:</a:t>
            </a:r>
          </a:p>
          <a:p>
            <a:pPr>
              <a:buFont typeface="Arial" pitchFamily="34" charset="0"/>
              <a:buChar char="•"/>
            </a:pPr>
            <a:r>
              <a:rPr lang="en-US" sz="2000" dirty="0">
                <a:latin typeface="Times New Roman" pitchFamily="18" charset="0"/>
                <a:cs typeface="Times New Roman" pitchFamily="18" charset="0"/>
              </a:rPr>
              <a:t> Computer vision</a:t>
            </a:r>
          </a:p>
          <a:p>
            <a:pPr>
              <a:buFont typeface="Arial" pitchFamily="34" charset="0"/>
              <a:buChar char="•"/>
            </a:pPr>
            <a:r>
              <a:rPr lang="en-US" sz="2000" dirty="0">
                <a:latin typeface="Times New Roman" pitchFamily="18" charset="0"/>
                <a:cs typeface="Times New Roman" pitchFamily="18" charset="0"/>
              </a:rPr>
              <a:t> Image processing</a:t>
            </a:r>
          </a:p>
          <a:p>
            <a:pPr>
              <a:buFont typeface="Arial" pitchFamily="34" charset="0"/>
              <a:buChar char="•"/>
            </a:pPr>
            <a:r>
              <a:rPr lang="en-US" sz="2000" dirty="0">
                <a:latin typeface="Times New Roman" pitchFamily="18" charset="0"/>
                <a:cs typeface="Times New Roman" pitchFamily="18" charset="0"/>
              </a:rPr>
              <a:t> Machine learning</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Computer Vision</a:t>
            </a:r>
          </a:p>
          <a:p>
            <a:pPr>
              <a:buFont typeface="Arial" pitchFamily="34" charset="0"/>
              <a:buChar char="•"/>
            </a:pPr>
            <a:r>
              <a:rPr lang="en-US" sz="2000" dirty="0">
                <a:latin typeface="Times New Roman" pitchFamily="18" charset="0"/>
                <a:cs typeface="Times New Roman" pitchFamily="18" charset="0"/>
              </a:rPr>
              <a:t>Computer vision is the field of computer science that focuses on replicating parts of the complexity of the human vision system and enabling computers to identify and process objects in images and videos in the same way that humans do. Until recently, computer vision only worked in limited capacity.</a:t>
            </a:r>
          </a:p>
          <a:p>
            <a:pPr>
              <a:buFont typeface="Arial" pitchFamily="34" charset="0"/>
              <a:buChar char="•"/>
            </a:pPr>
            <a:r>
              <a:rPr lang="en-US" sz="2000" dirty="0">
                <a:latin typeface="Times New Roman" pitchFamily="18" charset="0"/>
                <a:cs typeface="Times New Roman" pitchFamily="18" charset="0"/>
              </a:rPr>
              <a:t> Thanks to advances in artificial intelligence and innovations in deep learning and neural networks, the field has been able to take great leaps in recent years and has been able to surpass humans in some tasks related to detecting and labeling </a:t>
            </a:r>
            <a:r>
              <a:rPr lang="en-US" sz="2000" dirty="0" err="1">
                <a:latin typeface="Times New Roman" pitchFamily="18" charset="0"/>
                <a:cs typeface="Times New Roman" pitchFamily="18" charset="0"/>
              </a:rPr>
              <a:t>obiectsΣ</a:t>
            </a: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5400600" cy="1077218"/>
          </a:xfrm>
          <a:prstGeom prst="rect">
            <a:avLst/>
          </a:prstGeom>
          <a:noFill/>
        </p:spPr>
        <p:txBody>
          <a:bodyPr wrap="square" rtlCol="0">
            <a:spAutoFit/>
          </a:bodyPr>
          <a:lstStyle/>
          <a:p>
            <a:r>
              <a:rPr lang="en-US" sz="3200" dirty="0">
                <a:latin typeface="Times New Roman" pitchFamily="18" charset="0"/>
                <a:cs typeface="Times New Roman" pitchFamily="18" charset="0"/>
              </a:rPr>
              <a:t> Testing / Experimentation</a:t>
            </a:r>
          </a:p>
          <a:p>
            <a:endParaRPr lang="en-US" sz="3200" dirty="0">
              <a:latin typeface="Times New Roman" pitchFamily="18" charset="0"/>
              <a:cs typeface="Times New Roman" pitchFamily="18" charset="0"/>
            </a:endParaRPr>
          </a:p>
        </p:txBody>
      </p:sp>
      <p:sp>
        <p:nvSpPr>
          <p:cNvPr id="3" name="Rectangle 2"/>
          <p:cNvSpPr/>
          <p:nvPr/>
        </p:nvSpPr>
        <p:spPr>
          <a:xfrm>
            <a:off x="363417" y="965041"/>
            <a:ext cx="8136904" cy="5632311"/>
          </a:xfrm>
          <a:prstGeom prst="rect">
            <a:avLst/>
          </a:prstGeom>
        </p:spPr>
        <p:txBody>
          <a:bodyPr wrap="square">
            <a:spAutoFit/>
          </a:bodyPr>
          <a:lstStyle/>
          <a:p>
            <a:r>
              <a:rPr lang="en-US" sz="2000" dirty="0">
                <a:latin typeface="Times New Roman" pitchFamily="18" charset="0"/>
                <a:cs typeface="Times New Roman" pitchFamily="18" charset="0"/>
              </a:rPr>
              <a:t>■ In our software project we perform functional testing operation, functional testing is a part of manual testing;</a:t>
            </a:r>
          </a:p>
          <a:p>
            <a:pPr marL="457200" indent="-457200">
              <a:buAutoNum type="arabicPeriod"/>
            </a:pPr>
            <a:r>
              <a:rPr lang="en-US" sz="2000" dirty="0">
                <a:latin typeface="Times New Roman" pitchFamily="18" charset="0"/>
                <a:cs typeface="Times New Roman" pitchFamily="18" charset="0"/>
              </a:rPr>
              <a:t>Unite Testing</a:t>
            </a:r>
          </a:p>
          <a:p>
            <a:r>
              <a:rPr lang="en-US" sz="2000" dirty="0">
                <a:latin typeface="Times New Roman" pitchFamily="18" charset="0"/>
                <a:cs typeface="Times New Roman" pitchFamily="18" charset="0"/>
              </a:rPr>
              <a:t>Unit testing is the first level of functional testing in order to test any software. In this, the test engineer will test the module of an application independently or test all the module functionality is called unit testing. The primary objective of executing the unit testing is to confirm the unit components with their performance.</a:t>
            </a:r>
          </a:p>
          <a:p>
            <a:r>
              <a:rPr lang="en-US" sz="2000" dirty="0">
                <a:latin typeface="Times New Roman" pitchFamily="18" charset="0"/>
                <a:cs typeface="Times New Roman" pitchFamily="18" charset="0"/>
              </a:rPr>
              <a:t>2. Integration Testing</a:t>
            </a:r>
          </a:p>
          <a:p>
            <a:r>
              <a:rPr lang="en-US" sz="2000" dirty="0">
                <a:latin typeface="Times New Roman" pitchFamily="18" charset="0"/>
                <a:cs typeface="Times New Roman" pitchFamily="18" charset="0"/>
              </a:rPr>
              <a:t>Once we are successfully implementing the unit testing, we will go integration testing. It is the second level of functional testing, where we test the data flow between dependent modules or interface between two features is called integration testing.</a:t>
            </a:r>
          </a:p>
          <a:p>
            <a:r>
              <a:rPr lang="en-US" sz="2000" dirty="0">
                <a:latin typeface="Times New Roman" pitchFamily="18" charset="0"/>
                <a:cs typeface="Times New Roman" pitchFamily="18" charset="0"/>
              </a:rPr>
              <a:t>3. System testing</a:t>
            </a:r>
          </a:p>
          <a:p>
            <a:r>
              <a:rPr lang="en-US" sz="2000" dirty="0">
                <a:latin typeface="Times New Roman" pitchFamily="18" charset="0"/>
                <a:cs typeface="Times New Roman" pitchFamily="18" charset="0"/>
              </a:rPr>
              <a:t>Whenever we are done with the unit and integration testing, we can proceed with the system testing. In this type of testing, we will undergo each attribute of the software and test if the end feature works according to the business requirement. And analysis the software product as a complete system.</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Applications</a:t>
            </a:r>
          </a:p>
        </p:txBody>
      </p:sp>
      <p:pic>
        <p:nvPicPr>
          <p:cNvPr id="9" name="Picture 8">
            <a:extLst>
              <a:ext uri="{FF2B5EF4-FFF2-40B4-BE49-F238E27FC236}">
                <a16:creationId xmlns:a16="http://schemas.microsoft.com/office/drawing/2014/main" id="{6CE06261-288A-F9EB-6BAA-FF3230CFE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276049"/>
            <a:ext cx="4824536" cy="4457207"/>
          </a:xfrm>
          <a:prstGeom prst="rect">
            <a:avLst/>
          </a:prstGeom>
        </p:spPr>
      </p:pic>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2590-2609-E949-F54E-439E2FD71A1A}"/>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14D6AE8D-56EC-B91B-22FD-0810BC38B7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980728"/>
            <a:ext cx="4668427" cy="2953816"/>
          </a:xfrm>
        </p:spPr>
      </p:pic>
      <p:pic>
        <p:nvPicPr>
          <p:cNvPr id="7" name="Picture 6">
            <a:extLst>
              <a:ext uri="{FF2B5EF4-FFF2-40B4-BE49-F238E27FC236}">
                <a16:creationId xmlns:a16="http://schemas.microsoft.com/office/drawing/2014/main" id="{7A37D7BB-3EC9-EE41-5184-B28942E30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2108" y="3861048"/>
            <a:ext cx="5227876" cy="2763694"/>
          </a:xfrm>
          <a:prstGeom prst="rect">
            <a:avLst/>
          </a:prstGeom>
        </p:spPr>
      </p:pic>
      <p:pic>
        <p:nvPicPr>
          <p:cNvPr id="9" name="Picture 8">
            <a:extLst>
              <a:ext uri="{FF2B5EF4-FFF2-40B4-BE49-F238E27FC236}">
                <a16:creationId xmlns:a16="http://schemas.microsoft.com/office/drawing/2014/main" id="{A90418BC-0968-DE5F-1342-50EB890E35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928" y="909464"/>
            <a:ext cx="5220072" cy="3096344"/>
          </a:xfrm>
          <a:prstGeom prst="rect">
            <a:avLst/>
          </a:prstGeom>
        </p:spPr>
      </p:pic>
      <p:pic>
        <p:nvPicPr>
          <p:cNvPr id="11" name="Picture 10">
            <a:extLst>
              <a:ext uri="{FF2B5EF4-FFF2-40B4-BE49-F238E27FC236}">
                <a16:creationId xmlns:a16="http://schemas.microsoft.com/office/drawing/2014/main" id="{9446E1A0-FAF9-AB10-059B-B981D029BF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071043"/>
            <a:ext cx="4067944" cy="2571750"/>
          </a:xfrm>
          <a:prstGeom prst="rect">
            <a:avLst/>
          </a:prstGeom>
        </p:spPr>
      </p:pic>
    </p:spTree>
    <p:extLst>
      <p:ext uri="{BB962C8B-B14F-4D97-AF65-F5344CB8AC3E}">
        <p14:creationId xmlns:p14="http://schemas.microsoft.com/office/powerpoint/2010/main" val="1275761254"/>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12BD-702A-4A26-DF6A-7E5136C36D4B}"/>
              </a:ext>
            </a:extLst>
          </p:cNvPr>
          <p:cNvSpPr>
            <a:spLocks noGrp="1"/>
          </p:cNvSpPr>
          <p:nvPr>
            <p:ph type="ctrTitle"/>
          </p:nvPr>
        </p:nvSpPr>
        <p:spPr/>
        <p:txBody>
          <a:bodyPr/>
          <a:lstStyle/>
          <a:p>
            <a:r>
              <a:rPr lang="en-IN" dirty="0"/>
              <a:t>Future Scope</a:t>
            </a:r>
          </a:p>
        </p:txBody>
      </p:sp>
      <p:sp>
        <p:nvSpPr>
          <p:cNvPr id="3" name="Subtitle 2">
            <a:extLst>
              <a:ext uri="{FF2B5EF4-FFF2-40B4-BE49-F238E27FC236}">
                <a16:creationId xmlns:a16="http://schemas.microsoft.com/office/drawing/2014/main" id="{35083FAC-049A-B646-CB7F-347191AA63C0}"/>
              </a:ext>
            </a:extLst>
          </p:cNvPr>
          <p:cNvSpPr>
            <a:spLocks noGrp="1"/>
          </p:cNvSpPr>
          <p:nvPr>
            <p:ph type="subTitle" idx="1"/>
          </p:nvPr>
        </p:nvSpPr>
        <p:spPr>
          <a:xfrm>
            <a:off x="179512" y="1066800"/>
            <a:ext cx="8153400" cy="5386536"/>
          </a:xfrm>
        </p:spPr>
        <p:txBody>
          <a:bodyPr/>
          <a:lstStyle/>
          <a:p>
            <a:r>
              <a:rPr lang="en-US" sz="1800" dirty="0">
                <a:solidFill>
                  <a:schemeClr val="tx1"/>
                </a:solidFill>
              </a:rPr>
              <a:t>■ Our current recognition system acquires images from file located Database and from webcam. Scanner support can be implemented for greater flexibility.</a:t>
            </a:r>
          </a:p>
          <a:p>
            <a:r>
              <a:rPr lang="en-US" sz="1800" dirty="0">
                <a:solidFill>
                  <a:schemeClr val="tx1"/>
                </a:solidFill>
              </a:rPr>
              <a:t>■ Currently, our system fails under the vastly varying conditions which we can solve in the future.</a:t>
            </a:r>
          </a:p>
          <a:p>
            <a:r>
              <a:rPr lang="en-US" sz="1800" b="1" dirty="0">
                <a:solidFill>
                  <a:schemeClr val="tx1"/>
                </a:solidFill>
              </a:rPr>
              <a:t>What the Future Holds?</a:t>
            </a:r>
          </a:p>
          <a:p>
            <a:r>
              <a:rPr lang="en-US" sz="1800" dirty="0">
                <a:solidFill>
                  <a:schemeClr val="tx1"/>
                </a:solidFill>
              </a:rPr>
              <a:t>The future of facial recognition technology is bright. Forecasters opine that this technology is expected to grow at a formidable rate and will generate huge revenues in the coming years. Security and surveillances are the major segments which will be deeply influenced. Other areas that are now welcoming it with open arms are private industries, public buildings, and schools.</a:t>
            </a:r>
          </a:p>
          <a:p>
            <a:r>
              <a:rPr lang="en-US" sz="1800" dirty="0">
                <a:solidFill>
                  <a:schemeClr val="tx1"/>
                </a:solidFill>
              </a:rPr>
              <a:t>It is estimated that it will also be adopted by retailers and banking systems in coming years to keep fraud in debit/credit card purchases and payment especially the ones that are online . This technology would fill in the loopholes of largely prevalent inadequate password system. In the long run, robots using facial recognition technology may also come to foray. The can be helpful in completing the tasks that are impractical or difficult for human beings to complete.</a:t>
            </a:r>
            <a:endParaRPr lang="en-IN" sz="1800" dirty="0">
              <a:solidFill>
                <a:schemeClr val="tx1"/>
              </a:solidFill>
            </a:endParaRPr>
          </a:p>
        </p:txBody>
      </p:sp>
    </p:spTree>
    <p:extLst>
      <p:ext uri="{BB962C8B-B14F-4D97-AF65-F5344CB8AC3E}">
        <p14:creationId xmlns:p14="http://schemas.microsoft.com/office/powerpoint/2010/main" val="532564626"/>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262979"/>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 Abstract</a:t>
            </a:r>
          </a:p>
          <a:p>
            <a:pPr>
              <a:buFont typeface="Arial" pitchFamily="34" charset="0"/>
              <a:buChar char="•"/>
            </a:pPr>
            <a:r>
              <a:rPr lang="en-US" sz="2800" dirty="0">
                <a:latin typeface="Times New Roman" pitchFamily="18" charset="0"/>
                <a:cs typeface="Times New Roman" pitchFamily="18" charset="0"/>
              </a:rPr>
              <a:t> Introduction</a:t>
            </a:r>
          </a:p>
          <a:p>
            <a:pPr>
              <a:buFont typeface="Arial" pitchFamily="34" charset="0"/>
              <a:buChar char="•"/>
            </a:pPr>
            <a:r>
              <a:rPr lang="en-US" sz="2800" dirty="0">
                <a:latin typeface="Times New Roman" pitchFamily="18" charset="0"/>
                <a:cs typeface="Times New Roman" pitchFamily="18" charset="0"/>
              </a:rPr>
              <a:t> Problem Statement</a:t>
            </a:r>
          </a:p>
          <a:p>
            <a:pPr>
              <a:buFont typeface="Arial" pitchFamily="34" charset="0"/>
              <a:buChar char="•"/>
            </a:pPr>
            <a:r>
              <a:rPr lang="en-US" sz="2800" dirty="0">
                <a:latin typeface="Times New Roman" pitchFamily="18" charset="0"/>
                <a:cs typeface="Times New Roman" pitchFamily="18" charset="0"/>
              </a:rPr>
              <a:t> Face recognition</a:t>
            </a:r>
          </a:p>
          <a:p>
            <a:pPr>
              <a:buFont typeface="Arial" pitchFamily="34" charset="0"/>
              <a:buChar char="•"/>
            </a:pPr>
            <a:r>
              <a:rPr lang="en-US" sz="2800" dirty="0">
                <a:latin typeface="Times New Roman" pitchFamily="18" charset="0"/>
                <a:cs typeface="Times New Roman" pitchFamily="18" charset="0"/>
              </a:rPr>
              <a:t> Objectives</a:t>
            </a:r>
          </a:p>
          <a:p>
            <a:pPr>
              <a:buFont typeface="Arial" pitchFamily="34" charset="0"/>
              <a:buChar char="•"/>
            </a:pPr>
            <a:r>
              <a:rPr lang="en-US" sz="2800" dirty="0">
                <a:latin typeface="Times New Roman" pitchFamily="18" charset="0"/>
                <a:cs typeface="Times New Roman" pitchFamily="18" charset="0"/>
              </a:rPr>
              <a:t> Methodology</a:t>
            </a:r>
          </a:p>
          <a:p>
            <a:pPr>
              <a:buFont typeface="Arial" pitchFamily="34" charset="0"/>
              <a:buChar char="•"/>
            </a:pPr>
            <a:r>
              <a:rPr lang="en-US" sz="2800" dirty="0">
                <a:latin typeface="Times New Roman" pitchFamily="18" charset="0"/>
                <a:cs typeface="Times New Roman" pitchFamily="18" charset="0"/>
              </a:rPr>
              <a:t> Tools and technologies</a:t>
            </a:r>
          </a:p>
          <a:p>
            <a:pPr>
              <a:buFont typeface="Arial" pitchFamily="34" charset="0"/>
              <a:buChar char="•"/>
            </a:pPr>
            <a:r>
              <a:rPr lang="en-US" sz="2800" dirty="0">
                <a:latin typeface="Times New Roman" pitchFamily="18" charset="0"/>
                <a:cs typeface="Times New Roman" pitchFamily="18" charset="0"/>
              </a:rPr>
              <a:t> Testing / Experimentation</a:t>
            </a:r>
          </a:p>
          <a:p>
            <a:pPr>
              <a:buFont typeface="Arial" pitchFamily="34" charset="0"/>
              <a:buChar char="•"/>
            </a:pPr>
            <a:r>
              <a:rPr lang="en-US" sz="2800" dirty="0">
                <a:latin typeface="Times New Roman" pitchFamily="18" charset="0"/>
                <a:cs typeface="Times New Roman" pitchFamily="18" charset="0"/>
              </a:rPr>
              <a:t> Applications</a:t>
            </a:r>
          </a:p>
          <a:p>
            <a:pPr>
              <a:buFont typeface="Arial" pitchFamily="34" charset="0"/>
              <a:buChar char="•"/>
            </a:pPr>
            <a:r>
              <a:rPr lang="en-US" sz="2800" dirty="0">
                <a:latin typeface="Times New Roman" pitchFamily="18" charset="0"/>
                <a:cs typeface="Times New Roman" pitchFamily="18" charset="0"/>
              </a:rPr>
              <a:t>Result</a:t>
            </a:r>
          </a:p>
          <a:p>
            <a:pPr>
              <a:buFont typeface="Arial" pitchFamily="34" charset="0"/>
              <a:buChar char="•"/>
            </a:pPr>
            <a:r>
              <a:rPr lang="en-US" sz="2800" dirty="0">
                <a:latin typeface="Times New Roman" pitchFamily="18" charset="0"/>
                <a:cs typeface="Times New Roman" pitchFamily="18" charset="0"/>
              </a:rPr>
              <a:t> Future scope</a:t>
            </a: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Abstract</a:t>
            </a:r>
          </a:p>
        </p:txBody>
      </p:sp>
      <p:sp>
        <p:nvSpPr>
          <p:cNvPr id="3" name="Rectangle 2"/>
          <p:cNvSpPr/>
          <p:nvPr/>
        </p:nvSpPr>
        <p:spPr>
          <a:xfrm>
            <a:off x="395536" y="1196752"/>
            <a:ext cx="8136904" cy="5016758"/>
          </a:xfrm>
          <a:prstGeom prst="rect">
            <a:avLst/>
          </a:prstGeom>
        </p:spPr>
        <p:txBody>
          <a:bodyPr wrap="square">
            <a:spAutoFit/>
          </a:bodyPr>
          <a:lstStyle/>
          <a:p>
            <a:r>
              <a:rPr lang="en-US" sz="2000" dirty="0">
                <a:latin typeface="Times New Roman" pitchFamily="18" charset="0"/>
                <a:cs typeface="Times New Roman" pitchFamily="18" charset="0"/>
              </a:rPr>
              <a:t>■ Security has become a major issue globally and in order to manage the security challenges and reduce the security risks in the world, biometric systems such as face detection and recognition systems have been built.</a:t>
            </a:r>
          </a:p>
          <a:p>
            <a:r>
              <a:rPr lang="en-US" sz="2000" dirty="0">
                <a:latin typeface="Times New Roman" pitchFamily="18" charset="0"/>
                <a:cs typeface="Times New Roman" pitchFamily="18" charset="0"/>
              </a:rPr>
              <a:t>■ These systems are capable of providing biometric security, crime prevention and video surveillance services because of their inbuilt verification and identification capabilities . This has become possible due to technological advancement in the fields of automated face analysis, machine learning and pattern recognition. biometric and facial recognition techniques. </a:t>
            </a:r>
          </a:p>
          <a:p>
            <a:r>
              <a:rPr lang="en-US" sz="2000" dirty="0">
                <a:latin typeface="Times New Roman" pitchFamily="18" charset="0"/>
                <a:cs typeface="Times New Roman" pitchFamily="18" charset="0"/>
              </a:rPr>
              <a:t>■ For this, Viola-Jones Algorithm, Local Binary Pattern Histogram Algorithm and Neural Network Plays a major role. There are lot of machine learning and image processing library.</a:t>
            </a:r>
          </a:p>
          <a:p>
            <a:r>
              <a:rPr lang="en-US" sz="2000" dirty="0">
                <a:latin typeface="Times New Roman" pitchFamily="18" charset="0"/>
                <a:cs typeface="Times New Roman" pitchFamily="18" charset="0"/>
              </a:rPr>
              <a:t>■ This project is mainly based on OpenCV and NumPy i.e., a model is created using these libraries. To create model, dataset (labelled data) is required which is generated using OpenCV and for visualization of output, another dataset (without labelling) is generated and this time, a model predicted the label (i.e., name) of that image.</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4401205"/>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itchFamily="18" charset="0"/>
                <a:cs typeface="Times New Roman" pitchFamily="18" charset="0"/>
              </a:rPr>
              <a:t>Face recognition has gained tremendous attention over the last three decades since it is considered a simplified image analysis and pattern recognition application.</a:t>
            </a:r>
          </a:p>
          <a:p>
            <a:pPr marL="342900" indent="-342900">
              <a:buFont typeface="Arial" panose="020B0604020202020204" pitchFamily="34" charset="0"/>
              <a:buChar char="•"/>
            </a:pPr>
            <a:r>
              <a:rPr lang="en-US" sz="2000" dirty="0">
                <a:latin typeface="Times New Roman" pitchFamily="18" charset="0"/>
                <a:cs typeface="Times New Roman" pitchFamily="18" charset="0"/>
              </a:rPr>
              <a:t> There are at least two reasons for understanding this trend: (1) the large variety of commercial and legal requests, besides (2) the availability of the relevant technologies (e.g., smartphones, digital cameras, GPU, ...).</a:t>
            </a:r>
          </a:p>
          <a:p>
            <a:pPr marL="342900" indent="-342900">
              <a:buFont typeface="Arial" panose="020B0604020202020204" pitchFamily="34" charset="0"/>
              <a:buChar char="•"/>
            </a:pPr>
            <a:r>
              <a:rPr lang="en-US" sz="2000" dirty="0">
                <a:latin typeface="Times New Roman" pitchFamily="18" charset="0"/>
                <a:cs typeface="Times New Roman" pitchFamily="18" charset="0"/>
              </a:rPr>
              <a:t>Although the existing machine learning/recognition systems have achieved some degree of maturity, their performance is limited to the conditions imposed in real-world applications.</a:t>
            </a:r>
          </a:p>
          <a:p>
            <a:pPr marL="342900" indent="-342900">
              <a:buFont typeface="Arial" panose="020B0604020202020204" pitchFamily="34" charset="0"/>
              <a:buChar char="•"/>
            </a:pPr>
            <a:r>
              <a:rPr lang="en-US" sz="2000" dirty="0">
                <a:latin typeface="Times New Roman" pitchFamily="18" charset="0"/>
                <a:cs typeface="Times New Roman" pitchFamily="18" charset="0"/>
              </a:rPr>
              <a:t>Today facial recognition, associated with artificial intelligence techniques, enables a person to be identified from his face or verified as what he claims to be. Facial recognition can analyze facial features and other biometric details, such as the eyes, and compare them with photographs or videos.</a:t>
            </a:r>
          </a:p>
        </p:txBody>
      </p:sp>
    </p:spTree>
    <p:extLst>
      <p:ext uri="{BB962C8B-B14F-4D97-AF65-F5344CB8AC3E}">
        <p14:creationId xmlns:p14="http://schemas.microsoft.com/office/powerpoint/2010/main" val="630547097"/>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3785652"/>
          </a:xfrm>
          <a:prstGeom prst="rect">
            <a:avLst/>
          </a:prstGeom>
        </p:spPr>
        <p:txBody>
          <a:bodyPr wrap="square">
            <a:spAutoFit/>
          </a:bodyPr>
          <a:lstStyle/>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 Problem statement of Face Recognition for Real-Time Applications are given below:-</a:t>
            </a:r>
          </a:p>
          <a:p>
            <a:pPr marL="342900" indent="-342900">
              <a:buFont typeface="Arial" panose="020B0604020202020204" pitchFamily="34" charset="0"/>
              <a:buChar char="•"/>
            </a:pPr>
            <a:r>
              <a:rPr lang="en-US" sz="2000" dirty="0">
                <a:latin typeface="Times New Roman" pitchFamily="18" charset="0"/>
                <a:cs typeface="Times New Roman" pitchFamily="18" charset="0"/>
              </a:rPr>
              <a:t> To do face detection and recognition in real time.</a:t>
            </a:r>
          </a:p>
          <a:p>
            <a:pPr marL="342900" indent="-342900">
              <a:buFont typeface="Arial" panose="020B0604020202020204" pitchFamily="34" charset="0"/>
              <a:buChar char="•"/>
            </a:pPr>
            <a:r>
              <a:rPr lang="en-US" sz="2000" dirty="0">
                <a:latin typeface="Times New Roman" pitchFamily="18" charset="0"/>
                <a:cs typeface="Times New Roman" pitchFamily="18" charset="0"/>
              </a:rPr>
              <a:t> Enhance the Speed i.e., frames/sec.</a:t>
            </a:r>
          </a:p>
          <a:p>
            <a:pPr marL="342900" indent="-342900">
              <a:buFont typeface="Arial" panose="020B0604020202020204" pitchFamily="34" charset="0"/>
              <a:buChar char="•"/>
            </a:pPr>
            <a:r>
              <a:rPr lang="en-US" sz="2000" dirty="0">
                <a:latin typeface="Times New Roman" pitchFamily="18" charset="0"/>
                <a:cs typeface="Times New Roman" pitchFamily="18" charset="0"/>
              </a:rPr>
              <a:t> Do recognition on high Camera resolution.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There might have been number of situation where it is necessary to recognize face or simply detect face. The traditional methods of lock/unlock are very inefficient. There may be possible of losing keys or breaching of codes/passwords. </a:t>
            </a:r>
          </a:p>
          <a:p>
            <a:r>
              <a:rPr lang="en-US" sz="2000" dirty="0">
                <a:latin typeface="Times New Roman" pitchFamily="18" charset="0"/>
                <a:cs typeface="Times New Roman" pitchFamily="18" charset="0"/>
              </a:rPr>
              <a:t>So, we propose a face recognition system which can be able to recognize face with maximum accuracy as possible.</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Face Recognition </a:t>
            </a:r>
          </a:p>
        </p:txBody>
      </p:sp>
      <p:sp>
        <p:nvSpPr>
          <p:cNvPr id="3" name="Rectangle 2"/>
          <p:cNvSpPr/>
          <p:nvPr/>
        </p:nvSpPr>
        <p:spPr>
          <a:xfrm>
            <a:off x="395536" y="1196752"/>
            <a:ext cx="8136904" cy="5078313"/>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itchFamily="18" charset="0"/>
                <a:cs typeface="Times New Roman" pitchFamily="18" charset="0"/>
              </a:rPr>
              <a:t>Face recognition has progressed from rudimentary computer vision techniques to advances in machine learning to increasingly sophisticated neural networks and related technologies;</a:t>
            </a:r>
          </a:p>
          <a:p>
            <a:pPr marL="342900" indent="-342900">
              <a:buFont typeface="Arial" panose="020B0604020202020204" pitchFamily="34" charset="0"/>
              <a:buChar char="•"/>
            </a:pPr>
            <a:r>
              <a:rPr lang="en-US" dirty="0">
                <a:latin typeface="Times New Roman" pitchFamily="18" charset="0"/>
                <a:cs typeface="Times New Roman" pitchFamily="18" charset="0"/>
              </a:rPr>
              <a:t>In engineering, the issue of automated face recognition includes three key steps: (1) approximate face detection and normalization, (2) extraction of features and accurate face normalization, and (3) classification (verification or identification).</a:t>
            </a:r>
          </a:p>
          <a:p>
            <a:pPr marL="342900" indent="-342900">
              <a:buFont typeface="Arial" panose="020B0604020202020204" pitchFamily="34" charset="0"/>
              <a:buChar char="•"/>
            </a:pPr>
            <a:r>
              <a:rPr lang="en-US" dirty="0">
                <a:latin typeface="Times New Roman" pitchFamily="18" charset="0"/>
                <a:cs typeface="Times New Roman" pitchFamily="18" charset="0"/>
              </a:rPr>
              <a:t>Face detection is the first step in the automated face recognition system. It usually determines whether or not an image includes a face(s). If it does, its function is to trace one or several face locations in the picture.</a:t>
            </a:r>
          </a:p>
          <a:p>
            <a:pPr marL="342900" indent="-342900">
              <a:buFont typeface="Arial" panose="020B0604020202020204" pitchFamily="34" charset="0"/>
              <a:buChar char="•"/>
            </a:pPr>
            <a:r>
              <a:rPr lang="en-US" dirty="0">
                <a:latin typeface="Times New Roman" pitchFamily="18" charset="0"/>
                <a:cs typeface="Times New Roman" pitchFamily="18" charset="0"/>
              </a:rPr>
              <a:t>Feature extraction step consists of extracting from the detected face a feature vector named the signature, which must be enough to represent a face. The individuality of the face and the property of distinguishing between two separate persons must be checked. It should be noted that the face detection stage can accomplish this process.</a:t>
            </a:r>
          </a:p>
          <a:p>
            <a:pPr marL="342900" indent="-342900">
              <a:buFont typeface="Arial" panose="020B0604020202020204" pitchFamily="34" charset="0"/>
              <a:buChar char="•"/>
            </a:pPr>
            <a:r>
              <a:rPr lang="en-US" dirty="0">
                <a:latin typeface="Times New Roman" pitchFamily="18" charset="0"/>
                <a:cs typeface="Times New Roman" pitchFamily="18" charset="0"/>
              </a:rPr>
              <a:t>Classification involves verification and identification. Verification requires matching one face to another to authorize access to a requested identity. However, identification compares a face to several other faces that are given with several possibilities to find the face's identity.</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Face Recognition </a:t>
            </a:r>
          </a:p>
        </p:txBody>
      </p:sp>
      <p:pic>
        <p:nvPicPr>
          <p:cNvPr id="7" name="Picture 6">
            <a:extLst>
              <a:ext uri="{FF2B5EF4-FFF2-40B4-BE49-F238E27FC236}">
                <a16:creationId xmlns:a16="http://schemas.microsoft.com/office/drawing/2014/main" id="{6DC6D733-9BC6-F584-1EFC-5A77EB61B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96752"/>
            <a:ext cx="6800520" cy="4972423"/>
          </a:xfrm>
          <a:prstGeom prst="rect">
            <a:avLst/>
          </a:prstGeom>
        </p:spPr>
      </p:pic>
    </p:spTree>
    <p:extLst>
      <p:ext uri="{BB962C8B-B14F-4D97-AF65-F5344CB8AC3E}">
        <p14:creationId xmlns:p14="http://schemas.microsoft.com/office/powerpoint/2010/main" val="1742381287"/>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1077218"/>
          </a:xfrm>
          <a:prstGeom prst="rect">
            <a:avLst/>
          </a:prstGeom>
          <a:noFill/>
        </p:spPr>
        <p:txBody>
          <a:bodyPr wrap="square" rtlCol="0">
            <a:spAutoFit/>
          </a:bodyPr>
          <a:lstStyle/>
          <a:p>
            <a:r>
              <a:rPr lang="en-US" sz="3200" dirty="0">
                <a:latin typeface="Times New Roman" pitchFamily="18" charset="0"/>
                <a:cs typeface="Times New Roman" pitchFamily="18" charset="0"/>
              </a:rPr>
              <a:t>Objectives</a:t>
            </a:r>
          </a:p>
          <a:p>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3785652"/>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The objectives of this system are as follows:</a:t>
            </a:r>
          </a:p>
          <a:p>
            <a:pPr marL="342900" indent="-342900">
              <a:buFont typeface="Arial" panose="020B0604020202020204" pitchFamily="34" charset="0"/>
              <a:buChar char="•"/>
            </a:pPr>
            <a:r>
              <a:rPr lang="en-US" sz="2400" dirty="0">
                <a:latin typeface="Times New Roman" pitchFamily="18" charset="0"/>
                <a:cs typeface="Times New Roman" pitchFamily="18" charset="0"/>
              </a:rPr>
              <a:t>Detect faces.</a:t>
            </a:r>
          </a:p>
          <a:p>
            <a:pPr marL="342900" indent="-342900">
              <a:buFont typeface="Arial" panose="020B0604020202020204" pitchFamily="34" charset="0"/>
              <a:buChar char="•"/>
            </a:pPr>
            <a:r>
              <a:rPr lang="en-US" sz="2400" dirty="0">
                <a:latin typeface="Times New Roman" pitchFamily="18" charset="0"/>
                <a:cs typeface="Times New Roman" pitchFamily="18" charset="0"/>
              </a:rPr>
              <a:t>Match detected faces to the images previously captured and recognize them.</a:t>
            </a:r>
          </a:p>
          <a:p>
            <a:pPr marL="342900" indent="-342900">
              <a:buFont typeface="Arial" panose="020B0604020202020204" pitchFamily="34" charset="0"/>
              <a:buChar char="•"/>
            </a:pPr>
            <a:r>
              <a:rPr lang="en-US" sz="2400" dirty="0">
                <a:latin typeface="Times New Roman" pitchFamily="18" charset="0"/>
                <a:cs typeface="Times New Roman" pitchFamily="18" charset="0"/>
              </a:rPr>
              <a:t>Provides accurate information about them (e.g., their names).</a:t>
            </a:r>
          </a:p>
          <a:p>
            <a:pPr marL="342900" indent="-342900">
              <a:buFont typeface="Arial" panose="020B0604020202020204" pitchFamily="34" charset="0"/>
              <a:buChar char="•"/>
            </a:pPr>
            <a:r>
              <a:rPr lang="en-US" sz="2400" dirty="0">
                <a:latin typeface="Times New Roman" pitchFamily="18" charset="0"/>
                <a:cs typeface="Times New Roman" pitchFamily="18" charset="0"/>
              </a:rPr>
              <a:t>To enhance the Frame/sec for Face Recognition System, such that Recognition is done in Real Time.</a:t>
            </a:r>
          </a:p>
          <a:p>
            <a:pPr marL="342900" indent="-342900">
              <a:buFont typeface="Arial" panose="020B0604020202020204" pitchFamily="34" charset="0"/>
              <a:buChar char="•"/>
            </a:pPr>
            <a:r>
              <a:rPr lang="en-US" sz="2400" dirty="0">
                <a:latin typeface="Times New Roman" pitchFamily="18" charset="0"/>
                <a:cs typeface="Times New Roman" pitchFamily="18" charset="0"/>
              </a:rPr>
              <a:t>Presently, work on 15 frames/sec Our motto is to achieve higher frames/sec or high-Resolution frames/sec.</a:t>
            </a:r>
          </a:p>
          <a:p>
            <a:pPr marL="342900" indent="-342900">
              <a:buFont typeface="Arial" panose="020B0604020202020204" pitchFamily="34" charset="0"/>
              <a:buChar char="•"/>
            </a:pPr>
            <a:r>
              <a:rPr lang="en-US" sz="2400" dirty="0">
                <a:latin typeface="Times New Roman" pitchFamily="18" charset="0"/>
                <a:cs typeface="Times New Roman" pitchFamily="18" charset="0"/>
              </a:rPr>
              <a:t>We want increase accuracy of face detection and recognition</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1077218"/>
          </a:xfrm>
          <a:prstGeom prst="rect">
            <a:avLst/>
          </a:prstGeom>
          <a:noFill/>
        </p:spPr>
        <p:txBody>
          <a:bodyPr wrap="square" rtlCol="0">
            <a:spAutoFit/>
          </a:bodyPr>
          <a:lstStyle/>
          <a:p>
            <a:r>
              <a:rPr lang="en-US" sz="3200" dirty="0">
                <a:latin typeface="Times New Roman" pitchFamily="18" charset="0"/>
                <a:cs typeface="Times New Roman" pitchFamily="18" charset="0"/>
              </a:rPr>
              <a:t>Methodology</a:t>
            </a:r>
          </a:p>
          <a:p>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4401205"/>
          </a:xfrm>
          <a:prstGeom prst="rect">
            <a:avLst/>
          </a:prstGeom>
        </p:spPr>
        <p:txBody>
          <a:bodyPr wrap="square">
            <a:spAutoFit/>
          </a:bodyPr>
          <a:lstStyle/>
          <a:p>
            <a:r>
              <a:rPr lang="en-US" sz="2000" dirty="0">
                <a:latin typeface="Times New Roman" pitchFamily="18" charset="0"/>
                <a:cs typeface="Times New Roman" pitchFamily="18" charset="0"/>
              </a:rPr>
              <a:t>■For this project we will be using the Agile Software Development methodology approach in developing the </a:t>
            </a:r>
            <a:r>
              <a:rPr lang="en-US" sz="2000" dirty="0" err="1">
                <a:latin typeface="Times New Roman" pitchFamily="18" charset="0"/>
                <a:cs typeface="Times New Roman" pitchFamily="18" charset="0"/>
              </a:rPr>
              <a:t>application.Agile</a:t>
            </a:r>
            <a:r>
              <a:rPr lang="en-US" sz="2000" dirty="0">
                <a:latin typeface="Times New Roman" pitchFamily="18" charset="0"/>
                <a:cs typeface="Times New Roman" pitchFamily="18" charset="0"/>
              </a:rPr>
              <a:t> methodologies are approaches to product development that are aligned with the values and principles described in the Agile Manifesto for software development.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■Agile methodologies aim to deliver the right product, with incremental and frequent delivery of small chunks of functionality, through small cross-functional self-organizing teams, enabling frequent customer feedback and course correction as needed.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doing so, Agile aims to right the challenges faced by the traditional "waterfall" approaches of delivering large products in long periods of time, during which customer requirements frequently changed, resulting in the wrong products being delivered.</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TotalTime>
  <Words>1504</Words>
  <Application>Microsoft Office PowerPoint</Application>
  <PresentationFormat>On-screen Show (4:3)</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lovishabansal110@gmail.com</cp:lastModifiedBy>
  <cp:revision>36</cp:revision>
  <dcterms:created xsi:type="dcterms:W3CDTF">2022-12-12T14:14:34Z</dcterms:created>
  <dcterms:modified xsi:type="dcterms:W3CDTF">2024-05-13T06:24:29Z</dcterms:modified>
</cp:coreProperties>
</file>