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72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6B4F-E459-4098-8649-B44F897EB426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3111-7B25-4BB6-B5C5-66C7210EDC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49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43111-7B25-4BB6-B5C5-66C7210EDC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904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1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82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75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066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6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3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91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3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703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891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E27C209-DB6A-44EB-90E4-EB67D11C27FB}" type="datetimeFigureOut">
              <a:rPr lang="uk-UA" smtClean="0"/>
              <a:t>03.04.2016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0E957E-8E45-4E15-9ED7-FBD738217C3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800" y="965200"/>
            <a:ext cx="11760200" cy="2728956"/>
          </a:xfrm>
        </p:spPr>
        <p:txBody>
          <a:bodyPr>
            <a:noAutofit/>
          </a:bodyPr>
          <a:lstStyle/>
          <a:p>
            <a:pPr algn="ctr"/>
            <a:r>
              <a:rPr lang="uk-UA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Визначення пріоритетних галузей економіки України до 2025 року за допомогою </a:t>
            </a:r>
            <a:r>
              <a:rPr lang="en-US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r>
              <a:rPr lang="ru-RU" sz="6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6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анал</a:t>
            </a:r>
            <a:r>
              <a:rPr lang="uk-UA" sz="6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ізу</a:t>
            </a:r>
            <a:endParaRPr lang="uk-UA" sz="6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377030" y="3818834"/>
            <a:ext cx="3370470" cy="2645466"/>
          </a:xfrm>
        </p:spPr>
        <p:txBody>
          <a:bodyPr>
            <a:normAutofit lnSpcReduction="10000"/>
          </a:bodyPr>
          <a:lstStyle/>
          <a:p>
            <a:pPr algn="l"/>
            <a:r>
              <a:rPr lang="uk-UA" b="1" dirty="0" smtClean="0"/>
              <a:t>Виконали:</a:t>
            </a:r>
          </a:p>
          <a:p>
            <a:pPr algn="l"/>
            <a:r>
              <a:rPr lang="uk-UA" b="1" dirty="0" smtClean="0"/>
              <a:t>Студенти групи КА-23</a:t>
            </a:r>
          </a:p>
          <a:p>
            <a:pPr algn="l"/>
            <a:r>
              <a:rPr lang="uk-UA" b="1" dirty="0" err="1" smtClean="0"/>
              <a:t>Маняк</a:t>
            </a:r>
            <a:r>
              <a:rPr lang="uk-UA" b="1" dirty="0" smtClean="0"/>
              <a:t> Юрій</a:t>
            </a:r>
          </a:p>
          <a:p>
            <a:pPr algn="l"/>
            <a:r>
              <a:rPr lang="uk-UA" b="1" dirty="0" smtClean="0"/>
              <a:t>Метелиця Марія</a:t>
            </a:r>
          </a:p>
          <a:p>
            <a:pPr algn="l"/>
            <a:r>
              <a:rPr lang="uk-UA" b="1" dirty="0" smtClean="0"/>
              <a:t>Роговий Андрій</a:t>
            </a:r>
          </a:p>
          <a:p>
            <a:pPr algn="l"/>
            <a:r>
              <a:rPr lang="uk-UA" b="1" dirty="0" err="1" smtClean="0"/>
              <a:t>Яковець</a:t>
            </a:r>
            <a:r>
              <a:rPr lang="uk-UA" b="1" dirty="0" smtClean="0"/>
              <a:t> Михайло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372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72983"/>
              </p:ext>
            </p:extLst>
          </p:nvPr>
        </p:nvGraphicFramePr>
        <p:xfrm>
          <a:off x="724688" y="849680"/>
          <a:ext cx="10769602" cy="565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  <a:gridCol w="633506"/>
              </a:tblGrid>
              <a:tr h="435159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O16</a:t>
                      </a:r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435159">
                <a:tc>
                  <a:txBody>
                    <a:bodyPr/>
                    <a:lstStyle/>
                    <a:p>
                      <a:r>
                        <a:rPr lang="en-US" dirty="0" smtClean="0"/>
                        <a:t>S12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73916"/>
              </p:ext>
            </p:extLst>
          </p:nvPr>
        </p:nvGraphicFramePr>
        <p:xfrm>
          <a:off x="288750" y="274320"/>
          <a:ext cx="11478138" cy="641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48"/>
                <a:gridCol w="698586"/>
                <a:gridCol w="819867"/>
                <a:gridCol w="819867"/>
                <a:gridCol w="819867"/>
                <a:gridCol w="819867"/>
                <a:gridCol w="819867"/>
                <a:gridCol w="819867"/>
                <a:gridCol w="819867"/>
                <a:gridCol w="819867"/>
                <a:gridCol w="819867"/>
                <a:gridCol w="819867"/>
                <a:gridCol w="819867"/>
                <a:gridCol w="819867"/>
              </a:tblGrid>
              <a:tr h="337644"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T13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0,6</a:t>
                      </a:r>
                      <a:endParaRPr lang="uk-UA" sz="1400" dirty="0"/>
                    </a:p>
                  </a:txBody>
                  <a:tcPr/>
                </a:tc>
              </a:tr>
              <a:tr h="337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2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2909"/>
              </p:ext>
            </p:extLst>
          </p:nvPr>
        </p:nvGraphicFramePr>
        <p:xfrm>
          <a:off x="288750" y="274320"/>
          <a:ext cx="11380091" cy="6235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443"/>
                <a:gridCol w="570393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  <a:gridCol w="669417"/>
              </a:tblGrid>
              <a:tr h="328193"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O16</a:t>
                      </a:r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</a:tr>
              <a:tr h="32819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0,6</a:t>
                      </a:r>
                      <a:endParaRPr lang="uk-U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2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6397" y="2479344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ru-RU" b="1" dirty="0" err="1" smtClean="0"/>
              <a:t>Співставлення</a:t>
            </a:r>
            <a:r>
              <a:rPr lang="ru-RU" b="1" dirty="0" smtClean="0"/>
              <a:t> </a:t>
            </a:r>
            <a:r>
              <a:rPr lang="ru-RU" b="1" dirty="0" err="1" smtClean="0"/>
              <a:t>можливостей</a:t>
            </a:r>
            <a:r>
              <a:rPr lang="ru-RU" b="1" dirty="0" smtClean="0"/>
              <a:t> з </a:t>
            </a:r>
            <a:r>
              <a:rPr lang="ru-RU" b="1" dirty="0" err="1" smtClean="0"/>
              <a:t>сильними</a:t>
            </a:r>
            <a:r>
              <a:rPr lang="ru-RU" b="1" dirty="0" smtClean="0"/>
              <a:t> і </a:t>
            </a:r>
            <a:r>
              <a:rPr lang="ru-RU" b="1" dirty="0" err="1" smtClean="0"/>
              <a:t>слабкими</a:t>
            </a:r>
            <a:r>
              <a:rPr lang="ru-RU" b="1" dirty="0" smtClean="0"/>
              <a:t> характеристиками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60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19681"/>
              </p:ext>
            </p:extLst>
          </p:nvPr>
        </p:nvGraphicFramePr>
        <p:xfrm>
          <a:off x="1170981" y="641444"/>
          <a:ext cx="10033830" cy="571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22"/>
                <a:gridCol w="4367284"/>
                <a:gridCol w="4722124"/>
              </a:tblGrid>
              <a:tr h="284882"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 u="none" strike="noStrike" dirty="0">
                          <a:effectLst/>
                        </a:rPr>
                        <a:t> 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Сильні сторони, що сприяют</a:t>
                      </a:r>
                      <a:r>
                        <a:rPr lang="uk-UA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ь реалізації можливості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Слабкі</a:t>
                      </a:r>
                      <a:r>
                        <a:rPr lang="uk-UA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сторони, що перешкоджають реалізації можливості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O2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O3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O4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O5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O6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O7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O8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2848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O9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787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787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O11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787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O12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787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O13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787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O14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787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O15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787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O16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637" y="282053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/>
              <a:t>Співставлення</a:t>
            </a:r>
            <a:r>
              <a:rPr lang="ru-RU" b="1" dirty="0"/>
              <a:t> </a:t>
            </a:r>
            <a:r>
              <a:rPr lang="ru-RU" b="1" dirty="0" err="1" smtClean="0"/>
              <a:t>загроз</a:t>
            </a:r>
            <a:r>
              <a:rPr lang="ru-RU" b="1" dirty="0" smtClean="0"/>
              <a:t> </a:t>
            </a:r>
            <a:r>
              <a:rPr lang="ru-RU" b="1" dirty="0" err="1" smtClean="0"/>
              <a:t>із</a:t>
            </a:r>
            <a:r>
              <a:rPr lang="ru-RU" b="1" dirty="0" smtClean="0"/>
              <a:t> </a:t>
            </a:r>
            <a:r>
              <a:rPr lang="ru-RU" b="1" dirty="0" err="1"/>
              <a:t>сильними</a:t>
            </a:r>
            <a:r>
              <a:rPr lang="ru-RU" b="1" dirty="0"/>
              <a:t> і </a:t>
            </a:r>
            <a:r>
              <a:rPr lang="ru-RU" b="1" dirty="0" err="1"/>
              <a:t>слабкими</a:t>
            </a:r>
            <a:r>
              <a:rPr lang="ru-RU" b="1" dirty="0"/>
              <a:t> характеристиками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0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380385"/>
              </p:ext>
            </p:extLst>
          </p:nvPr>
        </p:nvGraphicFramePr>
        <p:xfrm>
          <a:off x="559559" y="638032"/>
          <a:ext cx="10699844" cy="498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331"/>
                <a:gridCol w="4627274"/>
                <a:gridCol w="5003239"/>
              </a:tblGrid>
              <a:tr h="539365"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 u="none" strike="noStrike" dirty="0">
                          <a:effectLst/>
                        </a:rPr>
                        <a:t> 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Сильні сторони, що  можуть компенсувати вплив загрози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Слабкі</a:t>
                      </a:r>
                      <a:r>
                        <a:rPr lang="uk-UA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сторони, що можуть посилити вплив загрози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3104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4127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4127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4127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  <a:tr h="4127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ru-RU" b="1" dirty="0" err="1" smtClean="0"/>
              <a:t>Вплив</a:t>
            </a:r>
            <a:r>
              <a:rPr lang="ru-RU" b="1" dirty="0" smtClean="0"/>
              <a:t> </a:t>
            </a:r>
            <a:r>
              <a:rPr lang="ru-RU" b="1" dirty="0" err="1" smtClean="0"/>
              <a:t>внутрішніх</a:t>
            </a:r>
            <a:r>
              <a:rPr lang="ru-RU" b="1" dirty="0" smtClean="0"/>
              <a:t> характеристик на </a:t>
            </a:r>
            <a:r>
              <a:rPr lang="ru-RU" b="1" dirty="0" err="1" smtClean="0"/>
              <a:t>реалізацію</a:t>
            </a:r>
            <a:r>
              <a:rPr lang="ru-RU" b="1" dirty="0" smtClean="0"/>
              <a:t> </a:t>
            </a:r>
            <a:r>
              <a:rPr lang="ru-RU" b="1" dirty="0" err="1" smtClean="0"/>
              <a:t>загроз</a:t>
            </a:r>
            <a:r>
              <a:rPr lang="ru-RU" b="1" dirty="0" smtClean="0"/>
              <a:t> і </a:t>
            </a:r>
            <a:r>
              <a:rPr lang="ru-RU" b="1" dirty="0" err="1" smtClean="0"/>
              <a:t>можливостей</a:t>
            </a:r>
            <a:r>
              <a:rPr lang="ru-RU" b="1" dirty="0" smtClean="0"/>
              <a:t> 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0" t="55597" r="48183" b="13993"/>
          <a:stretch/>
        </p:blipFill>
        <p:spPr bwMode="auto">
          <a:xfrm>
            <a:off x="2879678" y="2715905"/>
            <a:ext cx="5638114" cy="35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03952"/>
              </p:ext>
            </p:extLst>
          </p:nvPr>
        </p:nvGraphicFramePr>
        <p:xfrm>
          <a:off x="652365" y="586853"/>
          <a:ext cx="4997807" cy="585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33"/>
                <a:gridCol w="1709516"/>
                <a:gridCol w="2059760"/>
                <a:gridCol w="652598"/>
              </a:tblGrid>
              <a:tr h="495605"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 u="none" strike="noStrike" dirty="0">
                          <a:effectLst/>
                        </a:rPr>
                        <a:t> 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Вплив сильних характеристик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Вплив слабких характеристик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O1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-0,4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O2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O3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-0,9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O4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O5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-2,2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O6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O7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-0,8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O8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-0,2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O9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-1,4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O11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O12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O13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O14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O15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</a:tr>
              <a:tr h="3349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O16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bel"/>
                      </a:endParaRPr>
                    </a:p>
                  </a:txBody>
                  <a:tcPr marL="7212" marR="7212" marT="721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438671"/>
              </p:ext>
            </p:extLst>
          </p:nvPr>
        </p:nvGraphicFramePr>
        <p:xfrm>
          <a:off x="6059607" y="610734"/>
          <a:ext cx="4612942" cy="577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26"/>
                <a:gridCol w="1756028"/>
                <a:gridCol w="1774209"/>
                <a:gridCol w="736979"/>
              </a:tblGrid>
              <a:tr h="1067168">
                <a:tc>
                  <a:txBody>
                    <a:bodyPr/>
                    <a:lstStyle/>
                    <a:p>
                      <a:pPr algn="l" fontAlgn="t"/>
                      <a:r>
                        <a:rPr lang="uk-UA" sz="1400" u="none" strike="noStrike" dirty="0">
                          <a:effectLst/>
                        </a:rPr>
                        <a:t> </a:t>
                      </a:r>
                      <a:endParaRPr lang="uk-UA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Вплив</a:t>
                      </a:r>
                      <a:r>
                        <a:rPr lang="uk-UA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сильних характеристик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Вплив</a:t>
                      </a:r>
                      <a:r>
                        <a:rPr lang="uk-UA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слабких характеристик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</a:t>
                      </a:r>
                      <a:endParaRPr lang="uk-UA" sz="16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212" marR="7212" marT="7212" marB="0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-1,2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-1,2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-1,6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-0,5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-2,6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-0,1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-1,9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-1,6</a:t>
                      </a:r>
                    </a:p>
                  </a:txBody>
                  <a:tcPr marL="9525" marR="9525" marT="9525" marB="0" anchor="b"/>
                </a:tc>
              </a:tr>
              <a:tr h="3622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orbel"/>
                        </a:rPr>
                        <a:t>T13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Загрози та можливості, на які впливають сильні характеристики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t="73507" r="46819" b="13247"/>
          <a:stretch/>
        </p:blipFill>
        <p:spPr bwMode="auto">
          <a:xfrm>
            <a:off x="3425587" y="3643952"/>
            <a:ext cx="4824389" cy="121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8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508000"/>
            <a:ext cx="10833100" cy="209550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uk-UA" b="1" i="1" dirty="0"/>
              <a:t>ЗАКОН УКРАЇНИ </a:t>
            </a:r>
            <a:r>
              <a:rPr lang="uk-UA" dirty="0"/>
              <a:t/>
            </a:r>
            <a:br>
              <a:rPr lang="uk-UA" dirty="0"/>
            </a:br>
            <a:r>
              <a:rPr lang="uk-UA" b="1" dirty="0"/>
              <a:t> Про стимулювання інвестиційної діяльності у пріоритетних галузях економіки з метою створення нових робочих місць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19710" y="2730500"/>
            <a:ext cx="11794490" cy="3949700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uk-UA" sz="2800" b="1" dirty="0"/>
              <a:t>Стаття 2.</a:t>
            </a:r>
            <a:r>
              <a:rPr lang="uk-UA" sz="2800" dirty="0"/>
              <a:t> Пріоритетні галузі економіки</a:t>
            </a:r>
          </a:p>
          <a:p>
            <a:pPr fontAlgn="base"/>
            <a:r>
              <a:rPr lang="uk-UA" sz="2800" dirty="0"/>
              <a:t>1. Пріоритетними галузями економіки є галузі, спрямовані на забезпечення потреб суспільства у високотехнологічній конкурентоспроможній екологічно чистій продукції, високоякісних послугах, які реалізують державну політику щодо розвитку виробничого та експортного потенціалу, створення нових робочих місць.</a:t>
            </a:r>
          </a:p>
          <a:p>
            <a:pPr fontAlgn="base"/>
            <a:r>
              <a:rPr lang="uk-UA" sz="2800" dirty="0"/>
              <a:t>2. Перелік пріоритетних галузей економіки визначається Кабінетом Міністрів України</a:t>
            </a:r>
            <a:r>
              <a:rPr lang="uk-UA" sz="2800" dirty="0" smtClean="0"/>
              <a:t>.</a:t>
            </a:r>
            <a:r>
              <a:rPr lang="uk-UA" sz="2400" dirty="0"/>
              <a:t/>
            </a:r>
            <a:br>
              <a:rPr lang="uk-UA" sz="2400" dirty="0"/>
            </a:b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3165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35438"/>
              </p:ext>
            </p:extLst>
          </p:nvPr>
        </p:nvGraphicFramePr>
        <p:xfrm>
          <a:off x="1074760" y="392375"/>
          <a:ext cx="7345909" cy="582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01"/>
                <a:gridCol w="2182636"/>
                <a:gridCol w="2182636"/>
                <a:gridCol w="2182636"/>
              </a:tblGrid>
              <a:tr h="109685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Ступінь послаблення загроз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Ступінь</a:t>
                      </a:r>
                      <a:r>
                        <a:rPr lang="uk-UA" baseline="0" dirty="0" smtClean="0"/>
                        <a:t> посилення можливостей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uk-UA" dirty="0"/>
                    </a:p>
                  </a:txBody>
                  <a:tcPr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</a:tr>
              <a:tr h="279624">
                <a:tc>
                  <a:txBody>
                    <a:bodyPr/>
                    <a:lstStyle/>
                    <a:p>
                      <a:r>
                        <a:rPr lang="en-US" dirty="0" smtClean="0"/>
                        <a:t>S9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</a:t>
                      </a:r>
                    </a:p>
                  </a:txBody>
                  <a:tcPr marL="9525" marR="9525" marT="9525" marB="0" anchor="b"/>
                </a:tc>
              </a:tr>
              <a:tr h="479872">
                <a:tc>
                  <a:txBody>
                    <a:bodyPr/>
                    <a:lstStyle/>
                    <a:p>
                      <a:r>
                        <a:rPr lang="en-US" dirty="0" smtClean="0"/>
                        <a:t>S10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</a:t>
                      </a:r>
                    </a:p>
                  </a:txBody>
                  <a:tcPr marL="9525" marR="9525" marT="9525" marB="0" anchor="b"/>
                </a:tc>
              </a:tr>
              <a:tr h="479872">
                <a:tc>
                  <a:txBody>
                    <a:bodyPr/>
                    <a:lstStyle/>
                    <a:p>
                      <a:r>
                        <a:rPr lang="en-US" dirty="0" smtClean="0"/>
                        <a:t>S11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</a:t>
                      </a:r>
                    </a:p>
                  </a:txBody>
                  <a:tcPr marL="9525" marR="9525" marT="9525" marB="0" anchor="b"/>
                </a:tc>
              </a:tr>
              <a:tr h="479872">
                <a:tc>
                  <a:txBody>
                    <a:bodyPr/>
                    <a:lstStyle/>
                    <a:p>
                      <a:r>
                        <a:rPr lang="en-US" dirty="0" smtClean="0"/>
                        <a:t>S12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Загрози та можливості, на які впливають </a:t>
            </a:r>
            <a:r>
              <a:rPr lang="uk-UA" dirty="0" smtClean="0"/>
              <a:t>слабкі характеристики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4" t="56903" r="47344" b="28732"/>
          <a:stretch/>
        </p:blipFill>
        <p:spPr bwMode="auto">
          <a:xfrm>
            <a:off x="3630305" y="3384642"/>
            <a:ext cx="5015290" cy="147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1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97515"/>
              </p:ext>
            </p:extLst>
          </p:nvPr>
        </p:nvGraphicFramePr>
        <p:xfrm>
          <a:off x="1893625" y="518615"/>
          <a:ext cx="8096535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82"/>
                <a:gridCol w="2440051"/>
                <a:gridCol w="2440051"/>
                <a:gridCol w="2440051"/>
              </a:tblGrid>
              <a:tr h="453857">
                <a:tc>
                  <a:txBody>
                    <a:bodyPr/>
                    <a:lstStyle/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Ступін</a:t>
                      </a:r>
                      <a:r>
                        <a:rPr lang="uk-UA" sz="1400" baseline="0" dirty="0" smtClean="0"/>
                        <a:t>ь посилення загроз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smtClean="0"/>
                        <a:t>Ступінь</a:t>
                      </a:r>
                      <a:r>
                        <a:rPr lang="uk-UA" sz="1400" baseline="0" dirty="0" smtClean="0"/>
                        <a:t> послаблення можливостей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uk-UA" sz="1400" dirty="0"/>
                    </a:p>
                  </a:txBody>
                  <a:tcPr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4,2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W9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9525" marR="9525" marT="9525" marB="0" anchor="b"/>
                </a:tc>
              </a:tr>
              <a:tr h="3023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W18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3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8240" y="608528"/>
            <a:ext cx="9875520" cy="1356360"/>
          </a:xfrm>
        </p:spPr>
        <p:txBody>
          <a:bodyPr/>
          <a:lstStyle/>
          <a:p>
            <a:pPr algn="ctr"/>
            <a:r>
              <a:rPr lang="uk-UA" dirty="0" smtClean="0"/>
              <a:t>Ре</a:t>
            </a:r>
            <a:r>
              <a:rPr lang="ru-RU" dirty="0" err="1" smtClean="0"/>
              <a:t>зультати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38150" y="1982569"/>
            <a:ext cx="2647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Можливості:</a:t>
            </a:r>
          </a:p>
          <a:p>
            <a:r>
              <a:rPr lang="en-US" sz="3200" dirty="0" smtClean="0"/>
              <a:t>O1;   D=1.3</a:t>
            </a:r>
          </a:p>
          <a:p>
            <a:r>
              <a:rPr lang="en-US" sz="3200" dirty="0" smtClean="0"/>
              <a:t>O13;   D=1.1</a:t>
            </a:r>
          </a:p>
          <a:p>
            <a:r>
              <a:rPr lang="en-US" sz="3200" dirty="0" smtClean="0"/>
              <a:t>O15;   D=1.1</a:t>
            </a:r>
          </a:p>
          <a:p>
            <a:r>
              <a:rPr lang="en-US" sz="3200" dirty="0" smtClean="0"/>
              <a:t>O14;   D=1.1</a:t>
            </a:r>
          </a:p>
          <a:p>
            <a:r>
              <a:rPr lang="en-US" sz="3200" dirty="0" smtClean="0"/>
              <a:t>O12;   D =1.0</a:t>
            </a:r>
            <a:endParaRPr lang="uk-UA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48050" y="1982569"/>
            <a:ext cx="2647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Загрози:</a:t>
            </a:r>
            <a:endParaRPr lang="en-US" sz="3200" dirty="0" smtClean="0"/>
          </a:p>
          <a:p>
            <a:r>
              <a:rPr lang="en-US" sz="3200" dirty="0" smtClean="0"/>
              <a:t>T6;   D=-2.6</a:t>
            </a:r>
            <a:endParaRPr lang="uk-UA" sz="3200" dirty="0" smtClean="0"/>
          </a:p>
          <a:p>
            <a:r>
              <a:rPr lang="en-US" sz="3200" dirty="0" smtClean="0"/>
              <a:t>T11;   D=-1.9</a:t>
            </a:r>
          </a:p>
          <a:p>
            <a:r>
              <a:rPr lang="en-US" sz="3200" dirty="0" smtClean="0"/>
              <a:t>T3;   D=-1.6</a:t>
            </a:r>
          </a:p>
          <a:p>
            <a:r>
              <a:rPr lang="en-US" sz="3200" dirty="0" smtClean="0"/>
              <a:t>T1;   D=-1.2</a:t>
            </a:r>
          </a:p>
          <a:p>
            <a:r>
              <a:rPr lang="en-US" sz="3200" dirty="0" smtClean="0"/>
              <a:t>T2;   D=-1.2</a:t>
            </a:r>
          </a:p>
          <a:p>
            <a:endParaRPr lang="uk-UA" sz="2400" dirty="0" smtClean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076950" y="1978104"/>
            <a:ext cx="2895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Сильні сторони:</a:t>
            </a:r>
            <a:endParaRPr lang="en-US" sz="3200" dirty="0" smtClean="0"/>
          </a:p>
          <a:p>
            <a:r>
              <a:rPr lang="en-US" sz="3200" dirty="0" smtClean="0"/>
              <a:t>S3;   F=7.5</a:t>
            </a:r>
          </a:p>
          <a:p>
            <a:r>
              <a:rPr lang="en-US" sz="3200" dirty="0" smtClean="0"/>
              <a:t>S4;   F=7.1</a:t>
            </a:r>
          </a:p>
          <a:p>
            <a:r>
              <a:rPr lang="en-US" sz="3200" dirty="0" smtClean="0"/>
              <a:t>S2;   F=5.3</a:t>
            </a:r>
          </a:p>
          <a:p>
            <a:r>
              <a:rPr lang="en-US" sz="3200" dirty="0" smtClean="0"/>
              <a:t>S10;   F=3.7</a:t>
            </a:r>
          </a:p>
          <a:p>
            <a:r>
              <a:rPr lang="en-US" sz="3200" dirty="0" smtClean="0"/>
              <a:t>S11;   F=3.7</a:t>
            </a:r>
            <a:endParaRPr lang="uk-UA" sz="3200" dirty="0" smtClean="0"/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8972550" y="1972270"/>
            <a:ext cx="26479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Слабкі сторони:</a:t>
            </a:r>
            <a:endParaRPr lang="en-US" sz="3200" dirty="0" smtClean="0"/>
          </a:p>
          <a:p>
            <a:r>
              <a:rPr lang="en-US" sz="3200" dirty="0" smtClean="0"/>
              <a:t>W1; G=6.2</a:t>
            </a:r>
          </a:p>
          <a:p>
            <a:r>
              <a:rPr lang="en-US" sz="3200" dirty="0" smtClean="0"/>
              <a:t>W9; G=4.9</a:t>
            </a:r>
          </a:p>
          <a:p>
            <a:r>
              <a:rPr lang="en-US" sz="3200" dirty="0" smtClean="0"/>
              <a:t>W5; G = 4.6</a:t>
            </a:r>
          </a:p>
          <a:p>
            <a:r>
              <a:rPr lang="en-US" sz="3200" dirty="0" smtClean="0"/>
              <a:t>W11; G=4.1</a:t>
            </a:r>
          </a:p>
          <a:p>
            <a:r>
              <a:rPr lang="en-US" sz="3200" dirty="0" smtClean="0"/>
              <a:t>W4; G=4.1</a:t>
            </a:r>
          </a:p>
          <a:p>
            <a:endParaRPr lang="uk-UA" sz="3200" dirty="0" smtClean="0"/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202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Висновки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950" y="1828800"/>
            <a:ext cx="11334750" cy="455295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sz="2800" b="1" dirty="0" smtClean="0"/>
              <a:t>Отже, найнебезпечніші загрози:</a:t>
            </a:r>
          </a:p>
          <a:p>
            <a:pPr marL="45720" indent="0">
              <a:buNone/>
            </a:pPr>
            <a:r>
              <a:rPr lang="ru-RU" b="1" dirty="0" err="1"/>
              <a:t>Захоплення</a:t>
            </a:r>
            <a:r>
              <a:rPr lang="ru-RU" b="1" dirty="0"/>
              <a:t> </a:t>
            </a:r>
            <a:r>
              <a:rPr lang="ru-RU" b="1" dirty="0" err="1"/>
              <a:t>нових</a:t>
            </a:r>
            <a:r>
              <a:rPr lang="ru-RU" b="1" dirty="0"/>
              <a:t> </a:t>
            </a:r>
            <a:r>
              <a:rPr lang="ru-RU" b="1" dirty="0" err="1"/>
              <a:t>ринків</a:t>
            </a:r>
            <a:r>
              <a:rPr lang="ru-RU" b="1" dirty="0"/>
              <a:t> </a:t>
            </a:r>
            <a:r>
              <a:rPr lang="ru-RU" b="1" dirty="0" err="1"/>
              <a:t>збуту</a:t>
            </a:r>
            <a:r>
              <a:rPr lang="ru-RU" b="1" dirty="0"/>
              <a:t> </a:t>
            </a:r>
            <a:r>
              <a:rPr lang="ru-RU" b="1" dirty="0" err="1"/>
              <a:t>конкуруючими</a:t>
            </a:r>
            <a:r>
              <a:rPr lang="ru-RU" b="1" dirty="0"/>
              <a:t> </a:t>
            </a:r>
            <a:r>
              <a:rPr lang="ru-RU" b="1" dirty="0" err="1"/>
              <a:t>підприємствами</a:t>
            </a:r>
            <a:r>
              <a:rPr lang="ru-RU" b="1" dirty="0"/>
              <a:t> </a:t>
            </a:r>
            <a:r>
              <a:rPr lang="ru-RU" b="1" dirty="0" err="1"/>
              <a:t>інших</a:t>
            </a:r>
            <a:r>
              <a:rPr lang="ru-RU" b="1" dirty="0"/>
              <a:t> держав.</a:t>
            </a:r>
            <a:endParaRPr lang="uk-UA" dirty="0"/>
          </a:p>
          <a:p>
            <a:pPr marL="45720" indent="0">
              <a:buNone/>
            </a:pPr>
            <a:r>
              <a:rPr lang="ru-RU" b="1" dirty="0" err="1"/>
              <a:t>Переманювання</a:t>
            </a:r>
            <a:r>
              <a:rPr lang="ru-RU" b="1" dirty="0"/>
              <a:t> </a:t>
            </a:r>
            <a:r>
              <a:rPr lang="ru-RU" b="1" dirty="0" err="1"/>
              <a:t>фахівців-геологів</a:t>
            </a:r>
            <a:r>
              <a:rPr lang="ru-RU" b="1" dirty="0"/>
              <a:t> </a:t>
            </a:r>
            <a:r>
              <a:rPr lang="ru-RU" b="1" dirty="0" err="1"/>
              <a:t>радянської</a:t>
            </a:r>
            <a:r>
              <a:rPr lang="ru-RU" b="1" dirty="0"/>
              <a:t> </a:t>
            </a:r>
            <a:r>
              <a:rPr lang="ru-RU" b="1" dirty="0" err="1"/>
              <a:t>школи</a:t>
            </a:r>
            <a:r>
              <a:rPr lang="ru-RU" b="1" dirty="0"/>
              <a:t> за кордон — у </a:t>
            </a:r>
            <a:r>
              <a:rPr lang="ru-RU" b="1" dirty="0" err="1"/>
              <a:t>Росію</a:t>
            </a:r>
            <a:r>
              <a:rPr lang="ru-RU" b="1" dirty="0"/>
              <a:t>, </a:t>
            </a:r>
            <a:r>
              <a:rPr lang="ru-RU" b="1" dirty="0" err="1"/>
              <a:t>Австралію</a:t>
            </a:r>
            <a:r>
              <a:rPr lang="ru-RU" b="1" dirty="0"/>
              <a:t>, США,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втрата</a:t>
            </a:r>
            <a:r>
              <a:rPr lang="ru-RU" b="1" dirty="0"/>
              <a:t> ними </a:t>
            </a:r>
            <a:r>
              <a:rPr lang="ru-RU" b="1" dirty="0" err="1"/>
              <a:t>навичок</a:t>
            </a:r>
            <a:r>
              <a:rPr lang="ru-RU" b="1" dirty="0"/>
              <a:t>, </a:t>
            </a:r>
            <a:r>
              <a:rPr lang="ru-RU" b="1" dirty="0" err="1"/>
              <a:t>перехід</a:t>
            </a:r>
            <a:r>
              <a:rPr lang="ru-RU" b="1" dirty="0"/>
              <a:t> в </a:t>
            </a:r>
            <a:r>
              <a:rPr lang="ru-RU" b="1" dirty="0" err="1"/>
              <a:t>інший</a:t>
            </a:r>
            <a:r>
              <a:rPr lang="ru-RU" b="1" dirty="0"/>
              <a:t> </a:t>
            </a:r>
            <a:r>
              <a:rPr lang="ru-RU" b="1" dirty="0" err="1"/>
              <a:t>бізнес</a:t>
            </a:r>
            <a:r>
              <a:rPr lang="ru-RU" b="1" dirty="0"/>
              <a:t>. </a:t>
            </a:r>
            <a:endParaRPr lang="uk-UA" dirty="0"/>
          </a:p>
          <a:p>
            <a:pPr marL="45720" indent="0">
              <a:buNone/>
            </a:pPr>
            <a:r>
              <a:rPr lang="ru-RU" b="1" dirty="0"/>
              <a:t>В</a:t>
            </a:r>
            <a:r>
              <a:rPr lang="uk-UA" b="1" dirty="0" err="1"/>
              <a:t>ідновлення</a:t>
            </a:r>
            <a:r>
              <a:rPr lang="ru-RU" b="1" dirty="0"/>
              <a:t> практики незаконного </a:t>
            </a:r>
            <a:r>
              <a:rPr lang="ru-RU" b="1" dirty="0" err="1"/>
              <a:t>захоплення</a:t>
            </a:r>
            <a:r>
              <a:rPr lang="ru-RU" b="1" dirty="0"/>
              <a:t> </a:t>
            </a:r>
            <a:r>
              <a:rPr lang="ru-RU" b="1" dirty="0" err="1"/>
              <a:t>підприємств</a:t>
            </a:r>
            <a:r>
              <a:rPr lang="ru-RU" b="1" dirty="0"/>
              <a:t>.</a:t>
            </a:r>
            <a:endParaRPr lang="uk-UA" dirty="0"/>
          </a:p>
          <a:p>
            <a:pPr marL="45720" indent="0">
              <a:buNone/>
            </a:pPr>
            <a:r>
              <a:rPr lang="ru-RU" b="1" dirty="0" err="1"/>
              <a:t>Терористичні</a:t>
            </a:r>
            <a:r>
              <a:rPr lang="ru-RU" b="1" dirty="0"/>
              <a:t> атаки на </a:t>
            </a:r>
            <a:r>
              <a:rPr lang="ru-RU" b="1" dirty="0" err="1"/>
              <a:t>транспортних</a:t>
            </a:r>
            <a:r>
              <a:rPr lang="ru-RU" b="1" dirty="0"/>
              <a:t> </a:t>
            </a:r>
            <a:r>
              <a:rPr lang="ru-RU" b="1" dirty="0" err="1"/>
              <a:t>магістралях</a:t>
            </a:r>
            <a:r>
              <a:rPr lang="ru-RU" b="1" dirty="0"/>
              <a:t>, трубопроводах та </a:t>
            </a:r>
            <a:r>
              <a:rPr lang="ru-RU" b="1" dirty="0" err="1"/>
              <a:t>інших</a:t>
            </a:r>
            <a:r>
              <a:rPr lang="ru-RU" b="1" dirty="0"/>
              <a:t> об’</a:t>
            </a:r>
            <a:r>
              <a:rPr lang="uk-UA" b="1" dirty="0" err="1"/>
              <a:t>єктах</a:t>
            </a:r>
            <a:r>
              <a:rPr lang="uk-UA" b="1" dirty="0"/>
              <a:t>, від яких залежить функціонування металургійних </a:t>
            </a:r>
            <a:r>
              <a:rPr lang="uk-UA" b="1" dirty="0" err="1"/>
              <a:t>потужностей</a:t>
            </a:r>
            <a:r>
              <a:rPr lang="uk-UA" b="1" dirty="0"/>
              <a:t>.</a:t>
            </a:r>
            <a:endParaRPr lang="uk-UA" dirty="0"/>
          </a:p>
          <a:p>
            <a:pPr marL="45720" indent="0">
              <a:buNone/>
            </a:pPr>
            <a:r>
              <a:rPr lang="ru-RU" b="1" dirty="0" err="1"/>
              <a:t>Техногенні</a:t>
            </a:r>
            <a:r>
              <a:rPr lang="ru-RU" b="1" dirty="0"/>
              <a:t> </a:t>
            </a:r>
            <a:r>
              <a:rPr lang="ru-RU" b="1" dirty="0" err="1"/>
              <a:t>катастрофи</a:t>
            </a:r>
            <a:r>
              <a:rPr lang="ru-RU" b="1" dirty="0"/>
              <a:t> на </a:t>
            </a:r>
            <a:r>
              <a:rPr lang="ru-RU" b="1" dirty="0" err="1"/>
              <a:t>застарілих</a:t>
            </a:r>
            <a:r>
              <a:rPr lang="ru-RU" b="1" dirty="0"/>
              <a:t> </a:t>
            </a:r>
            <a:r>
              <a:rPr lang="ru-RU" b="1" dirty="0" err="1"/>
              <a:t>підприємствах</a:t>
            </a:r>
            <a:r>
              <a:rPr lang="ru-RU" b="1" dirty="0"/>
              <a:t> </a:t>
            </a:r>
            <a:r>
              <a:rPr lang="ru-RU" b="1" dirty="0" err="1"/>
              <a:t>галузі</a:t>
            </a:r>
            <a:r>
              <a:rPr lang="ru-RU" b="1" dirty="0"/>
              <a:t> </a:t>
            </a:r>
            <a:r>
              <a:rPr lang="ru-RU" b="1" dirty="0" err="1"/>
              <a:t>зі</a:t>
            </a:r>
            <a:r>
              <a:rPr lang="ru-RU" b="1" dirty="0"/>
              <a:t> </a:t>
            </a:r>
            <a:r>
              <a:rPr lang="ru-RU" b="1" dirty="0" err="1"/>
              <a:t>зношеними</a:t>
            </a:r>
            <a:r>
              <a:rPr lang="ru-RU" b="1" dirty="0"/>
              <a:t> агрегатами.</a:t>
            </a:r>
            <a:endParaRPr lang="uk-UA" dirty="0" smtClean="0"/>
          </a:p>
          <a:p>
            <a:pPr marL="4572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87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0" y="118110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uk-UA" sz="2800" b="1" dirty="0" smtClean="0"/>
              <a:t>Найімовірніші для реалізації можливості:</a:t>
            </a:r>
          </a:p>
          <a:p>
            <a:pPr marL="45720" indent="0">
              <a:buNone/>
            </a:pPr>
            <a:r>
              <a:rPr lang="ru-RU" b="1" dirty="0" err="1"/>
              <a:t>Співпраця</a:t>
            </a:r>
            <a:r>
              <a:rPr lang="ru-RU" b="1" dirty="0"/>
              <a:t> з </a:t>
            </a:r>
            <a:r>
              <a:rPr lang="ru-RU" b="1" dirty="0" err="1"/>
              <a:t>Євросоюзом</a:t>
            </a:r>
            <a:r>
              <a:rPr lang="ru-RU" b="1" dirty="0"/>
              <a:t> та НАТО в </a:t>
            </a:r>
            <a:r>
              <a:rPr lang="ru-RU" b="1" dirty="0" err="1"/>
              <a:t>сфері</a:t>
            </a:r>
            <a:r>
              <a:rPr lang="ru-RU" b="1" dirty="0"/>
              <a:t> </a:t>
            </a:r>
            <a:r>
              <a:rPr lang="ru-RU" b="1" dirty="0" err="1"/>
              <a:t>обміну</a:t>
            </a:r>
            <a:r>
              <a:rPr lang="ru-RU" b="1" dirty="0"/>
              <a:t> </a:t>
            </a:r>
            <a:r>
              <a:rPr lang="ru-RU" b="1" dirty="0" err="1"/>
              <a:t>технологіями</a:t>
            </a:r>
            <a:r>
              <a:rPr lang="ru-RU" b="1" dirty="0"/>
              <a:t> </a:t>
            </a:r>
            <a:r>
              <a:rPr lang="ru-RU" b="1" dirty="0" err="1"/>
              <a:t>добування</a:t>
            </a:r>
            <a:r>
              <a:rPr lang="ru-RU" b="1" dirty="0"/>
              <a:t> та </a:t>
            </a:r>
            <a:r>
              <a:rPr lang="ru-RU" b="1" dirty="0" err="1"/>
              <a:t>переробки</a:t>
            </a:r>
            <a:r>
              <a:rPr lang="ru-RU" b="1" dirty="0"/>
              <a:t> </a:t>
            </a:r>
            <a:r>
              <a:rPr lang="ru-RU" b="1" dirty="0" err="1"/>
              <a:t>сировини</a:t>
            </a:r>
            <a:endParaRPr lang="uk-UA" dirty="0"/>
          </a:p>
          <a:p>
            <a:pPr marL="45720" indent="0">
              <a:buNone/>
            </a:pPr>
            <a:r>
              <a:rPr lang="ru-RU" b="1" dirty="0" err="1"/>
              <a:t>Розробка</a:t>
            </a:r>
            <a:r>
              <a:rPr lang="ru-RU" b="1" dirty="0"/>
              <a:t> </a:t>
            </a:r>
            <a:r>
              <a:rPr lang="ru-RU" b="1" dirty="0" err="1"/>
              <a:t>складних</a:t>
            </a:r>
            <a:r>
              <a:rPr lang="ru-RU" b="1" dirty="0"/>
              <a:t> </a:t>
            </a:r>
            <a:r>
              <a:rPr lang="ru-RU" b="1" dirty="0" err="1"/>
              <a:t>родовищ</a:t>
            </a:r>
            <a:r>
              <a:rPr lang="ru-RU" b="1" dirty="0"/>
              <a:t> в </a:t>
            </a:r>
            <a:r>
              <a:rPr lang="ru-RU" b="1" dirty="0" err="1"/>
              <a:t>комплексі</a:t>
            </a:r>
            <a:r>
              <a:rPr lang="ru-RU" b="1" dirty="0"/>
              <a:t> і </a:t>
            </a:r>
            <a:r>
              <a:rPr lang="ru-RU" b="1" dirty="0" err="1"/>
              <a:t>зниження</a:t>
            </a:r>
            <a:r>
              <a:rPr lang="ru-RU" b="1" dirty="0"/>
              <a:t> </a:t>
            </a:r>
            <a:r>
              <a:rPr lang="ru-RU" b="1" dirty="0" err="1"/>
              <a:t>собівартості</a:t>
            </a:r>
            <a:r>
              <a:rPr lang="ru-RU" b="1" dirty="0"/>
              <a:t> </a:t>
            </a:r>
            <a:r>
              <a:rPr lang="ru-RU" b="1" dirty="0" err="1"/>
              <a:t>сировини</a:t>
            </a:r>
            <a:r>
              <a:rPr lang="ru-RU" b="1" dirty="0" smtClean="0"/>
              <a:t>.</a:t>
            </a:r>
            <a:endParaRPr lang="uk-UA" dirty="0" smtClean="0"/>
          </a:p>
          <a:p>
            <a:pPr marL="45720" indent="0">
              <a:buNone/>
            </a:pPr>
            <a:r>
              <a:rPr lang="ru-RU" b="1" dirty="0" err="1"/>
              <a:t>Переор</a:t>
            </a:r>
            <a:r>
              <a:rPr lang="uk-UA" b="1" dirty="0" err="1"/>
              <a:t>ієнтація</a:t>
            </a:r>
            <a:r>
              <a:rPr lang="uk-UA" b="1" dirty="0"/>
              <a:t> виробництва на найефективніші </a:t>
            </a:r>
            <a:r>
              <a:rPr lang="uk-UA" b="1" dirty="0" err="1"/>
              <a:t>високоекономічні</a:t>
            </a:r>
            <a:r>
              <a:rPr lang="uk-UA" b="1" dirty="0"/>
              <a:t> види </a:t>
            </a:r>
            <a:endParaRPr lang="uk-UA" b="1" dirty="0" smtClean="0"/>
          </a:p>
          <a:p>
            <a:pPr marL="45720" indent="0">
              <a:buNone/>
            </a:pPr>
            <a:r>
              <a:rPr lang="uk-UA" b="1" dirty="0" smtClean="0"/>
              <a:t>металів.</a:t>
            </a:r>
          </a:p>
          <a:p>
            <a:pPr marL="45720" indent="0">
              <a:buNone/>
            </a:pPr>
            <a:r>
              <a:rPr lang="ru-RU" b="1" dirty="0" err="1" smtClean="0"/>
              <a:t>Будівництво</a:t>
            </a:r>
            <a:r>
              <a:rPr lang="ru-RU" b="1" dirty="0" smtClean="0"/>
              <a:t> </a:t>
            </a:r>
            <a:r>
              <a:rPr lang="ru-RU" b="1" dirty="0" err="1"/>
              <a:t>високих</a:t>
            </a:r>
            <a:r>
              <a:rPr lang="ru-RU" b="1" dirty="0"/>
              <a:t> труб, </a:t>
            </a:r>
            <a:r>
              <a:rPr lang="ru-RU" b="1" dirty="0" err="1"/>
              <a:t>встановлення</a:t>
            </a:r>
            <a:r>
              <a:rPr lang="ru-RU" b="1" dirty="0"/>
              <a:t> </a:t>
            </a:r>
            <a:r>
              <a:rPr lang="ru-RU" b="1" dirty="0" err="1"/>
              <a:t>фільтрів</a:t>
            </a:r>
            <a:r>
              <a:rPr lang="ru-RU" b="1" dirty="0"/>
              <a:t>, </a:t>
            </a:r>
            <a:r>
              <a:rPr lang="ru-RU" b="1" dirty="0" err="1"/>
              <a:t>утилізація</a:t>
            </a:r>
            <a:r>
              <a:rPr lang="ru-RU" b="1" dirty="0"/>
              <a:t> </a:t>
            </a:r>
            <a:r>
              <a:rPr lang="ru-RU" b="1" dirty="0" err="1"/>
              <a:t>уловлених</a:t>
            </a:r>
            <a:r>
              <a:rPr lang="ru-RU" b="1" dirty="0"/>
              <a:t> </a:t>
            </a:r>
            <a:r>
              <a:rPr lang="ru-RU" b="1" dirty="0" err="1"/>
              <a:t>речовин</a:t>
            </a:r>
            <a:r>
              <a:rPr lang="ru-RU" b="1" dirty="0"/>
              <a:t> за </a:t>
            </a:r>
            <a:r>
              <a:rPr lang="ru-RU" b="1" dirty="0" err="1"/>
              <a:t>рахунок</a:t>
            </a:r>
            <a:r>
              <a:rPr lang="ru-RU" b="1" dirty="0"/>
              <a:t> </a:t>
            </a:r>
            <a:r>
              <a:rPr lang="ru-RU" b="1" dirty="0" err="1"/>
              <a:t>інвесторів</a:t>
            </a:r>
            <a:r>
              <a:rPr lang="ru-RU" b="1" dirty="0"/>
              <a:t>.</a:t>
            </a:r>
            <a:endParaRPr lang="uk-UA" dirty="0"/>
          </a:p>
          <a:p>
            <a:pPr marL="45720" indent="0">
              <a:buNone/>
            </a:pPr>
            <a:r>
              <a:rPr lang="uk-UA" b="1" dirty="0"/>
              <a:t>Розробка власних родовищ рідкісних металів.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22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5725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uk-UA" sz="2800" b="1" dirty="0" smtClean="0"/>
              <a:t>Найсильніші сторони:</a:t>
            </a:r>
          </a:p>
          <a:p>
            <a:pPr marL="45720" indent="0">
              <a:buNone/>
            </a:pPr>
            <a:r>
              <a:rPr lang="ru-RU" b="1" dirty="0" smtClean="0"/>
              <a:t>Членство </a:t>
            </a:r>
            <a:r>
              <a:rPr lang="ru-RU" b="1" dirty="0" err="1"/>
              <a:t>України</a:t>
            </a:r>
            <a:r>
              <a:rPr lang="ru-RU" b="1" dirty="0"/>
              <a:t> в СОТ, </a:t>
            </a:r>
            <a:r>
              <a:rPr lang="ru-RU" b="1" dirty="0" err="1"/>
              <a:t>співпраця</a:t>
            </a:r>
            <a:r>
              <a:rPr lang="ru-RU" b="1" dirty="0"/>
              <a:t> з </a:t>
            </a:r>
            <a:r>
              <a:rPr lang="ru-RU" b="1" dirty="0" err="1"/>
              <a:t>Євросоюзом</a:t>
            </a:r>
            <a:r>
              <a:rPr lang="ru-RU" b="1" dirty="0" smtClean="0"/>
              <a:t>.</a:t>
            </a:r>
          </a:p>
          <a:p>
            <a:pPr marL="45720" indent="0">
              <a:buNone/>
            </a:pPr>
            <a:r>
              <a:rPr lang="uk-UA" sz="2400" b="1" dirty="0" smtClean="0"/>
              <a:t>Поява </a:t>
            </a:r>
            <a:r>
              <a:rPr lang="uk-UA" sz="2400" b="1" dirty="0"/>
              <a:t>нових технологій та матеріалів</a:t>
            </a:r>
            <a:r>
              <a:rPr lang="en-US" sz="2400" b="1" dirty="0"/>
              <a:t> </a:t>
            </a:r>
            <a:r>
              <a:rPr lang="uk-UA" sz="2400" b="1" dirty="0"/>
              <a:t>в області металургії</a:t>
            </a:r>
          </a:p>
          <a:p>
            <a:pPr marL="45720" indent="0">
              <a:buNone/>
            </a:pPr>
            <a:r>
              <a:rPr lang="ru-RU" b="1" dirty="0" err="1"/>
              <a:t>Достатньо</a:t>
            </a:r>
            <a:r>
              <a:rPr lang="ru-RU" b="1" dirty="0"/>
              <a:t> </a:t>
            </a:r>
            <a:r>
              <a:rPr lang="ru-RU" b="1" dirty="0" err="1"/>
              <a:t>високий</a:t>
            </a:r>
            <a:r>
              <a:rPr lang="ru-RU" b="1" dirty="0"/>
              <a:t> </a:t>
            </a:r>
            <a:r>
              <a:rPr lang="ru-RU" b="1" dirty="0" err="1"/>
              <a:t>рівень</a:t>
            </a:r>
            <a:r>
              <a:rPr lang="ru-RU" b="1" dirty="0"/>
              <a:t> </a:t>
            </a:r>
            <a:r>
              <a:rPr lang="ru-RU" b="1" dirty="0" err="1"/>
              <a:t>підготовки</a:t>
            </a:r>
            <a:r>
              <a:rPr lang="ru-RU" b="1" dirty="0"/>
              <a:t> </a:t>
            </a:r>
            <a:r>
              <a:rPr lang="ru-RU" b="1" dirty="0" err="1"/>
              <a:t>фахівців</a:t>
            </a:r>
            <a:r>
              <a:rPr lang="ru-RU" b="1" dirty="0"/>
              <a:t> у </a:t>
            </a:r>
            <a:r>
              <a:rPr lang="ru-RU" b="1" dirty="0" err="1"/>
              <a:t>галузі</a:t>
            </a:r>
            <a:r>
              <a:rPr lang="ru-RU" b="1" dirty="0"/>
              <a:t>, </a:t>
            </a:r>
            <a:r>
              <a:rPr lang="ru-RU" b="1" dirty="0" err="1"/>
              <a:t>наявність</a:t>
            </a:r>
            <a:r>
              <a:rPr lang="ru-RU" b="1" dirty="0"/>
              <a:t> </a:t>
            </a:r>
            <a:r>
              <a:rPr lang="ru-RU" b="1" dirty="0" err="1"/>
              <a:t>наукових</a:t>
            </a:r>
            <a:r>
              <a:rPr lang="ru-RU" b="1" dirty="0"/>
              <a:t> </a:t>
            </a:r>
            <a:r>
              <a:rPr lang="ru-RU" b="1" dirty="0" err="1"/>
              <a:t>центрів</a:t>
            </a:r>
            <a:r>
              <a:rPr lang="ru-RU" b="1" dirty="0" smtClean="0"/>
              <a:t>.</a:t>
            </a:r>
          </a:p>
          <a:p>
            <a:pPr marL="45720" indent="0">
              <a:buNone/>
            </a:pPr>
            <a:r>
              <a:rPr lang="ru-RU" b="1" dirty="0" err="1"/>
              <a:t>Україна</a:t>
            </a:r>
            <a:r>
              <a:rPr lang="ru-RU" b="1" dirty="0"/>
              <a:t> є </a:t>
            </a:r>
            <a:r>
              <a:rPr lang="ru-RU" b="1" dirty="0" err="1"/>
              <a:t>відомим</a:t>
            </a:r>
            <a:r>
              <a:rPr lang="ru-RU" b="1" dirty="0"/>
              <a:t> та </a:t>
            </a:r>
            <a:r>
              <a:rPr lang="ru-RU" b="1" dirty="0" err="1"/>
              <a:t>визнаним</a:t>
            </a:r>
            <a:r>
              <a:rPr lang="ru-RU" b="1" dirty="0"/>
              <a:t> у </a:t>
            </a:r>
            <a:r>
              <a:rPr lang="ru-RU" b="1" dirty="0" err="1"/>
              <a:t>світі</a:t>
            </a:r>
            <a:r>
              <a:rPr lang="ru-RU" b="1" dirty="0"/>
              <a:t> </a:t>
            </a:r>
            <a:r>
              <a:rPr lang="ru-RU" b="1" dirty="0" err="1"/>
              <a:t>виробником</a:t>
            </a:r>
            <a:r>
              <a:rPr lang="ru-RU" b="1" dirty="0"/>
              <a:t> труб </a:t>
            </a:r>
            <a:r>
              <a:rPr lang="ru-RU" b="1" dirty="0" err="1"/>
              <a:t>різного</a:t>
            </a:r>
            <a:r>
              <a:rPr lang="ru-RU" b="1" dirty="0"/>
              <a:t> </a:t>
            </a:r>
            <a:r>
              <a:rPr lang="ru-RU" b="1" dirty="0" err="1"/>
              <a:t>призначення</a:t>
            </a:r>
            <a:r>
              <a:rPr lang="ru-RU" b="1" dirty="0" smtClean="0"/>
              <a:t>.</a:t>
            </a:r>
          </a:p>
          <a:p>
            <a:pPr marL="45720" indent="0">
              <a:buNone/>
            </a:pPr>
            <a:r>
              <a:rPr lang="uk-UA" b="1" dirty="0"/>
              <a:t>Вдала локалізація більшості ресурсів, що використовуються у чорній металургії.</a:t>
            </a:r>
            <a:endParaRPr lang="uk-UA" dirty="0"/>
          </a:p>
          <a:p>
            <a:pPr marL="4572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31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857250"/>
            <a:ext cx="9872871" cy="5524500"/>
          </a:xfrm>
        </p:spPr>
        <p:txBody>
          <a:bodyPr/>
          <a:lstStyle/>
          <a:p>
            <a:pPr marL="45720" indent="0">
              <a:buNone/>
            </a:pPr>
            <a:r>
              <a:rPr lang="uk-UA" sz="2800" b="1" dirty="0" smtClean="0"/>
              <a:t>Найслабші сторони:</a:t>
            </a:r>
          </a:p>
          <a:p>
            <a:pPr marL="45720" indent="0">
              <a:buNone/>
            </a:pPr>
            <a:r>
              <a:rPr lang="ru-RU" b="1" dirty="0" err="1"/>
              <a:t>Напружене</a:t>
            </a:r>
            <a:r>
              <a:rPr lang="ru-RU" b="1" dirty="0"/>
              <a:t> </a:t>
            </a:r>
            <a:r>
              <a:rPr lang="ru-RU" b="1" dirty="0" err="1"/>
              <a:t>соціальне</a:t>
            </a:r>
            <a:r>
              <a:rPr lang="ru-RU" b="1" dirty="0"/>
              <a:t> та </a:t>
            </a:r>
            <a:r>
              <a:rPr lang="ru-RU" b="1" dirty="0" err="1"/>
              <a:t>економічне</a:t>
            </a:r>
            <a:r>
              <a:rPr lang="ru-RU" b="1" dirty="0"/>
              <a:t> становище в районах </a:t>
            </a:r>
            <a:r>
              <a:rPr lang="ru-RU" b="1" dirty="0" err="1"/>
              <a:t>проведення</a:t>
            </a:r>
            <a:r>
              <a:rPr lang="ru-RU" b="1" dirty="0"/>
              <a:t> </a:t>
            </a:r>
            <a:r>
              <a:rPr lang="ru-RU" b="1" dirty="0" err="1"/>
              <a:t>бойових</a:t>
            </a:r>
            <a:r>
              <a:rPr lang="ru-RU" b="1" dirty="0"/>
              <a:t> </a:t>
            </a:r>
            <a:r>
              <a:rPr lang="ru-RU" b="1" dirty="0" err="1"/>
              <a:t>дій</a:t>
            </a:r>
            <a:r>
              <a:rPr lang="ru-RU" b="1" dirty="0" smtClean="0"/>
              <a:t>.</a:t>
            </a:r>
          </a:p>
          <a:p>
            <a:pPr marL="45720" indent="0">
              <a:buNone/>
            </a:pPr>
            <a:r>
              <a:rPr lang="ru-RU" b="1" dirty="0" err="1"/>
              <a:t>Висока</a:t>
            </a:r>
            <a:r>
              <a:rPr lang="ru-RU" b="1" dirty="0"/>
              <a:t> </a:t>
            </a:r>
            <a:r>
              <a:rPr lang="ru-RU" b="1" dirty="0" err="1"/>
              <a:t>корумпованість</a:t>
            </a:r>
            <a:r>
              <a:rPr lang="ru-RU" b="1" dirty="0"/>
              <a:t> </a:t>
            </a:r>
            <a:r>
              <a:rPr lang="ru-RU" b="1" dirty="0" err="1"/>
              <a:t>органів</a:t>
            </a:r>
            <a:r>
              <a:rPr lang="ru-RU" b="1" dirty="0"/>
              <a:t> </a:t>
            </a:r>
            <a:r>
              <a:rPr lang="ru-RU" b="1" dirty="0" err="1"/>
              <a:t>влади</a:t>
            </a:r>
            <a:r>
              <a:rPr lang="ru-RU" b="1" dirty="0"/>
              <a:t> та </a:t>
            </a:r>
            <a:r>
              <a:rPr lang="ru-RU" b="1" dirty="0" err="1"/>
              <a:t>керівництва</a:t>
            </a:r>
            <a:r>
              <a:rPr lang="ru-RU" b="1" dirty="0"/>
              <a:t> </a:t>
            </a:r>
            <a:r>
              <a:rPr lang="ru-RU" b="1" dirty="0" err="1"/>
              <a:t>підприємств</a:t>
            </a:r>
            <a:r>
              <a:rPr lang="ru-RU" b="1" dirty="0"/>
              <a:t> </a:t>
            </a:r>
            <a:r>
              <a:rPr lang="ru-RU" b="1" dirty="0" err="1"/>
              <a:t>галузі</a:t>
            </a:r>
            <a:endParaRPr lang="uk-UA" dirty="0"/>
          </a:p>
          <a:p>
            <a:pPr marL="45720" indent="0">
              <a:buNone/>
            </a:pPr>
            <a:r>
              <a:rPr lang="uk-UA" b="1" dirty="0"/>
              <a:t>Відсутність гарантій територіальної цілісності країни</a:t>
            </a:r>
            <a:endParaRPr lang="uk-UA" dirty="0"/>
          </a:p>
          <a:p>
            <a:pPr marL="45720" indent="0">
              <a:buNone/>
            </a:pPr>
            <a:r>
              <a:rPr lang="ru-RU" b="1" dirty="0"/>
              <a:t>Продаж </a:t>
            </a:r>
            <a:r>
              <a:rPr lang="ru-RU" b="1" dirty="0" err="1"/>
              <a:t>технологій</a:t>
            </a:r>
            <a:r>
              <a:rPr lang="ru-RU" b="1" dirty="0"/>
              <a:t> </a:t>
            </a:r>
            <a:r>
              <a:rPr lang="ru-RU" b="1" dirty="0" err="1"/>
              <a:t>будівництва</a:t>
            </a:r>
            <a:r>
              <a:rPr lang="ru-RU" b="1" dirty="0"/>
              <a:t> ГЗК і шахт за кордон у </a:t>
            </a:r>
            <a:r>
              <a:rPr lang="ru-RU" b="1" dirty="0" err="1"/>
              <a:t>перші</a:t>
            </a:r>
            <a:r>
              <a:rPr lang="ru-RU" b="1" dirty="0"/>
              <a:t> роки </a:t>
            </a:r>
            <a:r>
              <a:rPr lang="ru-RU" b="1" dirty="0" err="1"/>
              <a:t>незалежності</a:t>
            </a:r>
            <a:r>
              <a:rPr lang="ru-RU" b="1" dirty="0"/>
              <a:t>.</a:t>
            </a:r>
            <a:endParaRPr lang="uk-UA" dirty="0"/>
          </a:p>
          <a:p>
            <a:pPr marL="45720" indent="0">
              <a:buNone/>
            </a:pPr>
            <a:r>
              <a:rPr lang="ru-RU" b="1" dirty="0" err="1"/>
              <a:t>Низька</a:t>
            </a:r>
            <a:r>
              <a:rPr lang="ru-RU" b="1" dirty="0"/>
              <a:t> </a:t>
            </a:r>
            <a:r>
              <a:rPr lang="ru-RU" b="1" dirty="0" err="1"/>
              <a:t>купівельна</a:t>
            </a:r>
            <a:r>
              <a:rPr lang="ru-RU" b="1" dirty="0"/>
              <a:t> </a:t>
            </a:r>
            <a:r>
              <a:rPr lang="ru-RU" b="1" dirty="0" err="1"/>
              <a:t>здатність</a:t>
            </a:r>
            <a:r>
              <a:rPr lang="ru-RU" b="1" dirty="0"/>
              <a:t> </a:t>
            </a:r>
            <a:r>
              <a:rPr lang="ru-RU" b="1" dirty="0" err="1"/>
              <a:t>внутрішніх</a:t>
            </a:r>
            <a:r>
              <a:rPr lang="ru-RU" b="1" dirty="0"/>
              <a:t> </a:t>
            </a:r>
            <a:r>
              <a:rPr lang="ru-RU" b="1" dirty="0" err="1"/>
              <a:t>споживачів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62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400" dirty="0"/>
              <a:t>X1: </a:t>
            </a:r>
            <a:r>
              <a:rPr lang="uk-UA" sz="2400" dirty="0"/>
              <a:t>Небезпека терористичних атак</a:t>
            </a:r>
          </a:p>
          <a:p>
            <a:pPr marL="0" indent="0">
              <a:buNone/>
            </a:pPr>
            <a:r>
              <a:rPr lang="en-US" sz="2400" dirty="0"/>
              <a:t>X2: </a:t>
            </a:r>
            <a:r>
              <a:rPr lang="uk-UA" sz="2400" dirty="0"/>
              <a:t>Ймовірність техногенних аварій</a:t>
            </a:r>
          </a:p>
          <a:p>
            <a:pPr marL="0" indent="0">
              <a:buNone/>
            </a:pPr>
            <a:r>
              <a:rPr lang="en-US" sz="2400" dirty="0"/>
              <a:t>X3: </a:t>
            </a:r>
            <a:r>
              <a:rPr lang="uk-UA" sz="2400" dirty="0"/>
              <a:t>Посилення військових дій</a:t>
            </a:r>
          </a:p>
          <a:p>
            <a:pPr marL="0" indent="0">
              <a:buNone/>
            </a:pPr>
            <a:r>
              <a:rPr lang="en-US" sz="2400" dirty="0"/>
              <a:t>X4: </a:t>
            </a:r>
            <a:r>
              <a:rPr lang="uk-UA" sz="2400" dirty="0"/>
              <a:t>Контроль ринків збуту</a:t>
            </a:r>
          </a:p>
          <a:p>
            <a:pPr marL="0" indent="0">
              <a:buNone/>
            </a:pPr>
            <a:r>
              <a:rPr lang="en-US" sz="2400" dirty="0"/>
              <a:t>X5: </a:t>
            </a:r>
            <a:r>
              <a:rPr lang="uk-UA" sz="2400" dirty="0"/>
              <a:t>Зростання поставок сировини з Росії</a:t>
            </a:r>
          </a:p>
          <a:p>
            <a:pPr marL="0" indent="0">
              <a:buNone/>
            </a:pPr>
            <a:r>
              <a:rPr lang="en-US" sz="2400" dirty="0"/>
              <a:t>X6: </a:t>
            </a:r>
            <a:r>
              <a:rPr lang="ru-RU" sz="2400" dirty="0" err="1"/>
              <a:t>Інтерес</a:t>
            </a:r>
            <a:r>
              <a:rPr lang="ru-RU" sz="2400" dirty="0"/>
              <a:t> </a:t>
            </a:r>
            <a:r>
              <a:rPr lang="ru-RU" sz="2400" dirty="0" err="1"/>
              <a:t>вітчизняних</a:t>
            </a:r>
            <a:r>
              <a:rPr lang="ru-RU" sz="2400" dirty="0"/>
              <a:t> </a:t>
            </a:r>
            <a:r>
              <a:rPr lang="ru-RU" sz="2400" dirty="0" err="1"/>
              <a:t>фінансово-промислових</a:t>
            </a:r>
            <a:r>
              <a:rPr lang="ru-RU" sz="2400" dirty="0"/>
              <a:t> </a:t>
            </a:r>
            <a:r>
              <a:rPr lang="ru-RU" sz="2400" dirty="0" err="1"/>
              <a:t>груп</a:t>
            </a:r>
            <a:r>
              <a:rPr lang="ru-RU" sz="2400" dirty="0"/>
              <a:t> до </a:t>
            </a:r>
            <a:r>
              <a:rPr lang="ru-RU" sz="2400" dirty="0" err="1"/>
              <a:t>видобувної</a:t>
            </a:r>
            <a:r>
              <a:rPr lang="ru-RU" sz="2400" dirty="0"/>
              <a:t> </a:t>
            </a:r>
            <a:r>
              <a:rPr lang="ru-RU" sz="2400" dirty="0" err="1"/>
              <a:t>галузі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X7: </a:t>
            </a:r>
            <a:r>
              <a:rPr lang="uk-UA" sz="2400" dirty="0"/>
              <a:t>Зростання проценту браку продукції</a:t>
            </a:r>
          </a:p>
          <a:p>
            <a:pPr marL="0" indent="0">
              <a:buNone/>
            </a:pPr>
            <a:r>
              <a:rPr lang="en-US" sz="2400" dirty="0"/>
              <a:t>X8: </a:t>
            </a:r>
            <a:r>
              <a:rPr lang="uk-UA" sz="2400" dirty="0"/>
              <a:t>Розгортання страйків</a:t>
            </a:r>
          </a:p>
          <a:p>
            <a:pPr marL="0" indent="0">
              <a:buNone/>
            </a:pPr>
            <a:r>
              <a:rPr lang="en-US" sz="2400" dirty="0"/>
              <a:t>X9: </a:t>
            </a:r>
            <a:r>
              <a:rPr lang="uk-UA" sz="2400" dirty="0"/>
              <a:t>Падіння якості робочої сили</a:t>
            </a:r>
          </a:p>
          <a:p>
            <a:pPr marL="0" indent="0">
              <a:buNone/>
            </a:pPr>
            <a:r>
              <a:rPr lang="en-US" sz="2400" dirty="0"/>
              <a:t>X10: </a:t>
            </a:r>
            <a:r>
              <a:rPr lang="uk-UA" sz="2400" dirty="0"/>
              <a:t>Оплата праці</a:t>
            </a:r>
          </a:p>
          <a:p>
            <a:pPr marL="0" indent="0">
              <a:buNone/>
            </a:pPr>
            <a:r>
              <a:rPr lang="en-US" sz="2400" dirty="0"/>
              <a:t>X11: </a:t>
            </a:r>
            <a:r>
              <a:rPr lang="uk-UA" sz="2400" dirty="0"/>
              <a:t>Високий п</a:t>
            </a:r>
            <a:r>
              <a:rPr lang="ru-RU" sz="2400" dirty="0" err="1"/>
              <a:t>енсійний</a:t>
            </a:r>
            <a:r>
              <a:rPr lang="ru-RU" sz="2400" dirty="0"/>
              <a:t> </a:t>
            </a:r>
            <a:r>
              <a:rPr lang="ru-RU" sz="2400" dirty="0" err="1"/>
              <a:t>вік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X12: </a:t>
            </a:r>
            <a:r>
              <a:rPr lang="uk-UA" sz="2400" dirty="0"/>
              <a:t>Високі темпи реструктуризації</a:t>
            </a:r>
          </a:p>
          <a:p>
            <a:pPr marL="0" indent="0">
              <a:buNone/>
            </a:pPr>
            <a:r>
              <a:rPr lang="en-US" sz="2400" dirty="0"/>
              <a:t>X13: </a:t>
            </a:r>
            <a:r>
              <a:rPr lang="uk-UA" sz="2400" dirty="0"/>
              <a:t>Зростання прибутковості чорної металургії</a:t>
            </a:r>
          </a:p>
          <a:p>
            <a:pPr marL="0" indent="0">
              <a:buNone/>
            </a:pPr>
            <a:r>
              <a:rPr lang="en-US" sz="2400" dirty="0"/>
              <a:t>X14:</a:t>
            </a:r>
            <a:r>
              <a:rPr lang="uk-UA" sz="2400" dirty="0"/>
              <a:t> Зниження залежності від іноземних енергоресурсів</a:t>
            </a:r>
            <a:endParaRPr lang="ru-RU" sz="2400" dirty="0"/>
          </a:p>
          <a:p>
            <a:pPr marL="4572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05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520700"/>
            <a:ext cx="9875520" cy="135636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Затверджений </a:t>
            </a:r>
            <a:r>
              <a:rPr lang="uk-UA" dirty="0"/>
              <a:t>постановою Уряду перелік пріоритетних галузей економіки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5100" y="1813560"/>
            <a:ext cx="11785600" cy="4803140"/>
          </a:xfrm>
        </p:spPr>
        <p:txBody>
          <a:bodyPr>
            <a:normAutofit/>
          </a:bodyPr>
          <a:lstStyle/>
          <a:p>
            <a:r>
              <a:rPr lang="uk-UA" sz="2400" b="1" dirty="0" smtClean="0"/>
              <a:t>Агропромисловий </a:t>
            </a:r>
            <a:r>
              <a:rPr lang="uk-UA" sz="2400" b="1" dirty="0"/>
              <a:t>комплекс </a:t>
            </a:r>
            <a:r>
              <a:rPr lang="uk-UA" sz="2400" dirty="0"/>
              <a:t>(виробництво, зберігання харчових продуктів</a:t>
            </a:r>
            <a:r>
              <a:rPr lang="uk-UA" sz="2400" dirty="0" smtClean="0"/>
              <a:t>);</a:t>
            </a:r>
          </a:p>
          <a:p>
            <a:r>
              <a:rPr lang="uk-UA" sz="2400" b="1" dirty="0" smtClean="0"/>
              <a:t>Житлово-комунальний </a:t>
            </a:r>
            <a:r>
              <a:rPr lang="uk-UA" sz="2400" b="1" dirty="0"/>
              <a:t>комплекс </a:t>
            </a:r>
            <a:r>
              <a:rPr lang="uk-UA" sz="2400" dirty="0"/>
              <a:t>(створення об’єктів поводження з відходами та будівництво, реконструкція і технічне переоснащення у сфері теплопостачання, централізованого водопостачання та водовідведення); </a:t>
            </a:r>
            <a:endParaRPr lang="uk-UA" sz="2400" dirty="0" smtClean="0"/>
          </a:p>
          <a:p>
            <a:r>
              <a:rPr lang="uk-UA" sz="2400" b="1" dirty="0" smtClean="0"/>
              <a:t>Машинобудівний </a:t>
            </a:r>
            <a:r>
              <a:rPr lang="uk-UA" sz="2400" b="1" dirty="0"/>
              <a:t>комплекс </a:t>
            </a:r>
            <a:r>
              <a:rPr lang="uk-UA" sz="2400" dirty="0"/>
              <a:t>(виробництво комп’ютерів, електронної та оптичної продукції, машин і устаткування, електричного устаткування, автотранспортних та інших транспортних засобів); </a:t>
            </a:r>
            <a:endParaRPr lang="uk-UA" sz="2400" dirty="0" smtClean="0"/>
          </a:p>
          <a:p>
            <a:r>
              <a:rPr lang="uk-UA" sz="2400" b="1" dirty="0" smtClean="0"/>
              <a:t>Транспортна </a:t>
            </a:r>
            <a:r>
              <a:rPr lang="uk-UA" sz="2400" b="1" dirty="0"/>
              <a:t>інфраструктура </a:t>
            </a:r>
            <a:r>
              <a:rPr lang="uk-UA" sz="2400" dirty="0"/>
              <a:t>(будівництво, реконструкція і технічне переоснащення у сфері транспортної інфраструктури); </a:t>
            </a:r>
            <a:endParaRPr lang="uk-UA" sz="2400" dirty="0" smtClean="0"/>
          </a:p>
          <a:p>
            <a:r>
              <a:rPr lang="uk-UA" sz="2400" b="1" dirty="0" smtClean="0"/>
              <a:t>Курортно-рекреаційна </a:t>
            </a:r>
            <a:r>
              <a:rPr lang="uk-UA" sz="2400" b="1" dirty="0"/>
              <a:t>сфера і туризм </a:t>
            </a:r>
            <a:r>
              <a:rPr lang="uk-UA" sz="2400" dirty="0"/>
              <a:t>(будівництво курортно-рекреаційних об’єктів та об’єктів туристичної інфраструктури).</a:t>
            </a:r>
          </a:p>
        </p:txBody>
      </p:sp>
    </p:spTree>
    <p:extLst>
      <p:ext uri="{BB962C8B-B14F-4D97-AF65-F5344CB8AC3E}">
        <p14:creationId xmlns:p14="http://schemas.microsoft.com/office/powerpoint/2010/main" val="31562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0" y="-139700"/>
            <a:ext cx="9875520" cy="1356360"/>
          </a:xfrm>
        </p:spPr>
        <p:txBody>
          <a:bodyPr/>
          <a:lstStyle/>
          <a:p>
            <a:r>
              <a:rPr lang="en-US" dirty="0" smtClean="0"/>
              <a:t>Strengths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4000" y="914400"/>
            <a:ext cx="11734800" cy="5689600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en-US" sz="1800" b="1" dirty="0" smtClean="0"/>
              <a:t>S1: </a:t>
            </a:r>
            <a:r>
              <a:rPr lang="uk-UA" sz="1800" b="1" dirty="0" smtClean="0"/>
              <a:t>Вигідне географічне положення</a:t>
            </a:r>
            <a:r>
              <a:rPr lang="en-US" sz="1800" b="1" dirty="0" smtClean="0"/>
              <a:t> </a:t>
            </a:r>
            <a:r>
              <a:rPr lang="ru-RU" sz="1800" b="1" dirty="0" smtClean="0"/>
              <a:t>п</a:t>
            </a:r>
            <a:r>
              <a:rPr lang="uk-UA" sz="1800" b="1" dirty="0" err="1" smtClean="0"/>
              <a:t>ідприємств</a:t>
            </a:r>
            <a:r>
              <a:rPr lang="uk-UA" sz="1800" b="1" dirty="0" smtClean="0"/>
              <a:t> та </a:t>
            </a:r>
            <a:r>
              <a:rPr lang="ru-RU" sz="1800" b="1" dirty="0" err="1" smtClean="0"/>
              <a:t>високий</a:t>
            </a:r>
            <a:r>
              <a:rPr lang="ru-RU" sz="1800" b="1" dirty="0" smtClean="0"/>
              <a:t> </a:t>
            </a:r>
            <a:r>
              <a:rPr lang="ru-RU" sz="1800" b="1" dirty="0" err="1"/>
              <a:t>транспортний</a:t>
            </a:r>
            <a:r>
              <a:rPr lang="ru-RU" sz="1800" b="1" dirty="0"/>
              <a:t> </a:t>
            </a:r>
            <a:r>
              <a:rPr lang="ru-RU" sz="1800" b="1" dirty="0" err="1"/>
              <a:t>потенціал</a:t>
            </a:r>
            <a:r>
              <a:rPr lang="uk-UA" sz="1800" b="1" dirty="0" smtClean="0"/>
              <a:t> (географічний центр Європи).</a:t>
            </a:r>
            <a:endParaRPr lang="en-US" sz="1800" b="1" dirty="0"/>
          </a:p>
          <a:p>
            <a:pPr marL="45720" indent="0" fontAlgn="base">
              <a:buNone/>
            </a:pPr>
            <a:r>
              <a:rPr lang="en-US" sz="1800" b="1" dirty="0" smtClean="0"/>
              <a:t>S2: 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Достатньо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високий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рівень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підготовки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фахівців</a:t>
            </a:r>
            <a:r>
              <a:rPr lang="ru-RU" sz="1800" b="1" dirty="0" smtClean="0"/>
              <a:t> у </a:t>
            </a:r>
            <a:r>
              <a:rPr lang="ru-RU" sz="1800" b="1" dirty="0" err="1" smtClean="0"/>
              <a:t>галузі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наявність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наукових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центрів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pPr marL="45720" indent="0" fontAlgn="base">
              <a:buNone/>
            </a:pPr>
            <a:r>
              <a:rPr lang="en-US" sz="1800" b="1" dirty="0" smtClean="0"/>
              <a:t>S3: </a:t>
            </a:r>
            <a:r>
              <a:rPr lang="ru-RU" sz="1800" b="1" dirty="0" smtClean="0"/>
              <a:t>Членство </a:t>
            </a:r>
            <a:r>
              <a:rPr lang="ru-RU" sz="1800" b="1" dirty="0" err="1" smtClean="0"/>
              <a:t>України</a:t>
            </a:r>
            <a:r>
              <a:rPr lang="ru-RU" sz="1800" b="1" dirty="0" smtClean="0"/>
              <a:t> </a:t>
            </a:r>
            <a:r>
              <a:rPr lang="ru-RU" sz="1800" b="1" dirty="0"/>
              <a:t>в </a:t>
            </a:r>
            <a:r>
              <a:rPr lang="ru-RU" sz="1800" b="1" dirty="0" smtClean="0"/>
              <a:t>СОТ, </a:t>
            </a:r>
            <a:r>
              <a:rPr lang="ru-RU" sz="1800" b="1" dirty="0" err="1" smtClean="0"/>
              <a:t>співпраця</a:t>
            </a:r>
            <a:r>
              <a:rPr lang="ru-RU" sz="1800" b="1" dirty="0" smtClean="0"/>
              <a:t> з </a:t>
            </a:r>
            <a:r>
              <a:rPr lang="ru-RU" sz="1800" b="1" dirty="0" err="1" smtClean="0"/>
              <a:t>Євросоюзом</a:t>
            </a:r>
            <a:r>
              <a:rPr lang="ru-RU" sz="1800" b="1" dirty="0" smtClean="0"/>
              <a:t>.</a:t>
            </a:r>
          </a:p>
          <a:p>
            <a:pPr marL="45720" indent="0" fontAlgn="base">
              <a:buNone/>
            </a:pPr>
            <a:r>
              <a:rPr lang="en-US" sz="1800" b="1" dirty="0" smtClean="0"/>
              <a:t>S4: </a:t>
            </a:r>
            <a:r>
              <a:rPr lang="uk-UA" sz="1800" b="1" dirty="0" smtClean="0"/>
              <a:t>Поява нових технологій та матеріалів</a:t>
            </a:r>
            <a:r>
              <a:rPr lang="en-US" sz="1800" b="1" dirty="0" smtClean="0"/>
              <a:t> </a:t>
            </a:r>
            <a:r>
              <a:rPr lang="uk-UA" sz="1800" b="1" dirty="0" smtClean="0"/>
              <a:t>в області металургії</a:t>
            </a:r>
          </a:p>
          <a:p>
            <a:pPr marL="45720" indent="0" fontAlgn="base">
              <a:buNone/>
            </a:pPr>
            <a:r>
              <a:rPr lang="en-US" sz="1800" b="1" dirty="0" smtClean="0"/>
              <a:t>S5: </a:t>
            </a:r>
            <a:r>
              <a:rPr lang="uk-UA" sz="1800" b="1" dirty="0" smtClean="0"/>
              <a:t>Значні поклади </a:t>
            </a:r>
            <a:r>
              <a:rPr lang="uk-UA" sz="1800" b="1" dirty="0"/>
              <a:t>залізних, марганцевих і титанових руд, наявності розвіданих запасів золота, урану, за величезного потенціалу видобутку рідкісних металів, таких як цирконій та ніобій. </a:t>
            </a:r>
            <a:endParaRPr lang="uk-UA" sz="1800" b="1" dirty="0" smtClean="0"/>
          </a:p>
          <a:p>
            <a:pPr marL="45720" indent="0" fontAlgn="base">
              <a:buNone/>
            </a:pPr>
            <a:r>
              <a:rPr lang="en-US" sz="1800" b="1" dirty="0" smtClean="0"/>
              <a:t>S6: </a:t>
            </a:r>
            <a:r>
              <a:rPr lang="uk-UA" sz="1800" b="1" dirty="0" smtClean="0"/>
              <a:t>Висока прибутковість чорної металургії порівняно з іншими галузями.</a:t>
            </a:r>
          </a:p>
          <a:p>
            <a:pPr marL="45720" indent="0" fontAlgn="base">
              <a:buNone/>
            </a:pPr>
            <a:r>
              <a:rPr lang="en-US" sz="1800" b="1" dirty="0" smtClean="0"/>
              <a:t>S7: </a:t>
            </a:r>
            <a:r>
              <a:rPr lang="ru-RU" sz="1800" b="1" dirty="0" err="1" smtClean="0"/>
              <a:t>Наявність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достатньої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кількості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металургійних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потужностей</a:t>
            </a:r>
            <a:r>
              <a:rPr lang="ru-RU" sz="1800" b="1" dirty="0" smtClean="0"/>
              <a:t>.</a:t>
            </a:r>
          </a:p>
          <a:p>
            <a:pPr marL="45720" indent="0" fontAlgn="base">
              <a:buNone/>
            </a:pPr>
            <a:r>
              <a:rPr lang="en-US" sz="1800" b="1" dirty="0" smtClean="0"/>
              <a:t>S8: </a:t>
            </a:r>
            <a:r>
              <a:rPr lang="ru-RU" sz="1800" b="1" dirty="0" err="1" smtClean="0"/>
              <a:t>Давня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сталеливарна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традиція</a:t>
            </a:r>
            <a:r>
              <a:rPr lang="ru-RU" sz="1800" b="1" dirty="0" smtClean="0"/>
              <a:t>: </a:t>
            </a:r>
            <a:r>
              <a:rPr lang="ru-RU" sz="1800" b="1" dirty="0" err="1" smtClean="0"/>
              <a:t>чимала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кількість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спеціалістів</a:t>
            </a:r>
            <a:r>
              <a:rPr lang="ru-RU" sz="1800" b="1" dirty="0"/>
              <a:t> </a:t>
            </a:r>
            <a:r>
              <a:rPr lang="ru-RU" sz="1800" b="1" dirty="0" smtClean="0"/>
              <a:t>з </a:t>
            </a:r>
            <a:r>
              <a:rPr lang="ru-RU" sz="1800" b="1" dirty="0" err="1" smtClean="0"/>
              <a:t>досвідом</a:t>
            </a:r>
            <a:r>
              <a:rPr lang="ru-RU" sz="1800" b="1" dirty="0" smtClean="0"/>
              <a:t>.</a:t>
            </a:r>
          </a:p>
          <a:p>
            <a:pPr marL="45720" indent="0" fontAlgn="base">
              <a:buNone/>
            </a:pPr>
            <a:r>
              <a:rPr lang="en-US" sz="1800" b="1" dirty="0" smtClean="0"/>
              <a:t>S9: </a:t>
            </a:r>
            <a:r>
              <a:rPr lang="ru-RU" sz="1800" b="1" dirty="0" err="1" smtClean="0"/>
              <a:t>Порівняно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висока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забезпеченість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електроенергією</a:t>
            </a:r>
            <a:r>
              <a:rPr lang="ru-RU" sz="1800" b="1" dirty="0" smtClean="0"/>
              <a:t>.</a:t>
            </a:r>
          </a:p>
          <a:p>
            <a:pPr marL="45720" indent="0" fontAlgn="base">
              <a:buNone/>
            </a:pPr>
            <a:r>
              <a:rPr lang="en-US" sz="1800" b="1" dirty="0" smtClean="0"/>
              <a:t>S10: </a:t>
            </a:r>
            <a:r>
              <a:rPr lang="ru-RU" sz="1800" b="1" dirty="0" err="1" smtClean="0"/>
              <a:t>Україна</a:t>
            </a:r>
            <a:r>
              <a:rPr lang="ru-RU" sz="1800" b="1" dirty="0" smtClean="0"/>
              <a:t> </a:t>
            </a:r>
            <a:r>
              <a:rPr lang="ru-RU" sz="1800" b="1" dirty="0"/>
              <a:t>є </a:t>
            </a:r>
            <a:r>
              <a:rPr lang="ru-RU" sz="1800" b="1" dirty="0" err="1" smtClean="0"/>
              <a:t>відомим</a:t>
            </a:r>
            <a:r>
              <a:rPr lang="ru-RU" sz="1800" b="1" dirty="0" smtClean="0"/>
              <a:t> та </a:t>
            </a:r>
            <a:r>
              <a:rPr lang="ru-RU" sz="1800" b="1" dirty="0" err="1" smtClean="0"/>
              <a:t>визнаним</a:t>
            </a:r>
            <a:r>
              <a:rPr lang="ru-RU" sz="1800" b="1" dirty="0" smtClean="0"/>
              <a:t> </a:t>
            </a:r>
            <a:r>
              <a:rPr lang="ru-RU" sz="1800" b="1" dirty="0"/>
              <a:t>у </a:t>
            </a:r>
            <a:r>
              <a:rPr lang="ru-RU" sz="1800" b="1" dirty="0" err="1"/>
              <a:t>світі</a:t>
            </a:r>
            <a:r>
              <a:rPr lang="ru-RU" sz="1800" b="1" dirty="0"/>
              <a:t> </a:t>
            </a:r>
            <a:r>
              <a:rPr lang="ru-RU" sz="1800" b="1" dirty="0" err="1"/>
              <a:t>виробником</a:t>
            </a:r>
            <a:r>
              <a:rPr lang="ru-RU" sz="1800" b="1" dirty="0"/>
              <a:t> труб </a:t>
            </a:r>
            <a:r>
              <a:rPr lang="ru-RU" sz="1800" b="1" dirty="0" err="1"/>
              <a:t>різного</a:t>
            </a:r>
            <a:r>
              <a:rPr lang="ru-RU" sz="1800" b="1" dirty="0"/>
              <a:t> </a:t>
            </a:r>
            <a:r>
              <a:rPr lang="ru-RU" sz="1800" b="1" dirty="0" err="1" smtClean="0"/>
              <a:t>призначення</a:t>
            </a:r>
            <a:r>
              <a:rPr lang="ru-RU" sz="1800" b="1" dirty="0" smtClean="0"/>
              <a:t>.</a:t>
            </a:r>
          </a:p>
          <a:p>
            <a:pPr marL="45720" indent="0" fontAlgn="base">
              <a:buNone/>
            </a:pPr>
            <a:r>
              <a:rPr lang="en-US" sz="1800" b="1" dirty="0" smtClean="0"/>
              <a:t>S11: </a:t>
            </a:r>
            <a:r>
              <a:rPr lang="ru-RU" sz="1800" b="1" dirty="0" err="1" smtClean="0"/>
              <a:t>Вдала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локалізація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більшості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ресурсів</a:t>
            </a:r>
            <a:r>
              <a:rPr lang="ru-RU" sz="1800" b="1" dirty="0" smtClean="0"/>
              <a:t>, </a:t>
            </a:r>
            <a:r>
              <a:rPr lang="ru-RU" sz="1800" b="1" dirty="0" err="1"/>
              <a:t>що</a:t>
            </a:r>
            <a:r>
              <a:rPr lang="ru-RU" sz="1800" b="1" dirty="0"/>
              <a:t> </a:t>
            </a:r>
            <a:r>
              <a:rPr lang="ru-RU" sz="1800" b="1" dirty="0" err="1"/>
              <a:t>використовуються</a:t>
            </a:r>
            <a:r>
              <a:rPr lang="ru-RU" sz="1800" b="1" dirty="0"/>
              <a:t> у </a:t>
            </a:r>
            <a:r>
              <a:rPr lang="ru-RU" sz="1800" b="1" dirty="0" err="1"/>
              <a:t>чорній</a:t>
            </a:r>
            <a:r>
              <a:rPr lang="ru-RU" sz="1800" b="1" dirty="0"/>
              <a:t> </a:t>
            </a:r>
            <a:r>
              <a:rPr lang="ru-RU" sz="1800" b="1" dirty="0" err="1"/>
              <a:t>металургії</a:t>
            </a:r>
            <a:r>
              <a:rPr lang="ru-RU" sz="1800" b="1" dirty="0" smtClean="0"/>
              <a:t>.</a:t>
            </a:r>
          </a:p>
          <a:p>
            <a:pPr marL="45720" indent="0" fontAlgn="base">
              <a:buNone/>
            </a:pPr>
            <a:r>
              <a:rPr lang="en-US" sz="1800" b="1" dirty="0" smtClean="0"/>
              <a:t>S12: </a:t>
            </a:r>
            <a:r>
              <a:rPr lang="ru-RU" sz="1800" b="1" dirty="0" err="1" smtClean="0"/>
              <a:t>Наявність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розроблених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проектів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будівництва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нових</a:t>
            </a:r>
            <a:r>
              <a:rPr lang="ru-RU" sz="1800" b="1" dirty="0" smtClean="0"/>
              <a:t> кар</a:t>
            </a:r>
            <a:r>
              <a:rPr lang="en-US" sz="1800" b="1" dirty="0" smtClean="0"/>
              <a:t>’</a:t>
            </a:r>
            <a:r>
              <a:rPr lang="uk-UA" sz="1800" b="1" dirty="0" err="1" smtClean="0"/>
              <a:t>єрів</a:t>
            </a:r>
            <a:r>
              <a:rPr lang="uk-UA" sz="1800" b="1" dirty="0" smtClean="0"/>
              <a:t> та ГКЗ</a:t>
            </a:r>
            <a:r>
              <a:rPr lang="ru-RU" sz="1800" b="1" dirty="0"/>
              <a:t> </a:t>
            </a:r>
            <a:endParaRPr lang="uk-UA" sz="1800" b="1" dirty="0" smtClean="0"/>
          </a:p>
          <a:p>
            <a:pPr marL="388620" indent="-342900" fontAlgn="base">
              <a:buFont typeface="+mj-lt"/>
              <a:buAutoNum type="arabicPeriod"/>
            </a:pPr>
            <a:endParaRPr lang="ru-RU" sz="1800" dirty="0" smtClean="0"/>
          </a:p>
          <a:p>
            <a:pPr marL="388620" indent="-342900" fontAlgn="base">
              <a:buFont typeface="+mj-lt"/>
              <a:buAutoNum type="arabicPeriod"/>
            </a:pPr>
            <a:endParaRPr lang="uk-UA" sz="1800" dirty="0" smtClean="0"/>
          </a:p>
          <a:p>
            <a:pPr marL="388620" indent="-342900" fontAlgn="base">
              <a:buFont typeface="+mj-lt"/>
              <a:buAutoNum type="arabicPeriod"/>
            </a:pPr>
            <a:endParaRPr lang="ru-RU" sz="1800" dirty="0" smtClean="0"/>
          </a:p>
          <a:p>
            <a:pPr marL="388620" indent="-342900" fontAlgn="base">
              <a:buFont typeface="+mj-lt"/>
              <a:buAutoNum type="arabicPeriod"/>
            </a:pPr>
            <a:endParaRPr lang="ru-RU" sz="1800" dirty="0" smtClean="0"/>
          </a:p>
          <a:p>
            <a:pPr marL="388620" indent="-342900" fontAlgn="base">
              <a:buFont typeface="+mj-lt"/>
              <a:buAutoNum type="arabicPeriod"/>
            </a:pPr>
            <a:endParaRPr lang="ru-RU" sz="1800" dirty="0" smtClean="0"/>
          </a:p>
          <a:p>
            <a:pPr fontAlgn="base"/>
            <a:endParaRPr lang="ru-RU" sz="1800" dirty="0" smtClean="0"/>
          </a:p>
          <a:p>
            <a:pPr fontAlgn="base"/>
            <a:endParaRPr lang="ru-RU" sz="1800" dirty="0" smtClean="0"/>
          </a:p>
          <a:p>
            <a:pPr fontAlgn="base"/>
            <a:endParaRPr lang="ru-RU" sz="1800" dirty="0" smtClean="0"/>
          </a:p>
          <a:p>
            <a:pPr fontAlgn="base"/>
            <a:endParaRPr lang="uk-UA" sz="1800" dirty="0"/>
          </a:p>
          <a:p>
            <a:pPr fontAlgn="base"/>
            <a:endParaRPr lang="en-US" dirty="0" smtClean="0"/>
          </a:p>
          <a:p>
            <a:pPr fontAlgn="base"/>
            <a:endParaRPr lang="ru-RU" dirty="0"/>
          </a:p>
          <a:p>
            <a:pPr marL="4572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95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00" y="-88900"/>
            <a:ext cx="9875520" cy="1356360"/>
          </a:xfrm>
        </p:spPr>
        <p:txBody>
          <a:bodyPr/>
          <a:lstStyle/>
          <a:p>
            <a:r>
              <a:rPr lang="en-US" dirty="0" smtClean="0"/>
              <a:t>Weaknesses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41300" y="952500"/>
            <a:ext cx="11722100" cy="5651500"/>
          </a:xfrm>
        </p:spPr>
        <p:txBody>
          <a:bodyPr>
            <a:normAutofit fontScale="77500" lnSpcReduction="20000"/>
          </a:bodyPr>
          <a:lstStyle/>
          <a:p>
            <a:pPr marL="45720" indent="0" fontAlgn="base">
              <a:buNone/>
            </a:pPr>
            <a:r>
              <a:rPr lang="en-US" sz="1600" b="1" dirty="0" smtClean="0"/>
              <a:t>W1: </a:t>
            </a:r>
            <a:r>
              <a:rPr lang="ru-RU" sz="1600" b="1" dirty="0" err="1" smtClean="0"/>
              <a:t>Суттєвий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вплив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олігархічних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формацій</a:t>
            </a:r>
            <a:r>
              <a:rPr lang="ru-RU" sz="1600" b="1" dirty="0" smtClean="0"/>
              <a:t> на </a:t>
            </a:r>
            <a:r>
              <a:rPr lang="ru-RU" sz="1600" b="1" dirty="0" err="1" smtClean="0"/>
              <a:t>металургійну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галузь</a:t>
            </a:r>
            <a:endParaRPr lang="ru-RU" sz="1600" b="1" dirty="0"/>
          </a:p>
          <a:p>
            <a:pPr marL="45720" indent="0" fontAlgn="base">
              <a:buNone/>
            </a:pPr>
            <a:r>
              <a:rPr lang="en-US" sz="1600" b="1" dirty="0" smtClean="0"/>
              <a:t>W2: </a:t>
            </a:r>
            <a:r>
              <a:rPr lang="ru-RU" sz="1600" b="1" dirty="0" err="1" smtClean="0"/>
              <a:t>Залежність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від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енергоносіїв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інших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країн</a:t>
            </a:r>
            <a:endParaRPr lang="ru-RU" sz="1600" b="1" dirty="0"/>
          </a:p>
          <a:p>
            <a:pPr marL="45720" indent="0" fontAlgn="base">
              <a:buNone/>
            </a:pPr>
            <a:r>
              <a:rPr lang="en-US" sz="1600" b="1" dirty="0" smtClean="0"/>
              <a:t>W3: </a:t>
            </a:r>
            <a:r>
              <a:rPr lang="ru-RU" sz="1600" b="1" dirty="0" err="1" smtClean="0"/>
              <a:t>Слабкість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механізмів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захисту</a:t>
            </a:r>
            <a:r>
              <a:rPr lang="ru-RU" sz="1600" b="1" dirty="0"/>
              <a:t> </a:t>
            </a:r>
            <a:r>
              <a:rPr lang="ru-RU" sz="1600" b="1" dirty="0" err="1" smtClean="0"/>
              <a:t>прцездатного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населення</a:t>
            </a:r>
            <a:r>
              <a:rPr lang="ru-RU" sz="1600" b="1" dirty="0" smtClean="0"/>
              <a:t> в </a:t>
            </a:r>
            <a:r>
              <a:rPr lang="ru-RU" sz="1600" b="1" dirty="0" err="1" smtClean="0"/>
              <a:t>сфері</a:t>
            </a:r>
            <a:r>
              <a:rPr lang="ru-RU" sz="1600" b="1" dirty="0" smtClean="0"/>
              <a:t> трудового права</a:t>
            </a:r>
          </a:p>
          <a:p>
            <a:pPr marL="45720" indent="0" fontAlgn="base">
              <a:buNone/>
            </a:pPr>
            <a:r>
              <a:rPr lang="en-US" sz="1600" b="1" dirty="0" smtClean="0"/>
              <a:t>W4: </a:t>
            </a:r>
            <a:r>
              <a:rPr lang="ru-RU" sz="1600" b="1" dirty="0" smtClean="0"/>
              <a:t>Продаж </a:t>
            </a:r>
            <a:r>
              <a:rPr lang="ru-RU" sz="1600" b="1" dirty="0" err="1" smtClean="0"/>
              <a:t>технологій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будівництва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металургійних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комплексів</a:t>
            </a:r>
            <a:r>
              <a:rPr lang="ru-RU" sz="1600" b="1" dirty="0" smtClean="0"/>
              <a:t> </a:t>
            </a:r>
            <a:r>
              <a:rPr lang="ru-RU" sz="1600" b="1" dirty="0"/>
              <a:t>і шахт </a:t>
            </a:r>
            <a:r>
              <a:rPr lang="ru-RU" sz="1600" b="1" dirty="0" smtClean="0"/>
              <a:t>за </a:t>
            </a:r>
            <a:r>
              <a:rPr lang="ru-RU" sz="1600" b="1" dirty="0"/>
              <a:t>кордон у </a:t>
            </a:r>
            <a:r>
              <a:rPr lang="ru-RU" sz="1600" b="1" dirty="0" err="1"/>
              <a:t>перші</a:t>
            </a:r>
            <a:r>
              <a:rPr lang="ru-RU" sz="1600" b="1" dirty="0"/>
              <a:t> роки </a:t>
            </a:r>
            <a:r>
              <a:rPr lang="ru-RU" sz="1600" b="1" dirty="0" err="1" smtClean="0"/>
              <a:t>незалежності</a:t>
            </a:r>
            <a:r>
              <a:rPr lang="ru-RU" sz="1600" b="1" dirty="0" smtClean="0"/>
              <a:t>.</a:t>
            </a:r>
            <a:endParaRPr lang="ru-RU" sz="1600" b="1" dirty="0"/>
          </a:p>
          <a:p>
            <a:pPr marL="45720" indent="0" fontAlgn="base">
              <a:buNone/>
            </a:pPr>
            <a:r>
              <a:rPr lang="en-US" sz="1600" b="1" dirty="0" smtClean="0"/>
              <a:t>W5: </a:t>
            </a:r>
            <a:r>
              <a:rPr lang="ru-RU" sz="1600" b="1" dirty="0" err="1" smtClean="0"/>
              <a:t>Висока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корумпованість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органів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влади</a:t>
            </a:r>
            <a:r>
              <a:rPr lang="ru-RU" sz="1600" b="1" dirty="0" smtClean="0"/>
              <a:t> та </a:t>
            </a:r>
            <a:r>
              <a:rPr lang="ru-RU" sz="1600" b="1" dirty="0" err="1" smtClean="0"/>
              <a:t>керівництва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підприємств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галузі</a:t>
            </a:r>
            <a:endParaRPr lang="ru-RU" sz="1600" b="1" dirty="0"/>
          </a:p>
          <a:p>
            <a:pPr marL="45720" indent="0" fontAlgn="base">
              <a:buNone/>
            </a:pPr>
            <a:r>
              <a:rPr lang="en-US" sz="1600" b="1" dirty="0" smtClean="0"/>
              <a:t>W6: </a:t>
            </a:r>
            <a:r>
              <a:rPr lang="ru-RU" sz="1600" b="1" dirty="0" err="1" smtClean="0"/>
              <a:t>Зношеність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транспортної</a:t>
            </a:r>
            <a:r>
              <a:rPr lang="ru-RU" sz="1600" b="1" dirty="0" smtClean="0"/>
              <a:t>, </a:t>
            </a:r>
            <a:r>
              <a:rPr lang="ru-RU" sz="1600" b="1" dirty="0" err="1" smtClean="0"/>
              <a:t>добувної</a:t>
            </a:r>
            <a:r>
              <a:rPr lang="ru-RU" sz="1600" b="1" dirty="0" smtClean="0"/>
              <a:t> та </a:t>
            </a:r>
            <a:r>
              <a:rPr lang="ru-RU" sz="1600" b="1" dirty="0" err="1" smtClean="0"/>
              <a:t>промислової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інфраструктури</a:t>
            </a:r>
            <a:r>
              <a:rPr lang="ru-RU" sz="1600" b="1" dirty="0" smtClean="0"/>
              <a:t> (особливо в державному </a:t>
            </a:r>
            <a:r>
              <a:rPr lang="ru-RU" sz="1600" b="1" dirty="0" err="1" smtClean="0"/>
              <a:t>секторі</a:t>
            </a:r>
            <a:r>
              <a:rPr lang="ru-RU" sz="1600" b="1" dirty="0" smtClean="0"/>
              <a:t>)</a:t>
            </a:r>
            <a:endParaRPr lang="ru-RU" sz="1600" b="1" dirty="0"/>
          </a:p>
          <a:p>
            <a:pPr marL="45720" indent="0" fontAlgn="base">
              <a:buNone/>
            </a:pPr>
            <a:r>
              <a:rPr lang="en-US" sz="1600" b="1" dirty="0" smtClean="0"/>
              <a:t>W7: </a:t>
            </a:r>
            <a:r>
              <a:rPr lang="ru-RU" sz="1600" b="1" dirty="0" err="1" smtClean="0"/>
              <a:t>Слабка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захищеність</a:t>
            </a:r>
            <a:r>
              <a:rPr lang="ru-RU" sz="1600" b="1" dirty="0" smtClean="0"/>
              <a:t> як </a:t>
            </a:r>
            <a:r>
              <a:rPr lang="ru-RU" sz="1600" b="1" dirty="0" err="1" smtClean="0"/>
              <a:t>внутрішніх</a:t>
            </a:r>
            <a:r>
              <a:rPr lang="ru-RU" sz="1600" b="1" dirty="0" smtClean="0"/>
              <a:t>, так й </a:t>
            </a:r>
            <a:r>
              <a:rPr lang="ru-RU" sz="1600" b="1" dirty="0" err="1" smtClean="0"/>
              <a:t>іноземних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інвесторів</a:t>
            </a:r>
            <a:endParaRPr lang="ru-RU" sz="1600" b="1" dirty="0" smtClean="0"/>
          </a:p>
          <a:p>
            <a:pPr marL="45720" indent="0" fontAlgn="base">
              <a:buNone/>
            </a:pPr>
            <a:r>
              <a:rPr lang="en-US" sz="1600" b="1" dirty="0" smtClean="0"/>
              <a:t>W8: </a:t>
            </a:r>
            <a:r>
              <a:rPr lang="ru-RU" sz="1600" b="1" dirty="0" err="1" smtClean="0"/>
              <a:t>Низька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купівельна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здатність</a:t>
            </a:r>
            <a:r>
              <a:rPr lang="ru-RU" sz="1600" b="1" dirty="0"/>
              <a:t> </a:t>
            </a:r>
            <a:r>
              <a:rPr lang="ru-RU" sz="1600" b="1" dirty="0" err="1" smtClean="0"/>
              <a:t>внутрішніх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споживачів</a:t>
            </a:r>
            <a:endParaRPr lang="ru-RU" sz="1600" b="1" dirty="0" smtClean="0"/>
          </a:p>
          <a:p>
            <a:pPr marL="45720" indent="0" fontAlgn="base">
              <a:buNone/>
            </a:pPr>
            <a:r>
              <a:rPr lang="en-US" sz="1600" b="1" dirty="0" smtClean="0"/>
              <a:t>W9: </a:t>
            </a:r>
            <a:r>
              <a:rPr lang="ru-RU" sz="1600" b="1" dirty="0" err="1" smtClean="0"/>
              <a:t>Напружене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соціальне</a:t>
            </a:r>
            <a:r>
              <a:rPr lang="ru-RU" sz="1600" b="1" dirty="0" smtClean="0"/>
              <a:t> та </a:t>
            </a:r>
            <a:r>
              <a:rPr lang="ru-RU" sz="1600" b="1" dirty="0" err="1" smtClean="0"/>
              <a:t>економічне</a:t>
            </a:r>
            <a:r>
              <a:rPr lang="ru-RU" sz="1600" b="1" dirty="0" smtClean="0"/>
              <a:t> становище в районах </a:t>
            </a:r>
            <a:r>
              <a:rPr lang="ru-RU" sz="1600" b="1" dirty="0" err="1" smtClean="0"/>
              <a:t>проведення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бойових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дій</a:t>
            </a:r>
            <a:r>
              <a:rPr lang="ru-RU" sz="1600" b="1" dirty="0" smtClean="0"/>
              <a:t>.</a:t>
            </a:r>
          </a:p>
          <a:p>
            <a:pPr marL="45720" indent="0" fontAlgn="base">
              <a:buNone/>
            </a:pPr>
            <a:r>
              <a:rPr lang="en-US" sz="1600" b="1" dirty="0" smtClean="0"/>
              <a:t>W10: </a:t>
            </a:r>
            <a:r>
              <a:rPr lang="ru-RU" sz="1600" b="1" dirty="0" err="1" smtClean="0"/>
              <a:t>Високий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пенсійний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вік</a:t>
            </a:r>
            <a:endParaRPr lang="ru-RU" sz="1600" b="1" dirty="0" smtClean="0"/>
          </a:p>
          <a:p>
            <a:pPr marL="45720" indent="0" fontAlgn="base">
              <a:buNone/>
            </a:pPr>
            <a:r>
              <a:rPr lang="en-US" sz="1600" b="1" dirty="0" smtClean="0"/>
              <a:t>W11: </a:t>
            </a:r>
            <a:r>
              <a:rPr lang="ru-RU" sz="1600" b="1" dirty="0" err="1" smtClean="0"/>
              <a:t>Відсутність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гарантій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територіальної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цілісності</a:t>
            </a:r>
            <a:r>
              <a:rPr lang="ru-RU" sz="1600" b="1" dirty="0"/>
              <a:t> </a:t>
            </a:r>
            <a:r>
              <a:rPr lang="ru-RU" sz="1600" b="1" dirty="0" err="1" smtClean="0"/>
              <a:t>країни</a:t>
            </a:r>
            <a:endParaRPr lang="ru-RU" sz="1600" b="1" dirty="0" smtClean="0"/>
          </a:p>
          <a:p>
            <a:pPr marL="45720" indent="0" fontAlgn="base">
              <a:buNone/>
            </a:pPr>
            <a:r>
              <a:rPr lang="en-US" sz="1600" b="1" dirty="0" smtClean="0"/>
              <a:t>W12: </a:t>
            </a:r>
            <a:r>
              <a:rPr lang="ru-RU" sz="1600" b="1" dirty="0" err="1" smtClean="0"/>
              <a:t>Переспрямування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інвестицій</a:t>
            </a:r>
            <a:r>
              <a:rPr lang="ru-RU" sz="1600" b="1" dirty="0" smtClean="0"/>
              <a:t> з </a:t>
            </a:r>
            <a:r>
              <a:rPr lang="ru-RU" sz="1600" b="1" dirty="0" err="1" smtClean="0"/>
              <a:t>металургіїю</a:t>
            </a:r>
            <a:r>
              <a:rPr lang="en-US" sz="1600" b="1" dirty="0" smtClean="0"/>
              <a:t> </a:t>
            </a:r>
            <a:r>
              <a:rPr lang="ru-RU" sz="1600" b="1" dirty="0" err="1" smtClean="0"/>
              <a:t>Донбасу</a:t>
            </a:r>
            <a:r>
              <a:rPr lang="ru-RU" sz="1600" b="1" dirty="0" smtClean="0"/>
              <a:t> та </a:t>
            </a:r>
            <a:r>
              <a:rPr lang="ru-RU" sz="1600" b="1" dirty="0" err="1" smtClean="0"/>
              <a:t>Придніпров</a:t>
            </a:r>
            <a:r>
              <a:rPr lang="en-US" sz="1600" b="1" dirty="0" smtClean="0"/>
              <a:t>’</a:t>
            </a:r>
            <a:r>
              <a:rPr lang="ru-RU" sz="1600" b="1" dirty="0" smtClean="0"/>
              <a:t>я в </a:t>
            </a:r>
            <a:r>
              <a:rPr lang="ru-RU" sz="1600" b="1" dirty="0" err="1" smtClean="0"/>
              <a:t>центральн</a:t>
            </a:r>
            <a:r>
              <a:rPr lang="uk-UA" sz="1600" b="1" dirty="0" smtClean="0"/>
              <a:t>і райони </a:t>
            </a:r>
            <a:r>
              <a:rPr lang="uk-UA" sz="1600" b="1" u="sng" dirty="0" smtClean="0"/>
              <a:t>РСФСР за часів СРСР</a:t>
            </a:r>
          </a:p>
          <a:p>
            <a:pPr marL="45720" indent="0" fontAlgn="base">
              <a:buNone/>
            </a:pPr>
            <a:r>
              <a:rPr lang="en-US" sz="1600" b="1" dirty="0" smtClean="0"/>
              <a:t>W13: </a:t>
            </a:r>
            <a:r>
              <a:rPr lang="uk-UA" sz="1600" b="1" dirty="0" smtClean="0"/>
              <a:t>Недостатні темпи реструктуризації.</a:t>
            </a:r>
          </a:p>
          <a:p>
            <a:pPr marL="45720" indent="0" fontAlgn="base">
              <a:buNone/>
            </a:pPr>
            <a:r>
              <a:rPr lang="en-US" sz="1600" b="1" dirty="0" smtClean="0"/>
              <a:t>W14: </a:t>
            </a:r>
            <a:r>
              <a:rPr lang="ru-RU" sz="1600" b="1" dirty="0" err="1" smtClean="0"/>
              <a:t>Значні</a:t>
            </a:r>
            <a:r>
              <a:rPr lang="ru-RU" sz="1600" b="1" dirty="0" smtClean="0"/>
              <a:t> </a:t>
            </a:r>
            <a:r>
              <a:rPr lang="ru-RU" sz="1600" b="1" dirty="0" err="1"/>
              <a:t>втрати</a:t>
            </a:r>
            <a:r>
              <a:rPr lang="ru-RU" sz="1600" b="1" dirty="0"/>
              <a:t> </a:t>
            </a:r>
            <a:r>
              <a:rPr lang="ru-RU" sz="1600" b="1" dirty="0" err="1"/>
              <a:t>металу</a:t>
            </a:r>
            <a:r>
              <a:rPr lang="ru-RU" sz="1600" b="1" dirty="0"/>
              <a:t> при </a:t>
            </a:r>
            <a:r>
              <a:rPr lang="ru-RU" sz="1600" b="1" dirty="0" err="1"/>
              <a:t>виплавлянні</a:t>
            </a:r>
            <a:r>
              <a:rPr lang="ru-RU" sz="1600" b="1" dirty="0"/>
              <a:t> через </a:t>
            </a:r>
            <a:r>
              <a:rPr lang="ru-RU" sz="1600" b="1" dirty="0" err="1" smtClean="0"/>
              <a:t>недосконалий</a:t>
            </a:r>
            <a:r>
              <a:rPr lang="ru-RU" sz="1600" b="1" dirty="0" smtClean="0"/>
              <a:t> </a:t>
            </a:r>
            <a:r>
              <a:rPr lang="ru-RU" sz="1600" b="1" dirty="0" err="1"/>
              <a:t>техпроцес</a:t>
            </a:r>
            <a:r>
              <a:rPr lang="ru-RU" sz="1600" b="1" dirty="0" smtClean="0"/>
              <a:t>.</a:t>
            </a:r>
          </a:p>
          <a:p>
            <a:pPr marL="45720" indent="0" fontAlgn="base">
              <a:buNone/>
            </a:pPr>
            <a:r>
              <a:rPr lang="en-US" sz="1600" b="1" dirty="0" smtClean="0"/>
              <a:t>W15: </a:t>
            </a:r>
            <a:r>
              <a:rPr lang="ru-RU" sz="1600" b="1" dirty="0" err="1" smtClean="0"/>
              <a:t>Імпорт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сировини</a:t>
            </a:r>
            <a:r>
              <a:rPr lang="ru-RU" sz="1600" b="1" dirty="0" smtClean="0"/>
              <a:t> для </a:t>
            </a:r>
            <a:r>
              <a:rPr lang="ru-RU" sz="1600" b="1" dirty="0" err="1" smtClean="0"/>
              <a:t>виробництва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сплавів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рідкісних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металів</a:t>
            </a:r>
            <a:r>
              <a:rPr lang="ru-RU" sz="1600" b="1" dirty="0" smtClean="0"/>
              <a:t> </a:t>
            </a:r>
            <a:r>
              <a:rPr lang="ru-RU" sz="1600" b="1" dirty="0"/>
              <a:t>з </a:t>
            </a:r>
            <a:r>
              <a:rPr lang="ru-RU" sz="1600" b="1" dirty="0" err="1"/>
              <a:t>Росії</a:t>
            </a:r>
            <a:r>
              <a:rPr lang="ru-RU" sz="1600" b="1" dirty="0"/>
              <a:t>, Казахстану й Узбекистану</a:t>
            </a:r>
            <a:r>
              <a:rPr lang="ru-RU" sz="1600" b="1" dirty="0" smtClean="0"/>
              <a:t>.</a:t>
            </a:r>
          </a:p>
          <a:p>
            <a:pPr marL="45720" indent="0" fontAlgn="base">
              <a:buNone/>
            </a:pPr>
            <a:r>
              <a:rPr lang="en-US" sz="1600" b="1" dirty="0" smtClean="0"/>
              <a:t>W16: </a:t>
            </a:r>
            <a:r>
              <a:rPr lang="ru-RU" sz="1600" b="1" dirty="0" err="1" smtClean="0"/>
              <a:t>Недостатня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престижність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роботи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металурга</a:t>
            </a:r>
            <a:r>
              <a:rPr lang="ru-RU" sz="1600" b="1" dirty="0" smtClean="0"/>
              <a:t>.</a:t>
            </a:r>
          </a:p>
          <a:p>
            <a:pPr marL="45720" indent="0" fontAlgn="base">
              <a:buNone/>
            </a:pPr>
            <a:r>
              <a:rPr lang="en-US" sz="1600" b="1" dirty="0" smtClean="0"/>
              <a:t>W17: </a:t>
            </a:r>
            <a:r>
              <a:rPr lang="ru-RU" sz="1600" b="1" dirty="0" err="1" smtClean="0"/>
              <a:t>Низька</a:t>
            </a:r>
            <a:r>
              <a:rPr lang="ru-RU" sz="1600" b="1" dirty="0" smtClean="0"/>
              <a:t> оплата </a:t>
            </a:r>
            <a:r>
              <a:rPr lang="ru-RU" sz="1600" b="1" dirty="0" err="1" smtClean="0"/>
              <a:t>праці</a:t>
            </a:r>
            <a:r>
              <a:rPr lang="ru-RU" sz="1600" b="1" dirty="0" smtClean="0"/>
              <a:t> в </a:t>
            </a:r>
            <a:r>
              <a:rPr lang="ru-RU" sz="1600" b="1" dirty="0" err="1" smtClean="0"/>
              <a:t>галузі</a:t>
            </a:r>
            <a:r>
              <a:rPr lang="ru-RU" sz="1600" b="1" dirty="0" smtClean="0"/>
              <a:t>.</a:t>
            </a:r>
          </a:p>
          <a:p>
            <a:pPr marL="45720" indent="0" fontAlgn="base">
              <a:buNone/>
            </a:pPr>
            <a:r>
              <a:rPr lang="en-US" sz="1600" b="1" dirty="0" smtClean="0"/>
              <a:t>W18: </a:t>
            </a:r>
            <a:r>
              <a:rPr lang="ru-RU" sz="1600" b="1" dirty="0" smtClean="0"/>
              <a:t>Штучно </a:t>
            </a:r>
            <a:r>
              <a:rPr lang="ru-RU" sz="1600" b="1" dirty="0" err="1" smtClean="0"/>
              <a:t>роздут</a:t>
            </a:r>
            <a:r>
              <a:rPr lang="uk-UA" sz="1600" b="1" dirty="0" smtClean="0"/>
              <a:t>і тарифи на супровід сертифікатів якості продукції.</a:t>
            </a:r>
            <a:endParaRPr lang="ru-RU" sz="1600" b="1" dirty="0" smtClean="0"/>
          </a:p>
          <a:p>
            <a:pPr marL="388620" indent="-342900" fontAlgn="base">
              <a:buFont typeface="+mj-lt"/>
              <a:buAutoNum type="arabicPeriod"/>
            </a:pPr>
            <a:endParaRPr lang="ru-RU" sz="1600" dirty="0"/>
          </a:p>
          <a:p>
            <a:pPr marL="388620" indent="-342900" fontAlgn="base">
              <a:buFont typeface="+mj-lt"/>
              <a:buAutoNum type="arabicPeriod"/>
            </a:pPr>
            <a:endParaRPr lang="ru-RU" sz="1600" dirty="0"/>
          </a:p>
          <a:p>
            <a:pPr marL="388620" indent="-342900" fontAlgn="base">
              <a:buFont typeface="+mj-lt"/>
              <a:buAutoNum type="arabicPeriod"/>
            </a:pPr>
            <a:endParaRPr lang="ru-RU" sz="1600" dirty="0" smtClean="0"/>
          </a:p>
          <a:p>
            <a:pPr fontAlgn="base"/>
            <a:endParaRPr lang="ru-RU" sz="1800" dirty="0"/>
          </a:p>
          <a:p>
            <a:pPr fontAlgn="base"/>
            <a:endParaRPr lang="ru-RU" sz="1800" dirty="0"/>
          </a:p>
          <a:p>
            <a:pPr fontAlgn="base"/>
            <a:endParaRPr lang="ru-RU" sz="1800" dirty="0" smtClean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94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" y="-88900"/>
            <a:ext cx="9875520" cy="1356360"/>
          </a:xfrm>
        </p:spPr>
        <p:txBody>
          <a:bodyPr/>
          <a:lstStyle/>
          <a:p>
            <a:r>
              <a:rPr lang="en-US" dirty="0" smtClean="0"/>
              <a:t>Opportunities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90500" y="1005305"/>
            <a:ext cx="11719451" cy="5575300"/>
          </a:xfrm>
        </p:spPr>
        <p:txBody>
          <a:bodyPr>
            <a:normAutofit fontScale="70000" lnSpcReduction="20000"/>
          </a:bodyPr>
          <a:lstStyle/>
          <a:p>
            <a:pPr marL="45720" indent="0" fontAlgn="base">
              <a:buNone/>
            </a:pPr>
            <a:r>
              <a:rPr lang="en-US" sz="1900" b="1" dirty="0" smtClean="0"/>
              <a:t>O1: </a:t>
            </a:r>
            <a:r>
              <a:rPr lang="ru-RU" sz="1900" b="1" dirty="0" err="1" smtClean="0"/>
              <a:t>Співпраця</a:t>
            </a:r>
            <a:r>
              <a:rPr lang="ru-RU" sz="1900" b="1" dirty="0" smtClean="0"/>
              <a:t> з </a:t>
            </a:r>
            <a:r>
              <a:rPr lang="ru-RU" sz="1900" b="1" dirty="0" err="1" smtClean="0"/>
              <a:t>Євросоюзом</a:t>
            </a:r>
            <a:r>
              <a:rPr lang="ru-RU" sz="1900" b="1" dirty="0" smtClean="0"/>
              <a:t> </a:t>
            </a:r>
            <a:r>
              <a:rPr lang="ru-RU" sz="1900" b="1" dirty="0"/>
              <a:t>та </a:t>
            </a:r>
            <a:r>
              <a:rPr lang="ru-RU" sz="1900" b="1" dirty="0" smtClean="0"/>
              <a:t>НАТО в </a:t>
            </a:r>
            <a:r>
              <a:rPr lang="ru-RU" sz="1900" b="1" dirty="0" err="1" smtClean="0"/>
              <a:t>сфері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обміну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технологіями</a:t>
            </a:r>
            <a:r>
              <a:rPr lang="ru-RU" sz="1900" b="1" dirty="0"/>
              <a:t> </a:t>
            </a:r>
            <a:r>
              <a:rPr lang="ru-RU" sz="1900" b="1" dirty="0" err="1" smtClean="0"/>
              <a:t>добування</a:t>
            </a:r>
            <a:r>
              <a:rPr lang="ru-RU" sz="1900" b="1" dirty="0" smtClean="0"/>
              <a:t> та </a:t>
            </a:r>
            <a:r>
              <a:rPr lang="ru-RU" sz="1900" b="1" dirty="0" err="1" smtClean="0"/>
              <a:t>переробки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сировини</a:t>
            </a:r>
            <a:endParaRPr lang="ru-RU" sz="1900" b="1" dirty="0" smtClean="0"/>
          </a:p>
          <a:p>
            <a:pPr marL="45720" indent="0" fontAlgn="base">
              <a:buNone/>
            </a:pPr>
            <a:r>
              <a:rPr lang="en-US" sz="1900" b="1" dirty="0" smtClean="0"/>
              <a:t>O2: </a:t>
            </a:r>
            <a:r>
              <a:rPr lang="ru-RU" sz="1900" b="1" dirty="0" err="1" smtClean="0"/>
              <a:t>Поява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нових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ринків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збуту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серед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підприємств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машинобудування</a:t>
            </a:r>
            <a:r>
              <a:rPr lang="ru-RU" sz="1900" b="1" dirty="0" smtClean="0"/>
              <a:t> та </a:t>
            </a:r>
            <a:r>
              <a:rPr lang="ru-RU" sz="1900" b="1" dirty="0" err="1" smtClean="0"/>
              <a:t>будівельної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галузі</a:t>
            </a:r>
            <a:r>
              <a:rPr lang="ru-RU" sz="1900" b="1" dirty="0" smtClean="0"/>
              <a:t>.</a:t>
            </a:r>
          </a:p>
          <a:p>
            <a:pPr marL="45720" indent="0" fontAlgn="base">
              <a:buNone/>
            </a:pPr>
            <a:r>
              <a:rPr lang="en-US" sz="1900" b="1" dirty="0" smtClean="0"/>
              <a:t>O3: </a:t>
            </a:r>
            <a:r>
              <a:rPr lang="ru-RU" sz="1900" b="1" dirty="0" err="1" smtClean="0"/>
              <a:t>Зростання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прибутковості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чорної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металургії</a:t>
            </a:r>
            <a:r>
              <a:rPr lang="ru-RU" sz="1900" b="1" dirty="0" smtClean="0"/>
              <a:t>. </a:t>
            </a:r>
            <a:r>
              <a:rPr lang="ru-RU" sz="1900" b="1" dirty="0" err="1" smtClean="0"/>
              <a:t>Утвердження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її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ролі</a:t>
            </a:r>
            <a:r>
              <a:rPr lang="ru-RU" sz="1900" b="1" dirty="0" smtClean="0"/>
              <a:t> як </a:t>
            </a:r>
            <a:r>
              <a:rPr lang="ru-RU" sz="1900" b="1" dirty="0" err="1" smtClean="0"/>
              <a:t>основної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статті</a:t>
            </a:r>
            <a:r>
              <a:rPr lang="ru-RU" sz="1900" b="1" dirty="0" smtClean="0"/>
              <a:t> </a:t>
            </a:r>
            <a:r>
              <a:rPr lang="ru-RU" sz="1900" b="1" dirty="0" err="1"/>
              <a:t>валютних</a:t>
            </a:r>
            <a:r>
              <a:rPr lang="ru-RU" sz="1900" b="1" dirty="0"/>
              <a:t> </a:t>
            </a:r>
            <a:r>
              <a:rPr lang="ru-RU" sz="1900" b="1" dirty="0" err="1" smtClean="0"/>
              <a:t>надходжень</a:t>
            </a:r>
            <a:r>
              <a:rPr lang="ru-RU" sz="1900" b="1" dirty="0" smtClean="0"/>
              <a:t> в бюджет.</a:t>
            </a:r>
            <a:r>
              <a:rPr lang="ru-RU" sz="1900" b="1" dirty="0"/>
              <a:t> </a:t>
            </a:r>
            <a:endParaRPr lang="ru-RU" sz="1900" b="1" dirty="0" smtClean="0"/>
          </a:p>
          <a:p>
            <a:pPr marL="45720" indent="0" fontAlgn="base">
              <a:buNone/>
            </a:pPr>
            <a:r>
              <a:rPr lang="en-US" sz="1900" b="1" dirty="0" smtClean="0"/>
              <a:t>O4: </a:t>
            </a:r>
            <a:r>
              <a:rPr lang="ru-RU" sz="1900" b="1" dirty="0" err="1" smtClean="0"/>
              <a:t>Поява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держзамовлень</a:t>
            </a:r>
            <a:r>
              <a:rPr lang="ru-RU" sz="1900" b="1" dirty="0" smtClean="0"/>
              <a:t> для </a:t>
            </a:r>
            <a:r>
              <a:rPr lang="ru-RU" sz="1900" b="1" dirty="0" err="1" smtClean="0"/>
              <a:t>підтримки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виробництва</a:t>
            </a:r>
            <a:r>
              <a:rPr lang="ru-RU" sz="1900" b="1" dirty="0" smtClean="0"/>
              <a:t> та </a:t>
            </a:r>
            <a:r>
              <a:rPr lang="ru-RU" sz="1900" b="1" dirty="0" err="1" smtClean="0"/>
              <a:t>реконструкції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військової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техніки</a:t>
            </a:r>
            <a:r>
              <a:rPr lang="ru-RU" sz="1900" b="1" dirty="0" smtClean="0"/>
              <a:t>.</a:t>
            </a:r>
          </a:p>
          <a:p>
            <a:pPr marL="45720" indent="0" fontAlgn="base">
              <a:buNone/>
            </a:pPr>
            <a:r>
              <a:rPr lang="en-US" sz="1900" b="1" dirty="0" smtClean="0"/>
              <a:t>O5: </a:t>
            </a:r>
            <a:r>
              <a:rPr lang="ru-RU" sz="1900" b="1" dirty="0" err="1" smtClean="0"/>
              <a:t>Еволюційна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заміна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олігархічної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формації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суспільних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відносин</a:t>
            </a:r>
            <a:r>
              <a:rPr lang="ru-RU" sz="1900" b="1" dirty="0" smtClean="0"/>
              <a:t> і </a:t>
            </a:r>
            <a:r>
              <a:rPr lang="ru-RU" sz="1900" b="1" dirty="0" err="1" smtClean="0"/>
              <a:t>усунення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незаконних</a:t>
            </a:r>
            <a:r>
              <a:rPr lang="ru-RU" sz="1900" b="1" dirty="0" smtClean="0"/>
              <a:t> схем </a:t>
            </a:r>
            <a:r>
              <a:rPr lang="ru-RU" sz="1900" b="1" dirty="0" err="1" smtClean="0"/>
              <a:t>приватизації</a:t>
            </a:r>
            <a:endParaRPr lang="ru-RU" sz="1900" b="1" dirty="0"/>
          </a:p>
          <a:p>
            <a:pPr marL="45720" indent="0" fontAlgn="base">
              <a:buNone/>
            </a:pPr>
            <a:r>
              <a:rPr lang="en-US" sz="1900" b="1" dirty="0" smtClean="0"/>
              <a:t>O6: </a:t>
            </a:r>
            <a:r>
              <a:rPr lang="ru-RU" sz="1900" b="1" dirty="0" smtClean="0"/>
              <a:t>Участь у </a:t>
            </a:r>
            <a:r>
              <a:rPr lang="ru-RU" sz="1900" b="1" dirty="0" err="1" smtClean="0"/>
              <a:t>світових</a:t>
            </a:r>
            <a:r>
              <a:rPr lang="ru-RU" sz="1900" b="1" dirty="0" smtClean="0"/>
              <a:t> проектах </a:t>
            </a:r>
            <a:r>
              <a:rPr lang="ru-RU" sz="1900" b="1" dirty="0" err="1" smtClean="0"/>
              <a:t>зі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зменшення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шкідливих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викидів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металургійної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промисловості</a:t>
            </a:r>
            <a:endParaRPr lang="ru-RU" sz="1900" b="1" dirty="0"/>
          </a:p>
          <a:p>
            <a:pPr marL="45720" indent="0" fontAlgn="base">
              <a:buNone/>
            </a:pPr>
            <a:r>
              <a:rPr lang="en-US" sz="1900" b="1" dirty="0" smtClean="0"/>
              <a:t>O7: </a:t>
            </a:r>
            <a:r>
              <a:rPr lang="ru-RU" sz="1900" b="1" dirty="0" err="1" smtClean="0"/>
              <a:t>Розвиток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внутрішнього</a:t>
            </a:r>
            <a:r>
              <a:rPr lang="ru-RU" sz="1900" b="1" dirty="0" smtClean="0"/>
              <a:t> ринку </a:t>
            </a:r>
            <a:r>
              <a:rPr lang="ru-RU" sz="1900" b="1" dirty="0" err="1" smtClean="0"/>
              <a:t>споживання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продукції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галузі</a:t>
            </a:r>
            <a:endParaRPr lang="ru-RU" sz="1900" b="1" dirty="0" smtClean="0"/>
          </a:p>
          <a:p>
            <a:pPr marL="45720" indent="0" fontAlgn="base">
              <a:buNone/>
            </a:pPr>
            <a:r>
              <a:rPr lang="en-US" sz="1900" b="1" dirty="0" smtClean="0"/>
              <a:t>O8: </a:t>
            </a:r>
            <a:r>
              <a:rPr lang="ru-RU" sz="1900" b="1" dirty="0" err="1" smtClean="0"/>
              <a:t>Ріст</a:t>
            </a:r>
            <a:r>
              <a:rPr lang="ru-RU" sz="1900" b="1" dirty="0" smtClean="0"/>
              <a:t> потоку </a:t>
            </a:r>
            <a:r>
              <a:rPr lang="ru-RU" sz="1900" b="1" dirty="0" err="1" smtClean="0"/>
              <a:t>іноземних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інвестицій</a:t>
            </a:r>
            <a:r>
              <a:rPr lang="ru-RU" sz="1900" b="1" dirty="0" smtClean="0"/>
              <a:t> в </a:t>
            </a:r>
            <a:r>
              <a:rPr lang="ru-RU" sz="1900" b="1" dirty="0" err="1" smtClean="0"/>
              <a:t>наявні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виробничі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потужності</a:t>
            </a:r>
            <a:endParaRPr lang="ru-RU" sz="1900" b="1" dirty="0"/>
          </a:p>
          <a:p>
            <a:pPr marL="45720" indent="0" fontAlgn="base">
              <a:buNone/>
            </a:pPr>
            <a:r>
              <a:rPr lang="en-US" sz="1900" b="1" dirty="0" smtClean="0"/>
              <a:t>O9: </a:t>
            </a:r>
            <a:r>
              <a:rPr lang="ru-RU" sz="1900" b="1" dirty="0" err="1" smtClean="0"/>
              <a:t>Ріст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довіри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кредиторів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після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успішного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завершення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амбіційних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проектів</a:t>
            </a:r>
            <a:r>
              <a:rPr lang="ru-RU" sz="1900" b="1" dirty="0" smtClean="0"/>
              <a:t>.</a:t>
            </a:r>
          </a:p>
          <a:p>
            <a:pPr marL="45720" indent="0" fontAlgn="base">
              <a:buNone/>
            </a:pPr>
            <a:r>
              <a:rPr lang="en-US" sz="1900" b="1" dirty="0" smtClean="0"/>
              <a:t>O10: </a:t>
            </a:r>
            <a:r>
              <a:rPr lang="ru-RU" sz="1900" b="1" dirty="0" err="1" smtClean="0"/>
              <a:t>Зниження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залежності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від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іноземних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енергоресурсів</a:t>
            </a:r>
            <a:endParaRPr lang="ru-RU" sz="1900" b="1" dirty="0" smtClean="0"/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1900" b="1" dirty="0" smtClean="0"/>
              <a:t>O11: </a:t>
            </a:r>
            <a:r>
              <a:rPr lang="ru-RU" sz="1900" b="1" dirty="0" err="1" smtClean="0"/>
              <a:t>Зростання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інтересу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інвесторів</a:t>
            </a:r>
            <a:r>
              <a:rPr lang="ru-RU" sz="1900" b="1" dirty="0" smtClean="0"/>
              <a:t> до </a:t>
            </a:r>
            <a:r>
              <a:rPr lang="ru-RU" sz="1900" b="1" dirty="0" err="1" smtClean="0"/>
              <a:t>проектів</a:t>
            </a:r>
            <a:r>
              <a:rPr lang="ru-RU" sz="1900" b="1" dirty="0" smtClean="0"/>
              <a:t> </a:t>
            </a:r>
            <a:r>
              <a:rPr lang="ru-RU" sz="1900" b="1" dirty="0" err="1"/>
              <a:t>будівництва</a:t>
            </a:r>
            <a:r>
              <a:rPr lang="ru-RU" sz="1900" b="1" dirty="0"/>
              <a:t> нового </a:t>
            </a:r>
            <a:r>
              <a:rPr lang="ru-RU" sz="1900" b="1" dirty="0" err="1"/>
              <a:t>кар'єру</a:t>
            </a:r>
            <a:r>
              <a:rPr lang="ru-RU" sz="1900" b="1" dirty="0"/>
              <a:t> на </a:t>
            </a:r>
            <a:r>
              <a:rPr lang="ru-RU" sz="1900" b="1" dirty="0" err="1"/>
              <a:t>Полтавському</a:t>
            </a:r>
            <a:r>
              <a:rPr lang="ru-RU" sz="1900" b="1" dirty="0"/>
              <a:t> ГЗК, </a:t>
            </a:r>
            <a:r>
              <a:rPr lang="ru-RU" sz="1900" b="1" dirty="0" err="1"/>
              <a:t>спорудження</a:t>
            </a:r>
            <a:r>
              <a:rPr lang="ru-RU" sz="1900" b="1" dirty="0"/>
              <a:t> </a:t>
            </a:r>
            <a:r>
              <a:rPr lang="ru-RU" sz="1900" b="1" dirty="0" err="1"/>
              <a:t>Приазовського</a:t>
            </a:r>
            <a:r>
              <a:rPr lang="ru-RU" sz="1900" b="1" dirty="0"/>
              <a:t> ГЗК у </a:t>
            </a:r>
            <a:r>
              <a:rPr lang="ru-RU" sz="1900" b="1" dirty="0" err="1"/>
              <a:t>Запорізькій</a:t>
            </a:r>
            <a:r>
              <a:rPr lang="ru-RU" sz="1900" b="1" dirty="0"/>
              <a:t> </a:t>
            </a:r>
            <a:r>
              <a:rPr lang="ru-RU" sz="1900" b="1" dirty="0" err="1"/>
              <a:t>області</a:t>
            </a:r>
            <a:r>
              <a:rPr lang="ru-RU" sz="1900" b="1" dirty="0"/>
              <a:t> та </a:t>
            </a:r>
            <a:r>
              <a:rPr lang="ru-RU" sz="1900" b="1" dirty="0" err="1"/>
              <a:t>Федорівського</a:t>
            </a:r>
            <a:r>
              <a:rPr lang="ru-RU" sz="1900" b="1" dirty="0"/>
              <a:t> у </a:t>
            </a:r>
            <a:r>
              <a:rPr lang="ru-RU" sz="1900" b="1" dirty="0" err="1" smtClean="0"/>
              <a:t>Житомирській</a:t>
            </a:r>
            <a:r>
              <a:rPr lang="ru-RU" sz="1900" b="1" dirty="0" smtClean="0"/>
              <a:t>.</a:t>
            </a:r>
          </a:p>
          <a:p>
            <a:pPr marL="45720" indent="0" fontAlgn="base">
              <a:buNone/>
            </a:pPr>
            <a:r>
              <a:rPr lang="en-US" sz="1900" b="1" dirty="0" smtClean="0"/>
              <a:t>O12: </a:t>
            </a:r>
            <a:r>
              <a:rPr lang="uk-UA" sz="1900" b="1" dirty="0" smtClean="0"/>
              <a:t>Розробка власних </a:t>
            </a:r>
            <a:r>
              <a:rPr lang="uk-UA" sz="1900" b="1" dirty="0"/>
              <a:t>родовищ </a:t>
            </a:r>
            <a:r>
              <a:rPr lang="uk-UA" sz="1900" b="1" dirty="0" smtClean="0"/>
              <a:t>рідкісних металів.</a:t>
            </a:r>
          </a:p>
          <a:p>
            <a:pPr marL="45720" indent="0" fontAlgn="base">
              <a:buNone/>
            </a:pPr>
            <a:r>
              <a:rPr lang="en-US" sz="1900" b="1" dirty="0" smtClean="0"/>
              <a:t>O13: </a:t>
            </a:r>
            <a:r>
              <a:rPr lang="ru-RU" sz="1900" b="1" dirty="0" err="1" smtClean="0"/>
              <a:t>Розробка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складних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родовищ</a:t>
            </a:r>
            <a:r>
              <a:rPr lang="ru-RU" sz="1900" b="1" dirty="0" smtClean="0"/>
              <a:t> в </a:t>
            </a:r>
            <a:r>
              <a:rPr lang="ru-RU" sz="1900" b="1" dirty="0" err="1" smtClean="0"/>
              <a:t>комплексі</a:t>
            </a:r>
            <a:r>
              <a:rPr lang="ru-RU" sz="1900" b="1" dirty="0" smtClean="0"/>
              <a:t> і </a:t>
            </a:r>
            <a:r>
              <a:rPr lang="ru-RU" sz="1900" b="1" dirty="0" err="1" smtClean="0"/>
              <a:t>зниження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собівартості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сировини</a:t>
            </a:r>
            <a:r>
              <a:rPr lang="ru-RU" sz="1900" b="1" dirty="0" smtClean="0"/>
              <a:t>.</a:t>
            </a:r>
          </a:p>
          <a:p>
            <a:pPr marL="45720" indent="0" fontAlgn="base">
              <a:buNone/>
            </a:pPr>
            <a:r>
              <a:rPr lang="en-US" sz="1900" b="1" dirty="0" smtClean="0"/>
              <a:t>O14: </a:t>
            </a:r>
            <a:r>
              <a:rPr lang="ru-RU" sz="1900" b="1" dirty="0" err="1" smtClean="0"/>
              <a:t>Будівництво</a:t>
            </a:r>
            <a:r>
              <a:rPr lang="ru-RU" sz="1900" b="1" dirty="0" smtClean="0"/>
              <a:t> </a:t>
            </a:r>
            <a:r>
              <a:rPr lang="ru-RU" sz="1900" b="1" dirty="0" err="1"/>
              <a:t>високих</a:t>
            </a:r>
            <a:r>
              <a:rPr lang="ru-RU" sz="1900" b="1" dirty="0"/>
              <a:t> труб, </a:t>
            </a:r>
            <a:r>
              <a:rPr lang="ru-RU" sz="1900" b="1" dirty="0" err="1"/>
              <a:t>встановлення</a:t>
            </a:r>
            <a:r>
              <a:rPr lang="ru-RU" sz="1900" b="1" dirty="0"/>
              <a:t> </a:t>
            </a:r>
            <a:r>
              <a:rPr lang="ru-RU" sz="1900" b="1" dirty="0" err="1"/>
              <a:t>фільтрів</a:t>
            </a:r>
            <a:r>
              <a:rPr lang="ru-RU" sz="1900" b="1" dirty="0"/>
              <a:t>, </a:t>
            </a:r>
            <a:r>
              <a:rPr lang="ru-RU" sz="1900" b="1" dirty="0" err="1"/>
              <a:t>утилізація</a:t>
            </a:r>
            <a:r>
              <a:rPr lang="ru-RU" sz="1900" b="1" dirty="0"/>
              <a:t> </a:t>
            </a:r>
            <a:r>
              <a:rPr lang="ru-RU" sz="1900" b="1" dirty="0" err="1"/>
              <a:t>уловлених</a:t>
            </a:r>
            <a:r>
              <a:rPr lang="ru-RU" sz="1900" b="1" dirty="0"/>
              <a:t> </a:t>
            </a:r>
            <a:r>
              <a:rPr lang="ru-RU" sz="1900" b="1" dirty="0" err="1" smtClean="0"/>
              <a:t>речовин</a:t>
            </a:r>
            <a:r>
              <a:rPr lang="ru-RU" sz="1900" b="1" dirty="0" smtClean="0"/>
              <a:t> за </a:t>
            </a:r>
            <a:r>
              <a:rPr lang="ru-RU" sz="1900" b="1" dirty="0" err="1" smtClean="0"/>
              <a:t>рахунок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інвесторів</a:t>
            </a:r>
            <a:r>
              <a:rPr lang="ru-RU" sz="1900" b="1" dirty="0" smtClean="0"/>
              <a:t>.</a:t>
            </a:r>
          </a:p>
          <a:p>
            <a:pPr marL="45720" indent="0" fontAlgn="base">
              <a:buNone/>
            </a:pPr>
            <a:r>
              <a:rPr lang="en-US" sz="1900" b="1" dirty="0"/>
              <a:t>O15: </a:t>
            </a:r>
            <a:r>
              <a:rPr lang="ru-RU" sz="1900" b="1" dirty="0" err="1"/>
              <a:t>Переор</a:t>
            </a:r>
            <a:r>
              <a:rPr lang="uk-UA" sz="1900" b="1" dirty="0" err="1"/>
              <a:t>ієнтація</a:t>
            </a:r>
            <a:r>
              <a:rPr lang="uk-UA" sz="1900" b="1" dirty="0"/>
              <a:t> виробництва на найефективніші </a:t>
            </a:r>
            <a:r>
              <a:rPr lang="uk-UA" sz="1900" b="1" dirty="0" err="1"/>
              <a:t>високоекономічні</a:t>
            </a:r>
            <a:r>
              <a:rPr lang="uk-UA" sz="1900" b="1" dirty="0"/>
              <a:t> види металів.</a:t>
            </a:r>
            <a:endParaRPr lang="ru-RU" sz="1900" b="1" dirty="0"/>
          </a:p>
          <a:p>
            <a:pPr marL="45720" indent="0" fontAlgn="base">
              <a:buNone/>
            </a:pPr>
            <a:r>
              <a:rPr lang="en-US" sz="1900" b="1" dirty="0" smtClean="0"/>
              <a:t>O16: </a:t>
            </a:r>
            <a:r>
              <a:rPr lang="ru-RU" sz="1900" b="1" dirty="0" err="1" smtClean="0"/>
              <a:t>Розвиток</a:t>
            </a:r>
            <a:r>
              <a:rPr lang="ru-RU" sz="1900" b="1" dirty="0" smtClean="0"/>
              <a:t> </a:t>
            </a:r>
            <a:r>
              <a:rPr lang="ru-RU" sz="1900" b="1" dirty="0" err="1" smtClean="0"/>
              <a:t>напрямк</a:t>
            </a:r>
            <a:r>
              <a:rPr lang="uk-UA" sz="1900" b="1" dirty="0" err="1" smtClean="0"/>
              <a:t>ів</a:t>
            </a:r>
            <a:r>
              <a:rPr lang="uk-UA" sz="1900" b="1" dirty="0" smtClean="0"/>
              <a:t> переробки металобрухту.</a:t>
            </a:r>
            <a:endParaRPr lang="ru-RU" sz="1900" b="1" dirty="0" smtClean="0"/>
          </a:p>
          <a:p>
            <a:pPr marL="45720" indent="0" fontAlgn="base">
              <a:buNone/>
            </a:pPr>
            <a:endParaRPr lang="ru-RU" sz="2000" dirty="0" smtClean="0"/>
          </a:p>
          <a:p>
            <a:pPr marL="45720" indent="0" fontAlgn="base">
              <a:buNone/>
            </a:pPr>
            <a:endParaRPr lang="ru-RU" sz="2000" dirty="0"/>
          </a:p>
          <a:p>
            <a:pPr marL="45720" indent="0"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908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000" y="-40640"/>
            <a:ext cx="9875520" cy="1356360"/>
          </a:xfrm>
        </p:spPr>
        <p:txBody>
          <a:bodyPr/>
          <a:lstStyle/>
          <a:p>
            <a:r>
              <a:rPr lang="en-US" dirty="0" smtClean="0"/>
              <a:t>Threats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4000" y="1127760"/>
            <a:ext cx="11493500" cy="5412740"/>
          </a:xfrm>
        </p:spPr>
        <p:txBody>
          <a:bodyPr>
            <a:normAutofit fontScale="25000" lnSpcReduction="20000"/>
          </a:bodyPr>
          <a:lstStyle/>
          <a:p>
            <a:pPr marL="45720" indent="0" fontAlgn="base">
              <a:lnSpc>
                <a:spcPct val="120000"/>
              </a:lnSpc>
              <a:buNone/>
            </a:pPr>
            <a:r>
              <a:rPr lang="ru-RU" sz="5600" b="1" dirty="0"/>
              <a:t> </a:t>
            </a:r>
            <a:r>
              <a:rPr lang="en-US" sz="5600" b="1" dirty="0" smtClean="0"/>
              <a:t>T1: </a:t>
            </a:r>
            <a:r>
              <a:rPr lang="ru-RU" sz="5600" b="1" dirty="0" err="1" smtClean="0"/>
              <a:t>Терористичні</a:t>
            </a:r>
            <a:r>
              <a:rPr lang="ru-RU" sz="5600" b="1" dirty="0" smtClean="0"/>
              <a:t> атаки на </a:t>
            </a:r>
            <a:r>
              <a:rPr lang="ru-RU" sz="5600" b="1" dirty="0" err="1" smtClean="0"/>
              <a:t>транспортних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магістралях</a:t>
            </a:r>
            <a:r>
              <a:rPr lang="ru-RU" sz="5600" b="1" dirty="0" smtClean="0"/>
              <a:t>, трубопроводах та </a:t>
            </a:r>
            <a:r>
              <a:rPr lang="ru-RU" sz="5600" b="1" dirty="0" err="1" smtClean="0"/>
              <a:t>інших</a:t>
            </a:r>
            <a:r>
              <a:rPr lang="ru-RU" sz="5600" b="1" dirty="0" smtClean="0"/>
              <a:t> об</a:t>
            </a:r>
            <a:r>
              <a:rPr lang="en-US" sz="5600" b="1" dirty="0" smtClean="0"/>
              <a:t>’</a:t>
            </a:r>
            <a:r>
              <a:rPr lang="uk-UA" sz="5600" b="1" dirty="0" err="1" smtClean="0"/>
              <a:t>єктах</a:t>
            </a:r>
            <a:r>
              <a:rPr lang="uk-UA" sz="5600" b="1" dirty="0" smtClean="0"/>
              <a:t>, від яких залежить функціонування металургійних </a:t>
            </a:r>
            <a:r>
              <a:rPr lang="uk-UA" sz="5600" b="1" dirty="0" err="1" smtClean="0"/>
              <a:t>потужностей</a:t>
            </a:r>
            <a:r>
              <a:rPr lang="uk-UA" sz="5600" b="1" dirty="0" smtClean="0"/>
              <a:t>.</a:t>
            </a:r>
            <a:endParaRPr lang="ru-RU" sz="5600" b="1" dirty="0"/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T2: </a:t>
            </a:r>
            <a:r>
              <a:rPr lang="ru-RU" sz="5600" b="1" dirty="0" err="1" smtClean="0"/>
              <a:t>Техногенні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катастрофи</a:t>
            </a:r>
            <a:r>
              <a:rPr lang="ru-RU" sz="5600" b="1" dirty="0" smtClean="0"/>
              <a:t> на </a:t>
            </a:r>
            <a:r>
              <a:rPr lang="ru-RU" sz="5600" b="1" dirty="0" err="1" smtClean="0"/>
              <a:t>застарілих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підприємствах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галузі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зі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зношеними</a:t>
            </a:r>
            <a:r>
              <a:rPr lang="ru-RU" sz="5600" b="1" dirty="0" smtClean="0"/>
              <a:t> агрегатами.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T3: </a:t>
            </a:r>
            <a:r>
              <a:rPr lang="ru-RU" sz="5600" b="1" dirty="0" err="1" smtClean="0"/>
              <a:t>Переманювання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фахівців-геологів</a:t>
            </a:r>
            <a:r>
              <a:rPr lang="ru-RU" sz="5600" b="1" dirty="0" smtClean="0"/>
              <a:t> </a:t>
            </a:r>
            <a:r>
              <a:rPr lang="ru-RU" sz="5600" b="1" dirty="0" err="1"/>
              <a:t>радянської</a:t>
            </a:r>
            <a:r>
              <a:rPr lang="ru-RU" sz="5600" b="1" dirty="0"/>
              <a:t> </a:t>
            </a:r>
            <a:r>
              <a:rPr lang="ru-RU" sz="5600" b="1" dirty="0" err="1"/>
              <a:t>школи</a:t>
            </a:r>
            <a:r>
              <a:rPr lang="ru-RU" sz="5600" b="1" dirty="0"/>
              <a:t> </a:t>
            </a:r>
            <a:r>
              <a:rPr lang="ru-RU" sz="5600" b="1" dirty="0" smtClean="0"/>
              <a:t>за кордон </a:t>
            </a:r>
            <a:r>
              <a:rPr lang="ru-RU" sz="5600" b="1" dirty="0"/>
              <a:t>— у </a:t>
            </a:r>
            <a:r>
              <a:rPr lang="ru-RU" sz="5600" b="1" dirty="0" err="1" smtClean="0"/>
              <a:t>Росію</a:t>
            </a:r>
            <a:r>
              <a:rPr lang="ru-RU" sz="5600" b="1" dirty="0" smtClean="0"/>
              <a:t>, </a:t>
            </a:r>
            <a:r>
              <a:rPr lang="ru-RU" sz="5600" b="1" dirty="0" err="1" smtClean="0"/>
              <a:t>Австралію</a:t>
            </a:r>
            <a:r>
              <a:rPr lang="ru-RU" sz="5600" b="1" dirty="0" smtClean="0"/>
              <a:t>, </a:t>
            </a:r>
            <a:r>
              <a:rPr lang="ru-RU" sz="5600" b="1" dirty="0"/>
              <a:t>США, </a:t>
            </a:r>
            <a:r>
              <a:rPr lang="ru-RU" sz="5600" b="1" dirty="0" err="1"/>
              <a:t>або</a:t>
            </a:r>
            <a:r>
              <a:rPr lang="ru-RU" sz="5600" b="1" dirty="0"/>
              <a:t> </a:t>
            </a:r>
            <a:r>
              <a:rPr lang="ru-RU" sz="5600" b="1" dirty="0" err="1" smtClean="0"/>
              <a:t>втрата</a:t>
            </a:r>
            <a:r>
              <a:rPr lang="ru-RU" sz="5600" b="1" dirty="0" smtClean="0"/>
              <a:t> ними </a:t>
            </a:r>
            <a:r>
              <a:rPr lang="ru-RU" sz="5600" b="1" dirty="0" err="1" smtClean="0"/>
              <a:t>навичок</a:t>
            </a:r>
            <a:r>
              <a:rPr lang="ru-RU" sz="5600" b="1" dirty="0" smtClean="0"/>
              <a:t>, </a:t>
            </a:r>
            <a:r>
              <a:rPr lang="ru-RU" sz="5600" b="1" dirty="0" err="1" smtClean="0"/>
              <a:t>перехід</a:t>
            </a:r>
            <a:r>
              <a:rPr lang="ru-RU" sz="5600" b="1" dirty="0" smtClean="0"/>
              <a:t> в </a:t>
            </a:r>
            <a:r>
              <a:rPr lang="ru-RU" sz="5600" b="1" dirty="0" err="1" smtClean="0"/>
              <a:t>інший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бізнес</a:t>
            </a:r>
            <a:r>
              <a:rPr lang="ru-RU" sz="5600" b="1" dirty="0" smtClean="0"/>
              <a:t>.</a:t>
            </a:r>
            <a:r>
              <a:rPr lang="ru-RU" sz="5600" b="1" dirty="0"/>
              <a:t> </a:t>
            </a:r>
            <a:endParaRPr lang="ru-RU" sz="5600" b="1" dirty="0" smtClean="0"/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T4: </a:t>
            </a:r>
            <a:r>
              <a:rPr lang="ru-RU" sz="5600" b="1" dirty="0" err="1" smtClean="0"/>
              <a:t>Падіння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довіри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інвесторів</a:t>
            </a:r>
            <a:r>
              <a:rPr lang="ru-RU" sz="5600" b="1" dirty="0" smtClean="0"/>
              <a:t> через провал </a:t>
            </a:r>
            <a:r>
              <a:rPr lang="ru-RU" sz="5600" b="1" dirty="0" err="1" smtClean="0"/>
              <a:t>відомих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проектів</a:t>
            </a:r>
            <a:r>
              <a:rPr lang="ru-RU" sz="5600" b="1" dirty="0" smtClean="0"/>
              <a:t>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T5: </a:t>
            </a:r>
            <a:r>
              <a:rPr lang="ru-RU" sz="5600" b="1" dirty="0" err="1" smtClean="0"/>
              <a:t>Знищення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інфраструктури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внаслідок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посилення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військових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дій</a:t>
            </a:r>
            <a:r>
              <a:rPr lang="ru-RU" sz="5600" b="1" dirty="0" smtClean="0"/>
              <a:t>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T6: </a:t>
            </a:r>
            <a:r>
              <a:rPr lang="ru-RU" sz="5600" b="1" dirty="0" err="1" smtClean="0"/>
              <a:t>Захоплення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нових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ринків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збуту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конкуруючими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підприємствами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інших</a:t>
            </a:r>
            <a:r>
              <a:rPr lang="ru-RU" sz="5600" b="1" dirty="0" smtClean="0"/>
              <a:t> держав.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T7: </a:t>
            </a:r>
            <a:r>
              <a:rPr lang="ru-RU" sz="5600" b="1" dirty="0" err="1" smtClean="0"/>
              <a:t>Падіння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інтересу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вітчизняних</a:t>
            </a:r>
            <a:r>
              <a:rPr lang="ru-RU" sz="5600" b="1" dirty="0" smtClean="0"/>
              <a:t> </a:t>
            </a:r>
            <a:r>
              <a:rPr lang="ru-RU" sz="5600" b="1" dirty="0" err="1"/>
              <a:t>фінансово-промислових</a:t>
            </a:r>
            <a:r>
              <a:rPr lang="ru-RU" sz="5600" b="1" dirty="0"/>
              <a:t> </a:t>
            </a:r>
            <a:r>
              <a:rPr lang="ru-RU" sz="5600" b="1" dirty="0" err="1" smtClean="0"/>
              <a:t>груп</a:t>
            </a:r>
            <a:r>
              <a:rPr lang="ru-RU" sz="5600" b="1" dirty="0"/>
              <a:t> </a:t>
            </a:r>
            <a:r>
              <a:rPr lang="ru-RU" sz="5600" b="1" dirty="0" smtClean="0"/>
              <a:t>до </a:t>
            </a:r>
            <a:r>
              <a:rPr lang="ru-RU" sz="5600" b="1" dirty="0" err="1" smtClean="0"/>
              <a:t>видобувної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галузі</a:t>
            </a:r>
            <a:r>
              <a:rPr lang="ru-RU" sz="5600" b="1" dirty="0" smtClean="0"/>
              <a:t>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T8: </a:t>
            </a:r>
            <a:r>
              <a:rPr lang="ru-RU" sz="5600" b="1" dirty="0" err="1" smtClean="0"/>
              <a:t>Припинення</a:t>
            </a:r>
            <a:r>
              <a:rPr lang="ru-RU" sz="5600" b="1" dirty="0" smtClean="0"/>
              <a:t> поставок </a:t>
            </a:r>
            <a:r>
              <a:rPr lang="ru-RU" sz="5600" b="1" dirty="0" err="1" smtClean="0"/>
              <a:t>сировини</a:t>
            </a:r>
            <a:r>
              <a:rPr lang="ru-RU" sz="5600" b="1" dirty="0" smtClean="0"/>
              <a:t> з </a:t>
            </a:r>
            <a:r>
              <a:rPr lang="ru-RU" sz="5600" b="1" dirty="0" err="1" smtClean="0"/>
              <a:t>Росії</a:t>
            </a:r>
            <a:r>
              <a:rPr lang="ru-RU" sz="5600" b="1" dirty="0" smtClean="0"/>
              <a:t> та </a:t>
            </a:r>
            <a:r>
              <a:rPr lang="ru-RU" sz="5600" b="1" dirty="0" err="1" smtClean="0"/>
              <a:t>простій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виробництва</a:t>
            </a:r>
            <a:r>
              <a:rPr lang="ru-RU" sz="5600" b="1" dirty="0" smtClean="0"/>
              <a:t>.</a:t>
            </a:r>
            <a:endParaRPr lang="en-US" sz="5600" b="1" dirty="0"/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T9: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Відмова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зовнішніх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покупців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від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партій</a:t>
            </a:r>
            <a:r>
              <a:rPr lang="ru-RU" sz="5600" b="1" dirty="0" smtClean="0"/>
              <a:t> товару з великим процентом браку.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T10: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Виснаження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розроблених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родовищ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металургійної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сировини</a:t>
            </a:r>
            <a:r>
              <a:rPr lang="ru-RU" sz="5600" b="1" dirty="0" smtClean="0"/>
              <a:t>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T11: </a:t>
            </a:r>
            <a:r>
              <a:rPr lang="ru-RU" sz="5600" b="1" dirty="0" err="1" smtClean="0"/>
              <a:t>Відновлення</a:t>
            </a:r>
            <a:r>
              <a:rPr lang="ru-RU" sz="5600" b="1" dirty="0" smtClean="0"/>
              <a:t> практики незаконного </a:t>
            </a:r>
            <a:r>
              <a:rPr lang="ru-RU" sz="5600" b="1" dirty="0" err="1" smtClean="0"/>
              <a:t>захоплення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підприємств</a:t>
            </a:r>
            <a:r>
              <a:rPr lang="ru-RU" sz="5600" b="1" dirty="0" smtClean="0"/>
              <a:t>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T12: </a:t>
            </a:r>
            <a:r>
              <a:rPr lang="ru-RU" sz="5600" b="1" dirty="0" err="1" smtClean="0"/>
              <a:t>Простої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виробничого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процесу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внаслідок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страйків</a:t>
            </a:r>
            <a:r>
              <a:rPr lang="ru-RU" sz="5600" b="1" dirty="0" smtClean="0"/>
              <a:t>.</a:t>
            </a:r>
          </a:p>
          <a:p>
            <a:pPr marL="45720" indent="0" fontAlgn="base">
              <a:lnSpc>
                <a:spcPct val="120000"/>
              </a:lnSpc>
              <a:buNone/>
            </a:pPr>
            <a:r>
              <a:rPr lang="en-US" sz="5600" b="1" dirty="0" smtClean="0"/>
              <a:t>T13: </a:t>
            </a:r>
            <a:r>
              <a:rPr lang="ru-RU" sz="5600" b="1" dirty="0" err="1" smtClean="0"/>
              <a:t>Різке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падіння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кількості</a:t>
            </a:r>
            <a:r>
              <a:rPr lang="ru-RU" sz="5600" b="1" dirty="0" smtClean="0"/>
              <a:t> та </a:t>
            </a:r>
            <a:r>
              <a:rPr lang="ru-RU" sz="5600" b="1" dirty="0" err="1" smtClean="0"/>
              <a:t>якості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робочої</a:t>
            </a:r>
            <a:r>
              <a:rPr lang="ru-RU" sz="5600" b="1" dirty="0" smtClean="0"/>
              <a:t> </a:t>
            </a:r>
            <a:r>
              <a:rPr lang="ru-RU" sz="5600" b="1" dirty="0" err="1" smtClean="0"/>
              <a:t>сили</a:t>
            </a:r>
            <a:r>
              <a:rPr lang="ru-RU" sz="5600" b="1" dirty="0" smtClean="0"/>
              <a:t>.</a:t>
            </a:r>
            <a:endParaRPr lang="ru-RU" sz="5600" b="1" dirty="0"/>
          </a:p>
          <a:p>
            <a:pPr fontAlgn="base"/>
            <a:endParaRPr lang="ru-RU" dirty="0"/>
          </a:p>
          <a:p>
            <a:pPr marL="4572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20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129146" y="2078182"/>
            <a:ext cx="9875520" cy="1356360"/>
          </a:xfrm>
        </p:spPr>
        <p:txBody>
          <a:bodyPr/>
          <a:lstStyle/>
          <a:p>
            <a:pPr algn="ctr"/>
            <a:r>
              <a:rPr lang="uk-UA" dirty="0" smtClean="0"/>
              <a:t>Матриця зіставлення компонентів </a:t>
            </a:r>
            <a:r>
              <a:rPr lang="en-US" dirty="0" smtClean="0"/>
              <a:t>SWOT-</a:t>
            </a:r>
            <a:r>
              <a:rPr lang="uk-UA" dirty="0" smtClean="0"/>
              <a:t>аналізу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24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49151"/>
              </p:ext>
            </p:extLst>
          </p:nvPr>
        </p:nvGraphicFramePr>
        <p:xfrm>
          <a:off x="991670" y="1298159"/>
          <a:ext cx="9965312" cy="5128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25"/>
                <a:gridCol w="591691"/>
                <a:gridCol w="711808"/>
                <a:gridCol w="711808"/>
                <a:gridCol w="711808"/>
                <a:gridCol w="711808"/>
                <a:gridCol w="711808"/>
                <a:gridCol w="711808"/>
                <a:gridCol w="711808"/>
                <a:gridCol w="711808"/>
                <a:gridCol w="711808"/>
                <a:gridCol w="711808"/>
                <a:gridCol w="711808"/>
                <a:gridCol w="711808"/>
              </a:tblGrid>
              <a:tr h="64489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T13</a:t>
                      </a:r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S6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S7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S8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S9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S10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S11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3627">
                <a:tc>
                  <a:txBody>
                    <a:bodyPr/>
                    <a:lstStyle/>
                    <a:p>
                      <a:r>
                        <a:rPr lang="en-US" dirty="0" smtClean="0"/>
                        <a:t>S12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091046" y="2078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uk-UA" sz="4000" dirty="0" err="1" smtClean="0"/>
              <a:t>Підматриця</a:t>
            </a:r>
            <a:r>
              <a:rPr lang="uk-UA" sz="4000" dirty="0" smtClean="0"/>
              <a:t> </a:t>
            </a:r>
            <a:r>
              <a:rPr lang="en-US" sz="4000" dirty="0" smtClean="0"/>
              <a:t>ST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1603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снова">
  <a:themeElements>
    <a:clrScheme name="Теплий сині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Основ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нова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TM03457444[[fn=Основний]]</Template>
  <TotalTime>2180</TotalTime>
  <Words>1686</Words>
  <Application>Microsoft Office PowerPoint</Application>
  <PresentationFormat>Произвольный</PresentationFormat>
  <Paragraphs>904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Основа</vt:lpstr>
      <vt:lpstr>Визначення пріоритетних галузей економіки України до 2025 року за допомогою SWOT-аналізу</vt:lpstr>
      <vt:lpstr>ЗАКОН УКРАЇНИ   Про стимулювання інвестиційної діяльності у пріоритетних галузях економіки з метою створення нових робочих місць</vt:lpstr>
      <vt:lpstr>Затверджений постановою Уряду перелік пріоритетних галузей економіки</vt:lpstr>
      <vt:lpstr>Strengths</vt:lpstr>
      <vt:lpstr>Weaknesses</vt:lpstr>
      <vt:lpstr>Opportunities</vt:lpstr>
      <vt:lpstr>Threats</vt:lpstr>
      <vt:lpstr>Матриця зіставлення компонентів SWOT-аналізу</vt:lpstr>
      <vt:lpstr>Підматриця ST</vt:lpstr>
      <vt:lpstr>Презентация PowerPoint</vt:lpstr>
      <vt:lpstr>Презентация PowerPoint</vt:lpstr>
      <vt:lpstr>Презентация PowerPoint</vt:lpstr>
      <vt:lpstr> Співставлення можливостей з сильними і слабкими характеристиками</vt:lpstr>
      <vt:lpstr>Презентация PowerPoint</vt:lpstr>
      <vt:lpstr>Співставлення загроз із сильними і слабкими характеристиками</vt:lpstr>
      <vt:lpstr>Презентация PowerPoint</vt:lpstr>
      <vt:lpstr> Вплив внутрішніх характеристик на реалізацію загроз і можливостей </vt:lpstr>
      <vt:lpstr>Презентация PowerPoint</vt:lpstr>
      <vt:lpstr>Загрози та можливості, на які впливають сильні характеристики</vt:lpstr>
      <vt:lpstr>Презентация PowerPoint</vt:lpstr>
      <vt:lpstr>Загрози та можливості, на які впливають слабкі характеристики</vt:lpstr>
      <vt:lpstr>Презентация PowerPoint</vt:lpstr>
      <vt:lpstr>Результати</vt:lpstr>
      <vt:lpstr>Висновки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Andrii</dc:creator>
  <cp:lastModifiedBy>User</cp:lastModifiedBy>
  <cp:revision>322</cp:revision>
  <dcterms:created xsi:type="dcterms:W3CDTF">2016-03-20T07:45:21Z</dcterms:created>
  <dcterms:modified xsi:type="dcterms:W3CDTF">2016-04-03T19:17:09Z</dcterms:modified>
</cp:coreProperties>
</file>