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870250"/>
            <a:ext cx="85206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">
                <a:solidFill>
                  <a:schemeClr val="dk1"/>
                </a:solidFill>
              </a:rPr>
              <a:t>Content:</a:t>
            </a:r>
            <a:endParaRPr b="1" sz="100">
              <a:solidFill>
                <a:schemeClr val="dk1"/>
              </a:solidFill>
            </a:endParaRPr>
          </a:p>
          <a:p>
            <a:pPr indent="-375688" lvl="0" marL="457200" marR="4748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6"/>
              <a:buFont typeface="Montserrat"/>
              <a:buChar char="●"/>
            </a:pPr>
            <a:r>
              <a:rPr lang="en" sz="2316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Brief introduction to databases and their importance.</a:t>
            </a:r>
            <a:endParaRPr sz="2316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5688" lvl="0" marL="457200" marR="474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6"/>
              <a:buFont typeface="Montserrat"/>
              <a:buChar char="●"/>
            </a:pPr>
            <a:r>
              <a:rPr lang="en" sz="2316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Definition of MongoDB (NoSQL) and SQL (relational database).</a:t>
            </a:r>
            <a:endParaRPr sz="2316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5688" lvl="0" marL="457200" marR="4748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6"/>
              <a:buFont typeface="Montserrat"/>
              <a:buChar char="●"/>
            </a:pPr>
            <a:r>
              <a:rPr lang="en" sz="2316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Mention that MongoDB is a document-oriented NoSQL database, while SQL represents relational databases.</a:t>
            </a:r>
            <a:endParaRPr sz="2316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"/>
          </a:p>
        </p:txBody>
      </p:sp>
      <p:sp>
        <p:nvSpPr>
          <p:cNvPr id="55" name="Google Shape;55;p13"/>
          <p:cNvSpPr txBox="1"/>
          <p:nvPr/>
        </p:nvSpPr>
        <p:spPr>
          <a:xfrm>
            <a:off x="-61075" y="117025"/>
            <a:ext cx="720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Title: Introduction to MongoDB and 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4965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MongoDB Overview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666475"/>
            <a:ext cx="5454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</a:rPr>
              <a:t>Title:</a:t>
            </a:r>
            <a:r>
              <a:rPr lang="en" sz="3700">
                <a:solidFill>
                  <a:schemeClr val="dk1"/>
                </a:solidFill>
              </a:rPr>
              <a:t> MongoDB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615025" y="1533225"/>
            <a:ext cx="4521300" cy="3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Content: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Key features: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Document-oriented (stores data in JSON-like documents).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Schemaless (flexible schema design).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Scalable and distributed architecture (horizontal scaling).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Uses BSON (Binary JSON) format.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9450" y="1308000"/>
            <a:ext cx="86316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20"/>
              <a:t>Key features:</a:t>
            </a:r>
            <a:endParaRPr sz="1920"/>
          </a:p>
          <a:p>
            <a:pPr indent="-350520" lvl="0" marL="45720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SzPts val="1920"/>
              <a:buChar char="●"/>
            </a:pPr>
            <a:r>
              <a:rPr lang="en" sz="1920"/>
              <a:t>Structured Query Language for querying and managing relational databases.</a:t>
            </a:r>
            <a:endParaRPr sz="1620"/>
          </a:p>
          <a:p>
            <a:pPr indent="-3505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 sz="1920"/>
              <a:t>Tables with rows and columns, enforcing a rigid schema.</a:t>
            </a:r>
            <a:endParaRPr sz="1920"/>
          </a:p>
          <a:p>
            <a:pPr indent="-3505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 sz="1920"/>
              <a:t>ACID compliance (Atomicity, Consistency, Isolation, Durability).</a:t>
            </a:r>
            <a:endParaRPr sz="1920"/>
          </a:p>
          <a:p>
            <a:pPr indent="-3505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 sz="1920"/>
              <a:t>Well-suited for complex queries and relationships between data.</a:t>
            </a:r>
            <a:endParaRPr sz="1920"/>
          </a:p>
          <a:p>
            <a:pPr indent="0" lvl="0" marL="0" rtl="0" algn="l">
              <a:lnSpc>
                <a:spcPct val="115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20"/>
              <a:t>Use cases: Traditional applications such as banking, ERP systems, etc.</a:t>
            </a:r>
            <a:endParaRPr sz="1920"/>
          </a:p>
        </p:txBody>
      </p:sp>
      <p:sp>
        <p:nvSpPr>
          <p:cNvPr id="68" name="Google Shape;68;p15"/>
          <p:cNvSpPr txBox="1"/>
          <p:nvPr/>
        </p:nvSpPr>
        <p:spPr>
          <a:xfrm>
            <a:off x="-91575" y="-76300"/>
            <a:ext cx="762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SQL Overview</a:t>
            </a:r>
            <a:endParaRPr sz="3600"/>
          </a:p>
        </p:txBody>
      </p:sp>
      <p:sp>
        <p:nvSpPr>
          <p:cNvPr id="69" name="Google Shape;69;p15"/>
          <p:cNvSpPr txBox="1"/>
          <p:nvPr/>
        </p:nvSpPr>
        <p:spPr>
          <a:xfrm>
            <a:off x="69450" y="747875"/>
            <a:ext cx="849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Title:</a:t>
            </a:r>
            <a:r>
              <a:rPr lang="en" sz="2500">
                <a:solidFill>
                  <a:schemeClr val="dk1"/>
                </a:solidFill>
              </a:rPr>
              <a:t> SQL (Relational Databases)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0"/>
            <a:ext cx="7636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Comparison of MongoDB and SQL</a:t>
            </a:r>
            <a:endParaRPr sz="2900"/>
          </a:p>
        </p:txBody>
      </p:sp>
      <p:sp>
        <p:nvSpPr>
          <p:cNvPr id="75" name="Google Shape;75;p16"/>
          <p:cNvSpPr txBox="1"/>
          <p:nvPr/>
        </p:nvSpPr>
        <p:spPr>
          <a:xfrm>
            <a:off x="0" y="697000"/>
            <a:ext cx="8994900" cy="45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Content: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Data Model: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MongoDB: Document-oriented, flexible schema.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SQL: Tabular format, rigid schema with predefined structure.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Scalability: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MongoDB: Horizontal scaling is native and easier to manage with sharding.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SQL: Vertical scaling (adding more resources to a single server) is common; horizontal scaling can be complex.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Query Language:</a:t>
            </a:r>
            <a:endParaRPr b="1"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MongoDB: Queries use a JSON-like syntax.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SQL: Queries use SQL (Structured Query Language).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Transactions: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MongoDB: Supports multi-document ACID transactions in recent versions.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SQL: ACID transactions are a standard feature.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Community and Ecosystem: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MongoDB: Growing community and rich ecosystem for various languages and frameworks.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SQL: Mature ecosystem, well-established tools and support.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0" y="0"/>
            <a:ext cx="6827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Use Case Examples</a:t>
            </a:r>
            <a:endParaRPr sz="3300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1170125"/>
            <a:ext cx="6367800" cy="3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MongoDB Use Case:</a:t>
            </a:r>
            <a:endParaRPr b="1" sz="11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Real-time analytics, content management systems, IoT applications.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Storing and querying JSON data for a web application.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SQL Use Case: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Banking applications, e-commerce platforms, ERP systems.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Example: Managing customer transactions and financial records.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