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6858000" cx="12192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5" roundtripDataSignature="AMtx7mgbqXAMb8M2dIHOX7kTqTNqtY/5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F0F91C7-F700-4C93-920B-4C6332DF299A}">
  <a:tblStyle styleId="{0F0F91C7-F700-4C93-920B-4C6332DF299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0"/>
            <a:ext cx="3038648" cy="4651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135" y="0"/>
            <a:ext cx="3038648" cy="4651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8829675"/>
            <a:ext cx="3038648" cy="4651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7" name="Google Shape;77;p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dcff6dd8e_0_11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dcff6dd8e_0_114: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6" name="Google Shape;146;g11dcff6dd8e_0_114: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dcff6dd8e_0_12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dcff6dd8e_0_127: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4" name="Google Shape;154;g11dcff6dd8e_0_127: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p:nvPr>
            <p:ph idx="2" type="sldImg"/>
          </p:nvPr>
        </p:nvSpPr>
        <p:spPr>
          <a:xfrm>
            <a:off x="1181100" y="696913"/>
            <a:ext cx="4649788"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8: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62" name="Google Shape;162;p8: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df16de3e6_0_2:notes"/>
          <p:cNvSpPr/>
          <p:nvPr>
            <p:ph idx="2" type="sldImg"/>
          </p:nvPr>
        </p:nvSpPr>
        <p:spPr>
          <a:xfrm>
            <a:off x="1181100" y="696913"/>
            <a:ext cx="46497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g11df16de3e6_0_2: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70" name="Google Shape;170;g11df16de3e6_0_2: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p:nvPr>
            <p:ph idx="2" type="sldImg"/>
          </p:nvPr>
        </p:nvSpPr>
        <p:spPr>
          <a:xfrm>
            <a:off x="1181100" y="696913"/>
            <a:ext cx="4649788"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9: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78" name="Google Shape;178;p9:notes"/>
          <p:cNvSpPr txBox="1"/>
          <p:nvPr>
            <p:ph idx="12" type="sldNum"/>
          </p:nvPr>
        </p:nvSpPr>
        <p:spPr>
          <a:xfrm>
            <a:off x="3970135" y="8829675"/>
            <a:ext cx="3038501" cy="46518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1dd6506126_0_1:notes"/>
          <p:cNvSpPr/>
          <p:nvPr>
            <p:ph idx="2" type="sldImg"/>
          </p:nvPr>
        </p:nvSpPr>
        <p:spPr>
          <a:xfrm>
            <a:off x="1181100" y="696913"/>
            <a:ext cx="46497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g11dd6506126_0_1: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86" name="Google Shape;186;g11dd6506126_0_1:notes"/>
          <p:cNvSpPr txBox="1"/>
          <p:nvPr>
            <p:ph idx="12" type="sldNum"/>
          </p:nvPr>
        </p:nvSpPr>
        <p:spPr>
          <a:xfrm>
            <a:off x="3970135" y="8829675"/>
            <a:ext cx="3038400" cy="4653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dd6506126_0_9:notes"/>
          <p:cNvSpPr/>
          <p:nvPr>
            <p:ph idx="2" type="sldImg"/>
          </p:nvPr>
        </p:nvSpPr>
        <p:spPr>
          <a:xfrm>
            <a:off x="1181100" y="696913"/>
            <a:ext cx="46497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g11dd6506126_0_9: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94" name="Google Shape;194;g11dd6506126_0_9:notes"/>
          <p:cNvSpPr txBox="1"/>
          <p:nvPr>
            <p:ph idx="12" type="sldNum"/>
          </p:nvPr>
        </p:nvSpPr>
        <p:spPr>
          <a:xfrm>
            <a:off x="3970135" y="8829675"/>
            <a:ext cx="3038400" cy="4653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dd6506126_0_17:notes"/>
          <p:cNvSpPr/>
          <p:nvPr>
            <p:ph idx="2" type="sldImg"/>
          </p:nvPr>
        </p:nvSpPr>
        <p:spPr>
          <a:xfrm>
            <a:off x="1181100" y="696913"/>
            <a:ext cx="46497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g11dd6506126_0_17: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02" name="Google Shape;202;g11dd6506126_0_17:notes"/>
          <p:cNvSpPr txBox="1"/>
          <p:nvPr>
            <p:ph idx="12" type="sldNum"/>
          </p:nvPr>
        </p:nvSpPr>
        <p:spPr>
          <a:xfrm>
            <a:off x="3970135" y="8829675"/>
            <a:ext cx="3038400" cy="4653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dcff6dd8e_0_1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dcff6dd8e_0_12: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0" name="Google Shape;210;g11dcff6dd8e_0_12: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dcff6dd8e_0_2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dcff6dd8e_0_24: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9" name="Google Shape;219;g11dcff6dd8e_0_24: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p2: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4" name="Google Shape;84;p2: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dcff6dd8e_0_3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dcff6dd8e_0_32: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8" name="Google Shape;228;g11dcff6dd8e_0_32: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dcff6dd8e_0_3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1dcff6dd8e_0_36: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7" name="Google Shape;237;g11dcff6dd8e_0_36: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1dcff6dd8e_0_4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1dcff6dd8e_0_40: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6" name="Google Shape;246;g11dcff6dd8e_0_40: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1dcff6dd8e_0_4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1dcff6dd8e_0_44: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5" name="Google Shape;255;g11dcff6dd8e_0_44: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1dcff6dd8e_0_6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1dcff6dd8e_0_64: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4" name="Google Shape;264;g11dcff6dd8e_0_64: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p11: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73" name="Google Shape;273;p11: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12: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82" name="Google Shape;282;p12: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1e31a8f519_2_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g11e31a8f519_2_4: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g11e31a8f519_2_4: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3:notes"/>
          <p:cNvSpPr/>
          <p:nvPr>
            <p:ph idx="2" type="sldImg"/>
          </p:nvPr>
        </p:nvSpPr>
        <p:spPr>
          <a:xfrm>
            <a:off x="1181100" y="696913"/>
            <a:ext cx="4649788"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13: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98" name="Google Shape;298;p13: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1e31a8f519_1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1e31a8f519_1_0: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6" name="Google Shape;306;g11e31a8f519_1_0: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3: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2" name="Google Shape;92;p3: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4: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3" name="Google Shape;313;p1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5:notes"/>
          <p:cNvSpPr/>
          <p:nvPr>
            <p:ph idx="2" type="sldImg"/>
          </p:nvPr>
        </p:nvSpPr>
        <p:spPr>
          <a:xfrm>
            <a:off x="1181100" y="696913"/>
            <a:ext cx="4649788"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p15: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21" name="Google Shape;321;p15: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1df8312299_0_20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1df8312299_0_200: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9" name="Google Shape;329;g11df8312299_0_200: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1e31a8f519_4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1e31a8f519_4_0: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8" name="Google Shape;338;g11e31a8f519_4_0: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1df8312299_0_20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1df8312299_0_205: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7" name="Google Shape;347;g11df8312299_0_205: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8:notes"/>
          <p:cNvSpPr/>
          <p:nvPr>
            <p:ph idx="2" type="sldImg"/>
          </p:nvPr>
        </p:nvSpPr>
        <p:spPr>
          <a:xfrm>
            <a:off x="1181100" y="696913"/>
            <a:ext cx="4649788"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p18: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55" name="Google Shape;355;p18: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7: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2" name="Google Shape;362;p1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1e31a8f519_1_15: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9" name="Google Shape;369;g11e31a8f519_1_1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9: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6" name="Google Shape;376;p19: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4: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0" name="Google Shape;100;p4: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5: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8" name="Google Shape;108;p5: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15" name="Google Shape;115;p6:notes"/>
          <p:cNvSpPr/>
          <p:nvPr>
            <p:ph idx="2" type="sldImg"/>
          </p:nvPr>
        </p:nvSpPr>
        <p:spPr>
          <a:xfrm>
            <a:off x="1181100" y="696913"/>
            <a:ext cx="4649788"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df16de3e6_0_9: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1df16de3e6_0_9: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3" name="Google Shape;123;g11df16de3e6_0_9: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df16de3e6_0_1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df16de3e6_0_13: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1" name="Google Shape;131;g11df16de3e6_0_13: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38" name="Google Shape;138;p7:notes"/>
          <p:cNvSpPr/>
          <p:nvPr>
            <p:ph idx="2" type="sldImg"/>
          </p:nvPr>
        </p:nvSpPr>
        <p:spPr>
          <a:xfrm>
            <a:off x="1181100" y="696913"/>
            <a:ext cx="4649788"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2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 name="Google Shape;20;p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 name="Google Shape;21;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22"/>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 name="Google Shape;24;p22"/>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5" name="Google Shape;25;p2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 name="Google Shape;26;p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 name="Google Shape;27;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 name="Google Shape;30;p2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1" name="Google Shape;31;p2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 name="Google Shape;32;p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3" name="Google Shape;33;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4"/>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 name="Google Shape;36;p24"/>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2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 name="Google Shape;38;p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 name="Google Shape;39;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 name="Google Shape;42;p25"/>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3" name="Google Shape;43;p25"/>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4" name="Google Shape;44;p2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6" name="Google Shape;46;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26"/>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 name="Google Shape;49;p26"/>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50" name="Google Shape;50;p26"/>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1" name="Google Shape;51;p26"/>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52" name="Google Shape;52;p26"/>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3" name="Google Shape;53;p2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2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2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 name="Google Shape;58;p2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2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8"/>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 name="Google Shape;63;p28"/>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64" name="Google Shape;64;p28"/>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5" name="Google Shape;65;p2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2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29"/>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 name="Google Shape;70;p29"/>
          <p:cNvSpPr/>
          <p:nvPr>
            <p:ph idx="2" type="pic"/>
          </p:nvPr>
        </p:nvSpPr>
        <p:spPr>
          <a:xfrm>
            <a:off x="5183188" y="987425"/>
            <a:ext cx="6172200" cy="4873500"/>
          </a:xfrm>
          <a:prstGeom prst="rect">
            <a:avLst/>
          </a:prstGeom>
          <a:noFill/>
          <a:ln>
            <a:noFill/>
          </a:ln>
        </p:spPr>
      </p:sp>
      <p:sp>
        <p:nvSpPr>
          <p:cNvPr id="71" name="Google Shape;71;p29"/>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72" name="Google Shape;72;p2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2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 name="Google Shape;74;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 name="Google Shape;11;p2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15" name="Google Shape;15;p20"/>
          <p:cNvGrpSpPr/>
          <p:nvPr/>
        </p:nvGrpSpPr>
        <p:grpSpPr>
          <a:xfrm>
            <a:off x="10962132" y="226826"/>
            <a:ext cx="783335" cy="276600"/>
            <a:chOff x="8283500" y="77358"/>
            <a:chExt cx="783335" cy="276600"/>
          </a:xfrm>
        </p:grpSpPr>
        <p:pic>
          <p:nvPicPr>
            <p:cNvPr id="16" name="Google Shape;16;p20"/>
            <p:cNvPicPr preferRelativeResize="0"/>
            <p:nvPr/>
          </p:nvPicPr>
          <p:blipFill rotWithShape="1">
            <a:blip r:embed="rId1">
              <a:alphaModFix/>
            </a:blip>
            <a:srcRect b="0" l="0" r="0" t="0"/>
            <a:stretch/>
          </p:blipFill>
          <p:spPr>
            <a:xfrm>
              <a:off x="8335643" y="101458"/>
              <a:ext cx="731192" cy="228259"/>
            </a:xfrm>
            <a:prstGeom prst="rect">
              <a:avLst/>
            </a:prstGeom>
            <a:noFill/>
            <a:ln>
              <a:noFill/>
            </a:ln>
          </p:spPr>
        </p:pic>
        <p:cxnSp>
          <p:nvCxnSpPr>
            <p:cNvPr id="17" name="Google Shape;17;p20"/>
            <p:cNvCxnSpPr/>
            <p:nvPr/>
          </p:nvCxnSpPr>
          <p:spPr>
            <a:xfrm>
              <a:off x="8283500" y="77358"/>
              <a:ext cx="0" cy="276600"/>
            </a:xfrm>
            <a:prstGeom prst="straightConnector1">
              <a:avLst/>
            </a:prstGeom>
            <a:noFill/>
            <a:ln cap="flat" cmpd="sng" w="9525">
              <a:solidFill>
                <a:srgbClr val="B7B7B7"/>
              </a:solidFill>
              <a:prstDash val="solid"/>
              <a:round/>
              <a:headEnd len="sm" w="sm" type="none"/>
              <a:tailEnd len="sm" w="sm" type="none"/>
            </a:ln>
          </p:spPr>
        </p:cxn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hyperlink" Target="http://users.encs.concordia.ca/~eshihab/teaching/slides/srs_template_sep14.pdf" TargetMode="External"/><Relationship Id="rId4" Type="http://schemas.openxmlformats.org/officeDocument/2006/relationships/hyperlink" Target="http://users.encs.concordia.ca/~eshihab/teaching/slides/srs_template_sep14.pdf" TargetMode="External"/><Relationship Id="rId5" Type="http://schemas.openxmlformats.org/officeDocument/2006/relationships/hyperlink" Target="http://users.encs.concordia.ca/~eshihab/teaching/slides/srs_template_sep14.pdf"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kaggle.com/elisaxxygao/foodrecsysv1?select=core-data_recipe.csv" TargetMode="External"/><Relationship Id="rId4" Type="http://schemas.openxmlformats.org/officeDocument/2006/relationships/hyperlink" Target="https://www.kaggle.com/takuyaishii/recipe-preprocessing/dat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
          <p:cNvSpPr/>
          <p:nvPr/>
        </p:nvSpPr>
        <p:spPr>
          <a:xfrm>
            <a:off x="2133600" y="1147608"/>
            <a:ext cx="7924800" cy="18159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b="1" i="0" lang="en-US" sz="2800" u="none" cap="none" strike="noStrike">
                <a:solidFill>
                  <a:srgbClr val="FF0000"/>
                </a:solidFill>
                <a:latin typeface="Trebuchet MS"/>
                <a:ea typeface="Trebuchet MS"/>
                <a:cs typeface="Trebuchet MS"/>
                <a:sym typeface="Trebuchet MS"/>
              </a:rPr>
              <a:t>UE19CS390A – Capstone Project Review #2</a:t>
            </a:r>
            <a:endParaRPr/>
          </a:p>
          <a:p>
            <a:pPr indent="-342891" lvl="0" marL="342891" marR="0" rtl="0" algn="ctr">
              <a:spcBef>
                <a:spcPts val="0"/>
              </a:spcBef>
              <a:spcAft>
                <a:spcPts val="0"/>
              </a:spcAft>
              <a:buNone/>
            </a:pPr>
            <a:r>
              <a:rPr b="0" i="0" lang="en-US" sz="2800" u="none" cap="none" strike="noStrike">
                <a:solidFill>
                  <a:srgbClr val="FF0000"/>
                </a:solidFill>
                <a:latin typeface="Trebuchet MS"/>
                <a:ea typeface="Trebuchet MS"/>
                <a:cs typeface="Trebuchet MS"/>
                <a:sym typeface="Trebuchet MS"/>
              </a:rPr>
              <a:t>(Project Requirements Specification and Literature Survey)</a:t>
            </a:r>
            <a:endParaRPr b="0" i="0" sz="2400" u="none" cap="none" strike="noStrike">
              <a:solidFill>
                <a:srgbClr val="FF0000"/>
              </a:solidFill>
              <a:latin typeface="Trebuchet MS"/>
              <a:ea typeface="Trebuchet MS"/>
              <a:cs typeface="Trebuchet MS"/>
              <a:sym typeface="Trebuchet MS"/>
            </a:endParaRPr>
          </a:p>
          <a:p>
            <a:pPr indent="-342891" lvl="0" marL="342891" marR="0" rtl="0" algn="r">
              <a:spcBef>
                <a:spcPts val="0"/>
              </a:spcBef>
              <a:spcAft>
                <a:spcPts val="0"/>
              </a:spcAft>
              <a:buNone/>
            </a:pPr>
            <a:r>
              <a:t/>
            </a:r>
            <a:endParaRPr b="1" i="0" sz="2800" u="none" cap="none" strike="noStrike">
              <a:solidFill>
                <a:srgbClr val="FF0000"/>
              </a:solidFill>
              <a:latin typeface="Trebuchet MS"/>
              <a:ea typeface="Trebuchet MS"/>
              <a:cs typeface="Trebuchet MS"/>
              <a:sym typeface="Trebuchet MS"/>
            </a:endParaRPr>
          </a:p>
        </p:txBody>
      </p:sp>
      <p:sp>
        <p:nvSpPr>
          <p:cNvPr id="80" name="Google Shape;80;p1"/>
          <p:cNvSpPr txBox="1"/>
          <p:nvPr/>
        </p:nvSpPr>
        <p:spPr>
          <a:xfrm>
            <a:off x="2899000" y="2674626"/>
            <a:ext cx="8458200" cy="1371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US" sz="2400">
                <a:solidFill>
                  <a:srgbClr val="0033CC"/>
                </a:solidFill>
                <a:latin typeface="Trebuchet MS"/>
                <a:ea typeface="Trebuchet MS"/>
                <a:cs typeface="Trebuchet MS"/>
                <a:sym typeface="Trebuchet MS"/>
              </a:rPr>
              <a:t>Project Title   :Recipe Recommendation Based On 				   			   Ingredients Recognition Using CV AND 			   			   ML(RRIR)</a:t>
            </a:r>
            <a:endParaRPr sz="2400">
              <a:solidFill>
                <a:srgbClr val="0033CC"/>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US" sz="2400">
                <a:solidFill>
                  <a:srgbClr val="0033CC"/>
                </a:solidFill>
                <a:latin typeface="Trebuchet MS"/>
                <a:ea typeface="Trebuchet MS"/>
                <a:cs typeface="Trebuchet MS"/>
                <a:sym typeface="Trebuchet MS"/>
              </a:rPr>
              <a:t>Project ID       :14   </a:t>
            </a:r>
            <a:endParaRPr sz="2400">
              <a:solidFill>
                <a:srgbClr val="0033CC"/>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US" sz="2400">
                <a:solidFill>
                  <a:srgbClr val="0033CC"/>
                </a:solidFill>
                <a:latin typeface="Trebuchet MS"/>
                <a:ea typeface="Trebuchet MS"/>
                <a:cs typeface="Trebuchet MS"/>
                <a:sym typeface="Trebuchet MS"/>
              </a:rPr>
              <a:t>Project Guide :Prof Swati Pratap Jagdale                </a:t>
            </a:r>
            <a:endParaRPr sz="2400">
              <a:solidFill>
                <a:srgbClr val="0033CC"/>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US" sz="2400">
                <a:solidFill>
                  <a:srgbClr val="0033CC"/>
                </a:solidFill>
                <a:latin typeface="Trebuchet MS"/>
                <a:ea typeface="Trebuchet MS"/>
                <a:cs typeface="Trebuchet MS"/>
                <a:sym typeface="Trebuchet MS"/>
              </a:rPr>
              <a:t>Project Team  :A R Manyatha</a:t>
            </a:r>
            <a:endParaRPr sz="2400">
              <a:solidFill>
                <a:srgbClr val="0033CC"/>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US" sz="2400">
                <a:solidFill>
                  <a:srgbClr val="0033CC"/>
                </a:solidFill>
                <a:latin typeface="Trebuchet MS"/>
                <a:ea typeface="Trebuchet MS"/>
                <a:cs typeface="Trebuchet MS"/>
                <a:sym typeface="Trebuchet MS"/>
              </a:rPr>
              <a:t>		   		   Amulya Dinesh </a:t>
            </a:r>
            <a:endParaRPr sz="2400">
              <a:solidFill>
                <a:srgbClr val="0033CC"/>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US" sz="2400">
                <a:solidFill>
                  <a:srgbClr val="0033CC"/>
                </a:solidFill>
                <a:latin typeface="Trebuchet MS"/>
                <a:ea typeface="Trebuchet MS"/>
                <a:cs typeface="Trebuchet MS"/>
                <a:sym typeface="Trebuchet MS"/>
              </a:rPr>
              <a:t>		   		   Manasi Swain</a:t>
            </a:r>
            <a:endParaRPr sz="2400">
              <a:solidFill>
                <a:srgbClr val="0033CC"/>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US" sz="2400">
                <a:solidFill>
                  <a:srgbClr val="0033CC"/>
                </a:solidFill>
                <a:latin typeface="Trebuchet MS"/>
                <a:ea typeface="Trebuchet MS"/>
                <a:cs typeface="Trebuchet MS"/>
                <a:sym typeface="Trebuchet MS"/>
              </a:rPr>
              <a:t>		   		   Mihir Soni</a:t>
            </a:r>
            <a:endParaRPr sz="2400">
              <a:solidFill>
                <a:srgbClr val="0033CC"/>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t/>
            </a:r>
            <a:endParaRPr sz="24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11dcff6dd8e_0_114"/>
          <p:cNvSpPr txBox="1"/>
          <p:nvPr/>
        </p:nvSpPr>
        <p:spPr>
          <a:xfrm>
            <a:off x="1782600" y="2217950"/>
            <a:ext cx="8885400" cy="2739900"/>
          </a:xfrm>
          <a:prstGeom prst="rect">
            <a:avLst/>
          </a:prstGeom>
          <a:noFill/>
          <a:ln>
            <a:noFill/>
          </a:ln>
        </p:spPr>
        <p:txBody>
          <a:bodyPr anchorCtr="0" anchor="t" bIns="91425" lIns="91425" spcFirstLastPara="1" rIns="91425" wrap="square" tIns="91425">
            <a:spAutoFit/>
          </a:bodyPr>
          <a:lstStyle/>
          <a:p>
            <a:pPr indent="-381000" lvl="0" marL="457200" rtl="0" algn="just">
              <a:spcBef>
                <a:spcPts val="480"/>
              </a:spcBef>
              <a:spcAft>
                <a:spcPts val="0"/>
              </a:spcAft>
              <a:buClr>
                <a:srgbClr val="0033CC"/>
              </a:buClr>
              <a:buSzPts val="2400"/>
              <a:buFont typeface="Trebuchet MS"/>
              <a:buAutoNum type="arabicParenR"/>
            </a:pPr>
            <a:r>
              <a:rPr lang="en-US" sz="2400">
                <a:solidFill>
                  <a:srgbClr val="0033CC"/>
                </a:solidFill>
                <a:latin typeface="Trebuchet MS"/>
                <a:ea typeface="Trebuchet MS"/>
                <a:cs typeface="Trebuchet MS"/>
                <a:sym typeface="Trebuchet MS"/>
              </a:rPr>
              <a:t>The images/videos sent by the user will be clear enough to process.</a:t>
            </a:r>
            <a:endParaRPr sz="2400">
              <a:solidFill>
                <a:srgbClr val="0033CC"/>
              </a:solidFill>
              <a:latin typeface="Trebuchet MS"/>
              <a:ea typeface="Trebuchet MS"/>
              <a:cs typeface="Trebuchet MS"/>
              <a:sym typeface="Trebuchet MS"/>
            </a:endParaRPr>
          </a:p>
          <a:p>
            <a:pPr indent="-381000" lvl="0" marL="457200" rtl="0" algn="just">
              <a:spcBef>
                <a:spcPts val="0"/>
              </a:spcBef>
              <a:spcAft>
                <a:spcPts val="0"/>
              </a:spcAft>
              <a:buClr>
                <a:srgbClr val="0033CC"/>
              </a:buClr>
              <a:buSzPts val="2400"/>
              <a:buFont typeface="Trebuchet MS"/>
              <a:buAutoNum type="arabicParenR"/>
            </a:pPr>
            <a:r>
              <a:rPr lang="en-US" sz="2400">
                <a:solidFill>
                  <a:srgbClr val="0033CC"/>
                </a:solidFill>
                <a:latin typeface="Trebuchet MS"/>
                <a:ea typeface="Trebuchet MS"/>
                <a:cs typeface="Trebuchet MS"/>
                <a:sym typeface="Trebuchet MS"/>
              </a:rPr>
              <a:t>The model will not take too long to process the input and give a valid output to count as real-time.</a:t>
            </a:r>
            <a:endParaRPr sz="2400">
              <a:solidFill>
                <a:srgbClr val="0033CC"/>
              </a:solidFill>
              <a:latin typeface="Trebuchet MS"/>
              <a:ea typeface="Trebuchet MS"/>
              <a:cs typeface="Trebuchet MS"/>
              <a:sym typeface="Trebuchet MS"/>
            </a:endParaRPr>
          </a:p>
          <a:p>
            <a:pPr indent="-381000" lvl="0" marL="457200" rtl="0" algn="just">
              <a:spcBef>
                <a:spcPts val="0"/>
              </a:spcBef>
              <a:spcAft>
                <a:spcPts val="0"/>
              </a:spcAft>
              <a:buClr>
                <a:srgbClr val="0033CC"/>
              </a:buClr>
              <a:buSzPts val="2400"/>
              <a:buFont typeface="Trebuchet MS"/>
              <a:buAutoNum type="arabicParenR"/>
            </a:pPr>
            <a:r>
              <a:rPr lang="en-US" sz="2400">
                <a:solidFill>
                  <a:srgbClr val="0033CC"/>
                </a:solidFill>
                <a:latin typeface="Trebuchet MS"/>
                <a:ea typeface="Trebuchet MS"/>
                <a:cs typeface="Trebuchet MS"/>
                <a:sym typeface="Trebuchet MS"/>
              </a:rPr>
              <a:t>There will never be more than a certain number of users at a time connecting to the server (no server down-time).</a:t>
            </a:r>
            <a:endParaRPr sz="2400">
              <a:solidFill>
                <a:srgbClr val="0033CC"/>
              </a:solidFill>
              <a:latin typeface="Trebuchet MS"/>
              <a:ea typeface="Trebuchet MS"/>
              <a:cs typeface="Trebuchet MS"/>
              <a:sym typeface="Trebuchet MS"/>
            </a:endParaRPr>
          </a:p>
          <a:p>
            <a:pPr indent="0" lvl="0" marL="0" rtl="0" algn="just">
              <a:spcBef>
                <a:spcPts val="480"/>
              </a:spcBef>
              <a:spcAft>
                <a:spcPts val="0"/>
              </a:spcAft>
              <a:buNone/>
            </a:pPr>
            <a:r>
              <a:t/>
            </a:r>
            <a:endParaRPr sz="1800">
              <a:solidFill>
                <a:srgbClr val="0033CC"/>
              </a:solidFill>
            </a:endParaRPr>
          </a:p>
        </p:txBody>
      </p:sp>
      <p:sp>
        <p:nvSpPr>
          <p:cNvPr id="149" name="Google Shape;149;g11dcff6dd8e_0_114"/>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0" name="Google Shape;150;g11dcff6dd8e_0_114"/>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Constraints / Dependencies / Assumptions / Risks</a:t>
            </a:r>
            <a:endParaRPr sz="14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11dcff6dd8e_0_127"/>
          <p:cNvSpPr txBox="1"/>
          <p:nvPr/>
        </p:nvSpPr>
        <p:spPr>
          <a:xfrm>
            <a:off x="1782525" y="2435675"/>
            <a:ext cx="8885400" cy="2955300"/>
          </a:xfrm>
          <a:prstGeom prst="rect">
            <a:avLst/>
          </a:prstGeom>
          <a:noFill/>
          <a:ln>
            <a:noFill/>
          </a:ln>
        </p:spPr>
        <p:txBody>
          <a:bodyPr anchorCtr="0" anchor="t" bIns="91425" lIns="91425" spcFirstLastPara="1" rIns="91425" wrap="square" tIns="91425">
            <a:spAutoFit/>
          </a:bodyPr>
          <a:lstStyle/>
          <a:p>
            <a:pPr indent="-381000" lvl="0" marL="457200" rtl="0" algn="just">
              <a:spcBef>
                <a:spcPts val="48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Failure to remove essential bugs</a:t>
            </a:r>
            <a:endParaRPr sz="2400">
              <a:solidFill>
                <a:srgbClr val="0033CC"/>
              </a:solidFill>
              <a:latin typeface="Trebuchet MS"/>
              <a:ea typeface="Trebuchet MS"/>
              <a:cs typeface="Trebuchet MS"/>
              <a:sym typeface="Trebuchet MS"/>
            </a:endParaRPr>
          </a:p>
          <a:p>
            <a:pPr indent="-381000" lvl="0" marL="45720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Unable to upload photos to the server</a:t>
            </a:r>
            <a:endParaRPr sz="2400">
              <a:solidFill>
                <a:srgbClr val="0033CC"/>
              </a:solidFill>
              <a:latin typeface="Trebuchet MS"/>
              <a:ea typeface="Trebuchet MS"/>
              <a:cs typeface="Trebuchet MS"/>
              <a:sym typeface="Trebuchet MS"/>
            </a:endParaRPr>
          </a:p>
          <a:p>
            <a:pPr indent="-381000" lvl="0" marL="45720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Unable to keep server  up and running</a:t>
            </a:r>
            <a:endParaRPr sz="2400">
              <a:solidFill>
                <a:srgbClr val="0033CC"/>
              </a:solidFill>
              <a:latin typeface="Trebuchet MS"/>
              <a:ea typeface="Trebuchet MS"/>
              <a:cs typeface="Trebuchet MS"/>
              <a:sym typeface="Trebuchet MS"/>
            </a:endParaRPr>
          </a:p>
          <a:p>
            <a:pPr indent="-381000" lvl="0" marL="45720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ML model might take time to process the images</a:t>
            </a:r>
            <a:endParaRPr sz="2400">
              <a:solidFill>
                <a:srgbClr val="0033CC"/>
              </a:solidFill>
              <a:latin typeface="Trebuchet MS"/>
              <a:ea typeface="Trebuchet MS"/>
              <a:cs typeface="Trebuchet MS"/>
              <a:sym typeface="Trebuchet MS"/>
            </a:endParaRPr>
          </a:p>
          <a:p>
            <a:pPr indent="0" lvl="0" marL="457200" rtl="0" algn="just">
              <a:spcBef>
                <a:spcPts val="480"/>
              </a:spcBef>
              <a:spcAft>
                <a:spcPts val="0"/>
              </a:spcAft>
              <a:buNone/>
            </a:pPr>
            <a:r>
              <a:t/>
            </a:r>
            <a:endParaRPr sz="2400">
              <a:solidFill>
                <a:srgbClr val="0033CC"/>
              </a:solidFill>
              <a:latin typeface="Trebuchet MS"/>
              <a:ea typeface="Trebuchet MS"/>
              <a:cs typeface="Trebuchet MS"/>
              <a:sym typeface="Trebuchet MS"/>
            </a:endParaRPr>
          </a:p>
          <a:p>
            <a:pPr indent="0" lvl="0" marL="0" rtl="0" algn="just">
              <a:spcBef>
                <a:spcPts val="480"/>
              </a:spcBef>
              <a:spcAft>
                <a:spcPts val="0"/>
              </a:spcAft>
              <a:buNone/>
            </a:pPr>
            <a:r>
              <a:t/>
            </a:r>
            <a:endParaRPr sz="2400">
              <a:solidFill>
                <a:srgbClr val="0033CC"/>
              </a:solidFill>
              <a:latin typeface="Trebuchet MS"/>
              <a:ea typeface="Trebuchet MS"/>
              <a:cs typeface="Trebuchet MS"/>
              <a:sym typeface="Trebuchet MS"/>
            </a:endParaRPr>
          </a:p>
          <a:p>
            <a:pPr indent="0" lvl="0" marL="0" rtl="0" algn="just">
              <a:spcBef>
                <a:spcPts val="480"/>
              </a:spcBef>
              <a:spcAft>
                <a:spcPts val="0"/>
              </a:spcAft>
              <a:buNone/>
            </a:pPr>
            <a:r>
              <a:t/>
            </a:r>
            <a:endParaRPr sz="2400">
              <a:solidFill>
                <a:srgbClr val="0033CC"/>
              </a:solidFill>
              <a:latin typeface="Trebuchet MS"/>
              <a:ea typeface="Trebuchet MS"/>
              <a:cs typeface="Trebuchet MS"/>
              <a:sym typeface="Trebuchet MS"/>
            </a:endParaRPr>
          </a:p>
        </p:txBody>
      </p:sp>
      <p:sp>
        <p:nvSpPr>
          <p:cNvPr id="157" name="Google Shape;157;g11dcff6dd8e_0_127"/>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8" name="Google Shape;158;g11dcff6dd8e_0_127"/>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Constraints / Dependencies / Assumptions / Risks</a:t>
            </a:r>
            <a:endParaRPr sz="14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8"/>
          <p:cNvSpPr/>
          <p:nvPr/>
        </p:nvSpPr>
        <p:spPr>
          <a:xfrm>
            <a:off x="3048000" y="1581151"/>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5" name="Google Shape;165;p8"/>
          <p:cNvSpPr txBox="1"/>
          <p:nvPr/>
        </p:nvSpPr>
        <p:spPr>
          <a:xfrm>
            <a:off x="2895600" y="1143001"/>
            <a:ext cx="7772400" cy="461665"/>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Functional Requirements</a:t>
            </a:r>
            <a:endParaRPr sz="1400">
              <a:solidFill>
                <a:srgbClr val="000000"/>
              </a:solidFill>
              <a:latin typeface="Arial"/>
              <a:ea typeface="Arial"/>
              <a:cs typeface="Arial"/>
              <a:sym typeface="Arial"/>
            </a:endParaRPr>
          </a:p>
        </p:txBody>
      </p:sp>
      <p:sp>
        <p:nvSpPr>
          <p:cNvPr id="166" name="Google Shape;166;p8"/>
          <p:cNvSpPr txBox="1"/>
          <p:nvPr/>
        </p:nvSpPr>
        <p:spPr>
          <a:xfrm>
            <a:off x="2029650" y="1986650"/>
            <a:ext cx="8638200" cy="4389900"/>
          </a:xfrm>
          <a:prstGeom prst="rect">
            <a:avLst/>
          </a:prstGeom>
          <a:noFill/>
          <a:ln>
            <a:noFill/>
          </a:ln>
        </p:spPr>
        <p:txBody>
          <a:bodyPr anchorCtr="0" anchor="t" bIns="45700" lIns="91425" spcFirstLastPara="1" rIns="91425" wrap="square" tIns="45700">
            <a:noAutofit/>
          </a:bodyPr>
          <a:lstStyle/>
          <a:p>
            <a:pPr indent="0" lvl="0" marL="0" marR="0" rtl="0" algn="just">
              <a:spcBef>
                <a:spcPts val="480"/>
              </a:spcBef>
              <a:spcAft>
                <a:spcPts val="0"/>
              </a:spcAft>
              <a:buSzPts val="1100"/>
              <a:buNone/>
            </a:pPr>
            <a:r>
              <a:rPr b="1" lang="en-US" sz="2400">
                <a:solidFill>
                  <a:srgbClr val="0033CC"/>
                </a:solidFill>
                <a:latin typeface="Trebuchet MS"/>
                <a:ea typeface="Trebuchet MS"/>
                <a:cs typeface="Trebuchet MS"/>
                <a:sym typeface="Trebuchet MS"/>
              </a:rPr>
              <a:t>Validity tests on inputs</a:t>
            </a:r>
            <a:r>
              <a:rPr lang="en-US" sz="2400">
                <a:solidFill>
                  <a:srgbClr val="0033CC"/>
                </a:solidFill>
                <a:latin typeface="Trebuchet MS"/>
                <a:ea typeface="Trebuchet MS"/>
                <a:cs typeface="Trebuchet MS"/>
                <a:sym typeface="Trebuchet MS"/>
              </a:rPr>
              <a:t> : Thorough preprocessing will be done to ensure that the datasets are clean and the pictures/videos sent by the user will be tested against the model.</a:t>
            </a:r>
            <a:endParaRPr sz="2400">
              <a:solidFill>
                <a:srgbClr val="0033CC"/>
              </a:solidFill>
              <a:latin typeface="Trebuchet MS"/>
              <a:ea typeface="Trebuchet MS"/>
              <a:cs typeface="Trebuchet MS"/>
              <a:sym typeface="Trebuchet MS"/>
            </a:endParaRPr>
          </a:p>
          <a:p>
            <a:pPr indent="0" lvl="0" marL="0" marR="0" rtl="0" algn="just">
              <a:spcBef>
                <a:spcPts val="480"/>
              </a:spcBef>
              <a:spcAft>
                <a:spcPts val="0"/>
              </a:spcAft>
              <a:buClr>
                <a:schemeClr val="dk1"/>
              </a:buClr>
              <a:buSzPts val="1100"/>
              <a:buFont typeface="Arial"/>
              <a:buNone/>
            </a:pPr>
            <a:r>
              <a:t/>
            </a:r>
            <a:endParaRPr sz="2400">
              <a:solidFill>
                <a:srgbClr val="0033CC"/>
              </a:solidFill>
              <a:latin typeface="Trebuchet MS"/>
              <a:ea typeface="Trebuchet MS"/>
              <a:cs typeface="Trebuchet MS"/>
              <a:sym typeface="Trebuchet MS"/>
            </a:endParaRPr>
          </a:p>
          <a:p>
            <a:pPr indent="0" lvl="0" marL="0" marR="0" rtl="0" algn="just">
              <a:spcBef>
                <a:spcPts val="480"/>
              </a:spcBef>
              <a:spcAft>
                <a:spcPts val="0"/>
              </a:spcAft>
              <a:buSzPts val="1100"/>
              <a:buNone/>
            </a:pPr>
            <a:r>
              <a:rPr b="1" lang="en-US" sz="2400">
                <a:solidFill>
                  <a:srgbClr val="0033CC"/>
                </a:solidFill>
                <a:latin typeface="Trebuchet MS"/>
                <a:ea typeface="Trebuchet MS"/>
                <a:cs typeface="Trebuchet MS"/>
                <a:sym typeface="Trebuchet MS"/>
              </a:rPr>
              <a:t>Sequence of operations</a:t>
            </a:r>
            <a:r>
              <a:rPr lang="en-US" sz="2400">
                <a:solidFill>
                  <a:srgbClr val="0033CC"/>
                </a:solidFill>
                <a:latin typeface="Trebuchet MS"/>
                <a:ea typeface="Trebuchet MS"/>
                <a:cs typeface="Trebuchet MS"/>
                <a:sym typeface="Trebuchet MS"/>
              </a:rPr>
              <a:t> : First the user will take pictures/videos and upload it into our web-app. Then our cv model will take that as an input to extract data points. These data points will be taken as input for the model which will output the recipe to print it to the user.</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1df16de3e6_0_2"/>
          <p:cNvSpPr/>
          <p:nvPr/>
        </p:nvSpPr>
        <p:spPr>
          <a:xfrm>
            <a:off x="3048000" y="1581151"/>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3" name="Google Shape;173;g11df16de3e6_0_2"/>
          <p:cNvSpPr txBox="1"/>
          <p:nvPr/>
        </p:nvSpPr>
        <p:spPr>
          <a:xfrm>
            <a:off x="2895600" y="1143001"/>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Functional Requirements</a:t>
            </a:r>
            <a:endParaRPr sz="1400">
              <a:solidFill>
                <a:srgbClr val="000000"/>
              </a:solidFill>
              <a:latin typeface="Arial"/>
              <a:ea typeface="Arial"/>
              <a:cs typeface="Arial"/>
              <a:sym typeface="Arial"/>
            </a:endParaRPr>
          </a:p>
        </p:txBody>
      </p:sp>
      <p:sp>
        <p:nvSpPr>
          <p:cNvPr id="174" name="Google Shape;174;g11df16de3e6_0_2"/>
          <p:cNvSpPr txBox="1"/>
          <p:nvPr/>
        </p:nvSpPr>
        <p:spPr>
          <a:xfrm>
            <a:off x="2029800" y="1905000"/>
            <a:ext cx="8638200" cy="4471800"/>
          </a:xfrm>
          <a:prstGeom prst="rect">
            <a:avLst/>
          </a:prstGeom>
          <a:noFill/>
          <a:ln>
            <a:noFill/>
          </a:ln>
        </p:spPr>
        <p:txBody>
          <a:bodyPr anchorCtr="0" anchor="t" bIns="45700" lIns="91425" spcFirstLastPara="1" rIns="91425" wrap="square" tIns="45700">
            <a:noAutofit/>
          </a:bodyPr>
          <a:lstStyle/>
          <a:p>
            <a:pPr indent="0" lvl="0" marL="0" marR="0" rtl="0" algn="just">
              <a:spcBef>
                <a:spcPts val="480"/>
              </a:spcBef>
              <a:spcAft>
                <a:spcPts val="0"/>
              </a:spcAft>
              <a:buSzPts val="1100"/>
              <a:buNone/>
            </a:pPr>
            <a:r>
              <a:rPr b="1" lang="en-US" sz="2400">
                <a:solidFill>
                  <a:srgbClr val="0033CC"/>
                </a:solidFill>
                <a:latin typeface="Trebuchet MS"/>
                <a:ea typeface="Trebuchet MS"/>
                <a:cs typeface="Trebuchet MS"/>
                <a:sym typeface="Trebuchet MS"/>
              </a:rPr>
              <a:t>Error handling and recovery</a:t>
            </a:r>
            <a:r>
              <a:rPr lang="en-US" sz="2400">
                <a:solidFill>
                  <a:srgbClr val="0033CC"/>
                </a:solidFill>
                <a:latin typeface="Trebuchet MS"/>
                <a:ea typeface="Trebuchet MS"/>
                <a:cs typeface="Trebuchet MS"/>
                <a:sym typeface="Trebuchet MS"/>
              </a:rPr>
              <a:t> : If the images/videos get lost in transit, then we will ask the user to resend the files. </a:t>
            </a:r>
            <a:endParaRPr sz="2400">
              <a:solidFill>
                <a:srgbClr val="0033CC"/>
              </a:solidFill>
              <a:latin typeface="Trebuchet MS"/>
              <a:ea typeface="Trebuchet MS"/>
              <a:cs typeface="Trebuchet MS"/>
              <a:sym typeface="Trebuchet MS"/>
            </a:endParaRPr>
          </a:p>
          <a:p>
            <a:pPr indent="0" lvl="0" marL="0" marR="0" rtl="0" algn="just">
              <a:spcBef>
                <a:spcPts val="480"/>
              </a:spcBef>
              <a:spcAft>
                <a:spcPts val="0"/>
              </a:spcAft>
              <a:buSzPts val="1100"/>
              <a:buNone/>
            </a:pPr>
            <a:r>
              <a:t/>
            </a:r>
            <a:endParaRPr sz="2400">
              <a:solidFill>
                <a:srgbClr val="0033CC"/>
              </a:solidFill>
              <a:latin typeface="Trebuchet MS"/>
              <a:ea typeface="Trebuchet MS"/>
              <a:cs typeface="Trebuchet MS"/>
              <a:sym typeface="Trebuchet MS"/>
            </a:endParaRPr>
          </a:p>
          <a:p>
            <a:pPr indent="0" lvl="0" marL="0" marR="0" rtl="0" algn="just">
              <a:spcBef>
                <a:spcPts val="480"/>
              </a:spcBef>
              <a:spcAft>
                <a:spcPts val="0"/>
              </a:spcAft>
              <a:buSzPts val="1100"/>
              <a:buNone/>
            </a:pPr>
            <a:r>
              <a:rPr b="1" lang="en-US" sz="2400">
                <a:solidFill>
                  <a:srgbClr val="0033CC"/>
                </a:solidFill>
                <a:latin typeface="Trebuchet MS"/>
                <a:ea typeface="Trebuchet MS"/>
                <a:cs typeface="Trebuchet MS"/>
                <a:sym typeface="Trebuchet MS"/>
              </a:rPr>
              <a:t>Consequences of parameters</a:t>
            </a:r>
            <a:r>
              <a:rPr lang="en-US" sz="2400">
                <a:solidFill>
                  <a:srgbClr val="0033CC"/>
                </a:solidFill>
                <a:latin typeface="Trebuchet MS"/>
                <a:ea typeface="Trebuchet MS"/>
                <a:cs typeface="Trebuchet MS"/>
                <a:sym typeface="Trebuchet MS"/>
              </a:rPr>
              <a:t> : The images will be processed and labeling will be done accordingly. This is then fed to the algorithm and desired output is generated. </a:t>
            </a:r>
            <a:endParaRPr sz="2400">
              <a:solidFill>
                <a:srgbClr val="0033CC"/>
              </a:solidFill>
              <a:latin typeface="Trebuchet MS"/>
              <a:ea typeface="Trebuchet MS"/>
              <a:cs typeface="Trebuchet MS"/>
              <a:sym typeface="Trebuchet MS"/>
            </a:endParaRPr>
          </a:p>
          <a:p>
            <a:pPr indent="0" lvl="0" marL="0" marR="0" rtl="0" algn="just">
              <a:spcBef>
                <a:spcPts val="480"/>
              </a:spcBef>
              <a:spcAft>
                <a:spcPts val="0"/>
              </a:spcAft>
              <a:buSzPts val="1100"/>
              <a:buNone/>
            </a:pPr>
            <a:r>
              <a:t/>
            </a:r>
            <a:endParaRPr sz="2400">
              <a:solidFill>
                <a:srgbClr val="0033CC"/>
              </a:solidFill>
              <a:latin typeface="Trebuchet MS"/>
              <a:ea typeface="Trebuchet MS"/>
              <a:cs typeface="Trebuchet MS"/>
              <a:sym typeface="Trebuchet MS"/>
            </a:endParaRPr>
          </a:p>
          <a:p>
            <a:pPr indent="0" lvl="0" marL="0" marR="0" rtl="0" algn="just">
              <a:spcBef>
                <a:spcPts val="480"/>
              </a:spcBef>
              <a:spcAft>
                <a:spcPts val="0"/>
              </a:spcAft>
              <a:buSzPts val="1100"/>
              <a:buNone/>
            </a:pPr>
            <a:r>
              <a:rPr b="1" lang="en-US" sz="2400">
                <a:solidFill>
                  <a:srgbClr val="0033CC"/>
                </a:solidFill>
                <a:latin typeface="Trebuchet MS"/>
                <a:ea typeface="Trebuchet MS"/>
                <a:cs typeface="Trebuchet MS"/>
                <a:sym typeface="Trebuchet MS"/>
              </a:rPr>
              <a:t>Relationship of outputs to inputs</a:t>
            </a:r>
            <a:r>
              <a:rPr lang="en-US" sz="2400">
                <a:solidFill>
                  <a:srgbClr val="0033CC"/>
                </a:solidFill>
                <a:latin typeface="Trebuchet MS"/>
                <a:ea typeface="Trebuchet MS"/>
                <a:cs typeface="Trebuchet MS"/>
                <a:sym typeface="Trebuchet MS"/>
              </a:rPr>
              <a:t> : Input will be given to the CV model by the user which will output to the ML model which will output the final answer to the users mobile app.</a:t>
            </a:r>
            <a:endParaRPr sz="2400">
              <a:solidFill>
                <a:srgbClr val="0033CC"/>
              </a:solidFill>
              <a:latin typeface="Trebuchet MS"/>
              <a:ea typeface="Trebuchet MS"/>
              <a:cs typeface="Trebuchet MS"/>
              <a:sym typeface="Trebuchet MS"/>
            </a:endParaRPr>
          </a:p>
          <a:p>
            <a:pPr indent="0" lvl="0" marL="0" marR="0" rtl="0" algn="just">
              <a:spcBef>
                <a:spcPts val="480"/>
              </a:spcBef>
              <a:spcAft>
                <a:spcPts val="0"/>
              </a:spcAft>
              <a:buSzPts val="1100"/>
              <a:buNone/>
            </a:pPr>
            <a:r>
              <a:t/>
            </a:r>
            <a:endParaRPr sz="24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9"/>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1" name="Google Shape;181;p9"/>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Non - Functional Requirements</a:t>
            </a:r>
            <a:endParaRPr sz="1400">
              <a:solidFill>
                <a:srgbClr val="000000"/>
              </a:solidFill>
              <a:latin typeface="Arial"/>
              <a:ea typeface="Arial"/>
              <a:cs typeface="Arial"/>
              <a:sym typeface="Arial"/>
            </a:endParaRPr>
          </a:p>
        </p:txBody>
      </p:sp>
      <p:sp>
        <p:nvSpPr>
          <p:cNvPr id="182" name="Google Shape;182;p9"/>
          <p:cNvSpPr txBox="1"/>
          <p:nvPr/>
        </p:nvSpPr>
        <p:spPr>
          <a:xfrm>
            <a:off x="2057400" y="1828800"/>
            <a:ext cx="8610600" cy="4724400"/>
          </a:xfrm>
          <a:prstGeom prst="rect">
            <a:avLst/>
          </a:prstGeom>
          <a:noFill/>
          <a:ln>
            <a:noFill/>
          </a:ln>
        </p:spPr>
        <p:txBody>
          <a:bodyPr anchorCtr="0" anchor="t" bIns="45700" lIns="91425" spcFirstLastPara="1" rIns="91425" wrap="square" tIns="45700">
            <a:noAutofit/>
          </a:bodyPr>
          <a:lstStyle/>
          <a:p>
            <a:pPr indent="0" lvl="0" marL="0" marR="0" rtl="0" algn="just">
              <a:spcBef>
                <a:spcPts val="480"/>
              </a:spcBef>
              <a:spcAft>
                <a:spcPts val="0"/>
              </a:spcAft>
              <a:buNone/>
            </a:pPr>
            <a:r>
              <a:rPr b="1" lang="en-US" sz="2400">
                <a:solidFill>
                  <a:srgbClr val="1155CC"/>
                </a:solidFill>
                <a:latin typeface="Trebuchet MS"/>
                <a:ea typeface="Trebuchet MS"/>
                <a:cs typeface="Trebuchet MS"/>
                <a:sym typeface="Trebuchet MS"/>
              </a:rPr>
              <a:t>Performance Requirement:</a:t>
            </a:r>
            <a:endParaRPr b="1" sz="2400">
              <a:solidFill>
                <a:srgbClr val="1155CC"/>
              </a:solidFill>
              <a:latin typeface="Trebuchet MS"/>
              <a:ea typeface="Trebuchet MS"/>
              <a:cs typeface="Trebuchet MS"/>
              <a:sym typeface="Trebuchet MS"/>
            </a:endParaRPr>
          </a:p>
          <a:p>
            <a:pPr indent="0" lvl="0" marL="0" marR="0" rtl="0" algn="just">
              <a:spcBef>
                <a:spcPts val="480"/>
              </a:spcBef>
              <a:spcAft>
                <a:spcPts val="0"/>
              </a:spcAft>
              <a:buClr>
                <a:schemeClr val="dk1"/>
              </a:buClr>
              <a:buSzPts val="1100"/>
              <a:buFont typeface="Arial"/>
              <a:buNone/>
            </a:pPr>
            <a:r>
              <a:rPr b="1" lang="en-US" sz="2400">
                <a:solidFill>
                  <a:srgbClr val="1155CC"/>
                </a:solidFill>
                <a:latin typeface="Trebuchet MS"/>
                <a:ea typeface="Trebuchet MS"/>
                <a:cs typeface="Trebuchet MS"/>
                <a:sym typeface="Trebuchet MS"/>
              </a:rPr>
              <a:t>Availability</a:t>
            </a:r>
            <a:r>
              <a:rPr lang="en-US" sz="2400">
                <a:solidFill>
                  <a:srgbClr val="1155CC"/>
                </a:solidFill>
                <a:latin typeface="Trebuchet MS"/>
                <a:ea typeface="Trebuchet MS"/>
                <a:cs typeface="Trebuchet MS"/>
                <a:sym typeface="Trebuchet MS"/>
              </a:rPr>
              <a:t>: The server should be available on specified time as many users are waiting for the recipe to be generated .</a:t>
            </a:r>
            <a:endParaRPr sz="2400">
              <a:solidFill>
                <a:srgbClr val="1155CC"/>
              </a:solidFill>
              <a:latin typeface="Trebuchet MS"/>
              <a:ea typeface="Trebuchet MS"/>
              <a:cs typeface="Trebuchet MS"/>
              <a:sym typeface="Trebuchet MS"/>
            </a:endParaRPr>
          </a:p>
          <a:p>
            <a:pPr indent="0" lvl="0" marL="0" marR="0" rtl="0" algn="just">
              <a:spcBef>
                <a:spcPts val="480"/>
              </a:spcBef>
              <a:spcAft>
                <a:spcPts val="0"/>
              </a:spcAft>
              <a:buClr>
                <a:schemeClr val="dk1"/>
              </a:buClr>
              <a:buSzPts val="1100"/>
              <a:buFont typeface="Arial"/>
              <a:buNone/>
            </a:pPr>
            <a:r>
              <a:rPr b="1" lang="en-US" sz="2400">
                <a:solidFill>
                  <a:srgbClr val="1155CC"/>
                </a:solidFill>
                <a:latin typeface="Trebuchet MS"/>
                <a:ea typeface="Trebuchet MS"/>
                <a:cs typeface="Trebuchet MS"/>
                <a:sym typeface="Trebuchet MS"/>
              </a:rPr>
              <a:t>Correctness</a:t>
            </a:r>
            <a:r>
              <a:rPr lang="en-US" sz="2400">
                <a:solidFill>
                  <a:srgbClr val="1155CC"/>
                </a:solidFill>
                <a:latin typeface="Trebuchet MS"/>
                <a:ea typeface="Trebuchet MS"/>
                <a:cs typeface="Trebuchet MS"/>
                <a:sym typeface="Trebuchet MS"/>
              </a:rPr>
              <a:t>: Accurate recipes should be recommended to the user in real time.</a:t>
            </a:r>
            <a:endParaRPr sz="2400">
              <a:solidFill>
                <a:srgbClr val="1155CC"/>
              </a:solidFill>
              <a:latin typeface="Trebuchet MS"/>
              <a:ea typeface="Trebuchet MS"/>
              <a:cs typeface="Trebuchet MS"/>
              <a:sym typeface="Trebuchet MS"/>
            </a:endParaRPr>
          </a:p>
          <a:p>
            <a:pPr indent="0" lvl="0" marL="0" marR="0" rtl="0" algn="just">
              <a:spcBef>
                <a:spcPts val="480"/>
              </a:spcBef>
              <a:spcAft>
                <a:spcPts val="0"/>
              </a:spcAft>
              <a:buClr>
                <a:schemeClr val="dk1"/>
              </a:buClr>
              <a:buSzPts val="1100"/>
              <a:buFont typeface="Arial"/>
              <a:buNone/>
            </a:pPr>
            <a:r>
              <a:rPr b="1" lang="en-US" sz="2400">
                <a:solidFill>
                  <a:srgbClr val="1155CC"/>
                </a:solidFill>
                <a:latin typeface="Trebuchet MS"/>
                <a:ea typeface="Trebuchet MS"/>
                <a:cs typeface="Trebuchet MS"/>
                <a:sym typeface="Trebuchet MS"/>
              </a:rPr>
              <a:t>Maintainability</a:t>
            </a:r>
            <a:r>
              <a:rPr lang="en-US" sz="2400">
                <a:solidFill>
                  <a:srgbClr val="1155CC"/>
                </a:solidFill>
                <a:latin typeface="Trebuchet MS"/>
                <a:ea typeface="Trebuchet MS"/>
                <a:cs typeface="Trebuchet MS"/>
                <a:sym typeface="Trebuchet MS"/>
              </a:rPr>
              <a:t>: The administrators should ensure that the server is up and running and not overloaded, ensuring it is well maintained.</a:t>
            </a:r>
            <a:endParaRPr sz="2400">
              <a:solidFill>
                <a:srgbClr val="1155CC"/>
              </a:solidFill>
              <a:latin typeface="Trebuchet MS"/>
              <a:ea typeface="Trebuchet MS"/>
              <a:cs typeface="Trebuchet MS"/>
              <a:sym typeface="Trebuchet MS"/>
            </a:endParaRPr>
          </a:p>
          <a:p>
            <a:pPr indent="0" lvl="0" marL="0" marR="0" rtl="0" algn="just">
              <a:spcBef>
                <a:spcPts val="480"/>
              </a:spcBef>
              <a:spcAft>
                <a:spcPts val="0"/>
              </a:spcAft>
              <a:buClr>
                <a:schemeClr val="dk1"/>
              </a:buClr>
              <a:buSzPts val="1100"/>
              <a:buFont typeface="Arial"/>
              <a:buNone/>
            </a:pPr>
            <a:r>
              <a:rPr b="1" lang="en-US" sz="2400">
                <a:solidFill>
                  <a:srgbClr val="1155CC"/>
                </a:solidFill>
                <a:latin typeface="Trebuchet MS"/>
                <a:ea typeface="Trebuchet MS"/>
                <a:cs typeface="Trebuchet MS"/>
                <a:sym typeface="Trebuchet MS"/>
              </a:rPr>
              <a:t>Usability</a:t>
            </a:r>
            <a:r>
              <a:rPr lang="en-US" sz="2400">
                <a:solidFill>
                  <a:srgbClr val="1155CC"/>
                </a:solidFill>
                <a:latin typeface="Trebuchet MS"/>
                <a:ea typeface="Trebuchet MS"/>
                <a:cs typeface="Trebuchet MS"/>
                <a:sym typeface="Trebuchet MS"/>
              </a:rPr>
              <a:t>: The model should handle multiple requests from multiple users.</a:t>
            </a:r>
            <a:endParaRPr sz="2400">
              <a:solidFill>
                <a:srgbClr val="1155CC"/>
              </a:solidFill>
              <a:latin typeface="Trebuchet MS"/>
              <a:ea typeface="Trebuchet MS"/>
              <a:cs typeface="Trebuchet MS"/>
              <a:sym typeface="Trebuchet MS"/>
            </a:endParaRPr>
          </a:p>
          <a:p>
            <a:pPr indent="0" lvl="0" marL="0" marR="0" rtl="0" algn="just">
              <a:spcBef>
                <a:spcPts val="480"/>
              </a:spcBef>
              <a:spcAft>
                <a:spcPts val="0"/>
              </a:spcAft>
              <a:buClr>
                <a:schemeClr val="dk1"/>
              </a:buClr>
              <a:buSzPts val="1100"/>
              <a:buFont typeface="Arial"/>
              <a:buNone/>
            </a:pPr>
            <a:r>
              <a:t/>
            </a:r>
            <a:endParaRPr sz="2400">
              <a:solidFill>
                <a:srgbClr val="0000FF"/>
              </a:solidFill>
              <a:latin typeface="Trebuchet MS"/>
              <a:ea typeface="Trebuchet MS"/>
              <a:cs typeface="Trebuchet MS"/>
              <a:sym typeface="Trebuchet MS"/>
            </a:endParaRPr>
          </a:p>
          <a:p>
            <a:pPr indent="0" lvl="0" marL="0"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11dd6506126_0_1"/>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9" name="Google Shape;189;g11dd6506126_0_1"/>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Non - Functional Requirements</a:t>
            </a:r>
            <a:endParaRPr sz="1400">
              <a:solidFill>
                <a:srgbClr val="000000"/>
              </a:solidFill>
              <a:latin typeface="Arial"/>
              <a:ea typeface="Arial"/>
              <a:cs typeface="Arial"/>
              <a:sym typeface="Arial"/>
            </a:endParaRPr>
          </a:p>
        </p:txBody>
      </p:sp>
      <p:sp>
        <p:nvSpPr>
          <p:cNvPr id="190" name="Google Shape;190;g11dd6506126_0_1"/>
          <p:cNvSpPr txBox="1"/>
          <p:nvPr/>
        </p:nvSpPr>
        <p:spPr>
          <a:xfrm>
            <a:off x="2057400" y="1828800"/>
            <a:ext cx="8610600" cy="4724400"/>
          </a:xfrm>
          <a:prstGeom prst="rect">
            <a:avLst/>
          </a:prstGeom>
          <a:noFill/>
          <a:ln>
            <a:noFill/>
          </a:ln>
        </p:spPr>
        <p:txBody>
          <a:bodyPr anchorCtr="0" anchor="t" bIns="45700" lIns="91425" spcFirstLastPara="1" rIns="91425" wrap="square" tIns="45700">
            <a:noAutofit/>
          </a:bodyPr>
          <a:lstStyle/>
          <a:p>
            <a:pPr indent="0" lvl="0" marL="0" marR="0" rtl="0" algn="just">
              <a:spcBef>
                <a:spcPts val="480"/>
              </a:spcBef>
              <a:spcAft>
                <a:spcPts val="0"/>
              </a:spcAft>
              <a:buSzPts val="1100"/>
              <a:buNone/>
            </a:pPr>
            <a:r>
              <a:rPr b="1" lang="en-US" sz="2400">
                <a:solidFill>
                  <a:srgbClr val="0000FF"/>
                </a:solidFill>
                <a:latin typeface="Trebuchet MS"/>
                <a:ea typeface="Trebuchet MS"/>
                <a:cs typeface="Trebuchet MS"/>
                <a:sym typeface="Trebuchet MS"/>
              </a:rPr>
              <a:t>Safety Requirements:</a:t>
            </a:r>
            <a:endParaRPr b="1" sz="2400">
              <a:solidFill>
                <a:srgbClr val="0000FF"/>
              </a:solidFill>
              <a:latin typeface="Trebuchet MS"/>
              <a:ea typeface="Trebuchet MS"/>
              <a:cs typeface="Trebuchet MS"/>
              <a:sym typeface="Trebuchet MS"/>
            </a:endParaRPr>
          </a:p>
          <a:p>
            <a:pPr indent="0" lvl="0" marL="0" marR="0" rtl="0" algn="just">
              <a:spcBef>
                <a:spcPts val="480"/>
              </a:spcBef>
              <a:spcAft>
                <a:spcPts val="0"/>
              </a:spcAft>
              <a:buSzPts val="1100"/>
              <a:buNone/>
            </a:pPr>
            <a:r>
              <a:t/>
            </a:r>
            <a:endParaRPr b="1" sz="2400">
              <a:solidFill>
                <a:srgbClr val="0000FF"/>
              </a:solidFill>
              <a:latin typeface="Trebuchet MS"/>
              <a:ea typeface="Trebuchet MS"/>
              <a:cs typeface="Trebuchet MS"/>
              <a:sym typeface="Trebuchet MS"/>
            </a:endParaRPr>
          </a:p>
          <a:p>
            <a:pPr indent="0" lvl="0" marL="0" marR="0" rtl="0" algn="just">
              <a:spcBef>
                <a:spcPts val="480"/>
              </a:spcBef>
              <a:spcAft>
                <a:spcPts val="0"/>
              </a:spcAft>
              <a:buSzPts val="1100"/>
              <a:buNone/>
            </a:pPr>
            <a:r>
              <a:rPr lang="en-US" sz="2400">
                <a:solidFill>
                  <a:srgbClr val="0000FF"/>
                </a:solidFill>
                <a:latin typeface="Trebuchet MS"/>
                <a:ea typeface="Trebuchet MS"/>
                <a:cs typeface="Trebuchet MS"/>
                <a:sym typeface="Trebuchet MS"/>
              </a:rPr>
              <a:t>If there is extensive damage to a wide portion of the database due to catastrophic failure, such as a disk crash, the recovery method restores a past copy of the database that was backed up to archival storage (typically tape) and reconstructs a more current state by reapplying or redoing the operations of committed transactions from the backed up log, up to the time of failure.</a:t>
            </a:r>
            <a:endParaRPr sz="2400">
              <a:solidFill>
                <a:srgbClr val="0000FF"/>
              </a:solidFill>
              <a:latin typeface="Trebuchet MS"/>
              <a:ea typeface="Trebuchet MS"/>
              <a:cs typeface="Trebuchet MS"/>
              <a:sym typeface="Trebuchet MS"/>
            </a:endParaRPr>
          </a:p>
          <a:p>
            <a:pPr indent="0" lvl="0" marL="0" marR="0" rtl="0" algn="just">
              <a:spcBef>
                <a:spcPts val="480"/>
              </a:spcBef>
              <a:spcAft>
                <a:spcPts val="0"/>
              </a:spcAft>
              <a:buSzPts val="1100"/>
              <a:buNone/>
            </a:pPr>
            <a:r>
              <a:t/>
            </a:r>
            <a:endParaRPr b="1" sz="2400">
              <a:solidFill>
                <a:srgbClr val="0000FF"/>
              </a:solidFill>
              <a:latin typeface="Trebuchet MS"/>
              <a:ea typeface="Trebuchet MS"/>
              <a:cs typeface="Trebuchet MS"/>
              <a:sym typeface="Trebuchet MS"/>
            </a:endParaRPr>
          </a:p>
          <a:p>
            <a:pPr indent="0" lvl="0" marL="0" marR="0" rtl="0" algn="just">
              <a:spcBef>
                <a:spcPts val="480"/>
              </a:spcBef>
              <a:spcAft>
                <a:spcPts val="0"/>
              </a:spcAft>
              <a:buSzPts val="1100"/>
              <a:buNone/>
            </a:pPr>
            <a:r>
              <a:t/>
            </a:r>
            <a:endParaRPr b="1" sz="2400">
              <a:solidFill>
                <a:srgbClr val="0000FF"/>
              </a:solidFill>
              <a:latin typeface="Trebuchet MS"/>
              <a:ea typeface="Trebuchet MS"/>
              <a:cs typeface="Trebuchet MS"/>
              <a:sym typeface="Trebuchet MS"/>
            </a:endParaRPr>
          </a:p>
          <a:p>
            <a:pPr indent="0" lvl="0" marL="0" marR="0" rtl="0" algn="just">
              <a:spcBef>
                <a:spcPts val="480"/>
              </a:spcBef>
              <a:spcAft>
                <a:spcPts val="0"/>
              </a:spcAft>
              <a:buSzPts val="1100"/>
              <a:buNone/>
            </a:pPr>
            <a:r>
              <a:t/>
            </a:r>
            <a:endParaRPr sz="2400">
              <a:solidFill>
                <a:srgbClr val="0000FF"/>
              </a:solidFill>
              <a:latin typeface="Trebuchet MS"/>
              <a:ea typeface="Trebuchet MS"/>
              <a:cs typeface="Trebuchet MS"/>
              <a:sym typeface="Trebuchet MS"/>
            </a:endParaRPr>
          </a:p>
          <a:p>
            <a:pPr indent="0" lvl="0" marL="0"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1dd6506126_0_9"/>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7" name="Google Shape;197;g11dd6506126_0_9"/>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Non - Functional Requirements</a:t>
            </a:r>
            <a:endParaRPr sz="1400">
              <a:solidFill>
                <a:srgbClr val="000000"/>
              </a:solidFill>
              <a:latin typeface="Arial"/>
              <a:ea typeface="Arial"/>
              <a:cs typeface="Arial"/>
              <a:sym typeface="Arial"/>
            </a:endParaRPr>
          </a:p>
        </p:txBody>
      </p:sp>
      <p:sp>
        <p:nvSpPr>
          <p:cNvPr id="198" name="Google Shape;198;g11dd6506126_0_9"/>
          <p:cNvSpPr txBox="1"/>
          <p:nvPr/>
        </p:nvSpPr>
        <p:spPr>
          <a:xfrm>
            <a:off x="2057400" y="1828800"/>
            <a:ext cx="8610600" cy="4724400"/>
          </a:xfrm>
          <a:prstGeom prst="rect">
            <a:avLst/>
          </a:prstGeom>
          <a:noFill/>
          <a:ln>
            <a:noFill/>
          </a:ln>
        </p:spPr>
        <p:txBody>
          <a:bodyPr anchorCtr="0" anchor="t" bIns="45700" lIns="91425" spcFirstLastPara="1" rIns="91425" wrap="square" tIns="45700">
            <a:noAutofit/>
          </a:bodyPr>
          <a:lstStyle/>
          <a:p>
            <a:pPr indent="0" lvl="0" marL="0" marR="0" rtl="0" algn="just">
              <a:spcBef>
                <a:spcPts val="480"/>
              </a:spcBef>
              <a:spcAft>
                <a:spcPts val="0"/>
              </a:spcAft>
              <a:buSzPts val="1100"/>
              <a:buNone/>
            </a:pPr>
            <a:r>
              <a:rPr b="1" lang="en-US" sz="2400">
                <a:solidFill>
                  <a:srgbClr val="0000FF"/>
                </a:solidFill>
                <a:latin typeface="Trebuchet MS"/>
                <a:ea typeface="Trebuchet MS"/>
                <a:cs typeface="Trebuchet MS"/>
                <a:sym typeface="Trebuchet MS"/>
              </a:rPr>
              <a:t>Security Requirements</a:t>
            </a:r>
            <a:endParaRPr b="1" sz="2400">
              <a:solidFill>
                <a:srgbClr val="0000FF"/>
              </a:solidFill>
              <a:latin typeface="Trebuchet MS"/>
              <a:ea typeface="Trebuchet MS"/>
              <a:cs typeface="Trebuchet MS"/>
              <a:sym typeface="Trebuchet MS"/>
            </a:endParaRPr>
          </a:p>
          <a:p>
            <a:pPr indent="0" lvl="0" marL="0" marR="0" rtl="0" algn="just">
              <a:spcBef>
                <a:spcPts val="480"/>
              </a:spcBef>
              <a:spcAft>
                <a:spcPts val="0"/>
              </a:spcAft>
              <a:buSzPts val="1100"/>
              <a:buNone/>
            </a:pPr>
            <a:r>
              <a:t/>
            </a:r>
            <a:endParaRPr b="1" sz="2400">
              <a:solidFill>
                <a:srgbClr val="0000FF"/>
              </a:solidFill>
              <a:latin typeface="Trebuchet MS"/>
              <a:ea typeface="Trebuchet MS"/>
              <a:cs typeface="Trebuchet MS"/>
              <a:sym typeface="Trebuchet MS"/>
            </a:endParaRPr>
          </a:p>
          <a:p>
            <a:pPr indent="-381000" lvl="0" marL="457200" marR="0" rtl="0" algn="just">
              <a:spcBef>
                <a:spcPts val="48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Authentication of user whenever he/she logs into the system. </a:t>
            </a:r>
            <a:endParaRPr sz="2400">
              <a:solidFill>
                <a:srgbClr val="0000FF"/>
              </a:solidFill>
              <a:latin typeface="Trebuchet MS"/>
              <a:ea typeface="Trebuchet MS"/>
              <a:cs typeface="Trebuchet MS"/>
              <a:sym typeface="Trebuchet MS"/>
            </a:endParaRPr>
          </a:p>
          <a:p>
            <a:pPr indent="-381000" lvl="0" marL="457200" marR="0" rtl="0" algn="just">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The users will have private user profiles which will store data of the the recipes that they’ve used from our application previously on a MongoDB server which will be kept hidden from the public. </a:t>
            </a:r>
            <a:endParaRPr sz="2400">
              <a:solidFill>
                <a:srgbClr val="0000FF"/>
              </a:solidFill>
              <a:latin typeface="Trebuchet MS"/>
              <a:ea typeface="Trebuchet MS"/>
              <a:cs typeface="Trebuchet MS"/>
              <a:sym typeface="Trebuchet MS"/>
            </a:endParaRPr>
          </a:p>
          <a:p>
            <a:pPr indent="-381000" lvl="0" marL="457200" marR="0" rtl="0" algn="just">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MongoDB has a multitude of security features, such as encryption, authentication, role-based access control, TLS/SSL encryption and many more. </a:t>
            </a:r>
            <a:endParaRPr b="1" sz="2400">
              <a:solidFill>
                <a:srgbClr val="0000FF"/>
              </a:solidFill>
              <a:latin typeface="Trebuchet MS"/>
              <a:ea typeface="Trebuchet MS"/>
              <a:cs typeface="Trebuchet MS"/>
              <a:sym typeface="Trebuchet MS"/>
            </a:endParaRPr>
          </a:p>
          <a:p>
            <a:pPr indent="0" lvl="0" marL="0" marR="0" rtl="0" algn="just">
              <a:spcBef>
                <a:spcPts val="480"/>
              </a:spcBef>
              <a:spcAft>
                <a:spcPts val="0"/>
              </a:spcAft>
              <a:buSzPts val="1100"/>
              <a:buNone/>
            </a:pPr>
            <a:r>
              <a:t/>
            </a:r>
            <a:endParaRPr b="1" sz="2400">
              <a:solidFill>
                <a:srgbClr val="0000FF"/>
              </a:solidFill>
              <a:latin typeface="Trebuchet MS"/>
              <a:ea typeface="Trebuchet MS"/>
              <a:cs typeface="Trebuchet MS"/>
              <a:sym typeface="Trebuchet MS"/>
            </a:endParaRPr>
          </a:p>
          <a:p>
            <a:pPr indent="0" lvl="0" marL="0" marR="0" rtl="0" algn="just">
              <a:spcBef>
                <a:spcPts val="480"/>
              </a:spcBef>
              <a:spcAft>
                <a:spcPts val="0"/>
              </a:spcAft>
              <a:buSzPts val="1100"/>
              <a:buNone/>
            </a:pPr>
            <a:r>
              <a:t/>
            </a:r>
            <a:endParaRPr b="1" sz="2400">
              <a:solidFill>
                <a:srgbClr val="0000FF"/>
              </a:solidFill>
              <a:latin typeface="Trebuchet MS"/>
              <a:ea typeface="Trebuchet MS"/>
              <a:cs typeface="Trebuchet MS"/>
              <a:sym typeface="Trebuchet MS"/>
            </a:endParaRPr>
          </a:p>
          <a:p>
            <a:pPr indent="0" lvl="0" marL="0" marR="0" rtl="0" algn="just">
              <a:spcBef>
                <a:spcPts val="480"/>
              </a:spcBef>
              <a:spcAft>
                <a:spcPts val="0"/>
              </a:spcAft>
              <a:buSzPts val="1100"/>
              <a:buNone/>
            </a:pPr>
            <a:r>
              <a:t/>
            </a:r>
            <a:endParaRPr sz="2400">
              <a:solidFill>
                <a:srgbClr val="0000FF"/>
              </a:solidFill>
              <a:latin typeface="Trebuchet MS"/>
              <a:ea typeface="Trebuchet MS"/>
              <a:cs typeface="Trebuchet MS"/>
              <a:sym typeface="Trebuchet MS"/>
            </a:endParaRPr>
          </a:p>
          <a:p>
            <a:pPr indent="0" lvl="0" marL="0"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11dd6506126_0_17"/>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5" name="Google Shape;205;g11dd6506126_0_17"/>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Non - Functional Requirements</a:t>
            </a:r>
            <a:endParaRPr sz="1400">
              <a:solidFill>
                <a:srgbClr val="000000"/>
              </a:solidFill>
              <a:latin typeface="Arial"/>
              <a:ea typeface="Arial"/>
              <a:cs typeface="Arial"/>
              <a:sym typeface="Arial"/>
            </a:endParaRPr>
          </a:p>
        </p:txBody>
      </p:sp>
      <p:sp>
        <p:nvSpPr>
          <p:cNvPr id="206" name="Google Shape;206;g11dd6506126_0_17"/>
          <p:cNvSpPr txBox="1"/>
          <p:nvPr/>
        </p:nvSpPr>
        <p:spPr>
          <a:xfrm>
            <a:off x="2057400" y="1828800"/>
            <a:ext cx="8610600" cy="4724400"/>
          </a:xfrm>
          <a:prstGeom prst="rect">
            <a:avLst/>
          </a:prstGeom>
          <a:noFill/>
          <a:ln>
            <a:noFill/>
          </a:ln>
        </p:spPr>
        <p:txBody>
          <a:bodyPr anchorCtr="0" anchor="t" bIns="45700" lIns="91425" spcFirstLastPara="1" rIns="91425" wrap="square" tIns="45700">
            <a:noAutofit/>
          </a:bodyPr>
          <a:lstStyle/>
          <a:p>
            <a:pPr indent="0" lvl="0" marL="0" marR="0" rtl="0" algn="just">
              <a:spcBef>
                <a:spcPts val="480"/>
              </a:spcBef>
              <a:spcAft>
                <a:spcPts val="0"/>
              </a:spcAft>
              <a:buNone/>
            </a:pPr>
            <a:r>
              <a:rPr b="1" lang="en-US" sz="2400">
                <a:solidFill>
                  <a:srgbClr val="0000FF"/>
                </a:solidFill>
                <a:latin typeface="Trebuchet MS"/>
                <a:ea typeface="Trebuchet MS"/>
                <a:cs typeface="Trebuchet MS"/>
                <a:sym typeface="Trebuchet MS"/>
              </a:rPr>
              <a:t>Other Requirements:</a:t>
            </a:r>
            <a:endParaRPr b="1" sz="2400">
              <a:solidFill>
                <a:srgbClr val="0000FF"/>
              </a:solidFill>
              <a:latin typeface="Trebuchet MS"/>
              <a:ea typeface="Trebuchet MS"/>
              <a:cs typeface="Trebuchet MS"/>
              <a:sym typeface="Trebuchet MS"/>
            </a:endParaRPr>
          </a:p>
          <a:p>
            <a:pPr indent="0" lvl="0" marL="0" marR="0" rtl="0" algn="just">
              <a:spcBef>
                <a:spcPts val="480"/>
              </a:spcBef>
              <a:spcAft>
                <a:spcPts val="0"/>
              </a:spcAft>
              <a:buNone/>
            </a:pPr>
            <a:r>
              <a:t/>
            </a:r>
            <a:endParaRPr b="1" sz="2400">
              <a:solidFill>
                <a:srgbClr val="0000FF"/>
              </a:solidFill>
              <a:latin typeface="Trebuchet MS"/>
              <a:ea typeface="Trebuchet MS"/>
              <a:cs typeface="Trebuchet MS"/>
              <a:sym typeface="Trebuchet MS"/>
            </a:endParaRPr>
          </a:p>
          <a:p>
            <a:pPr indent="-381000" lvl="0" marL="457200" marR="0" rtl="0" algn="just">
              <a:spcBef>
                <a:spcPts val="48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The model requires a server with high speed internet capability. </a:t>
            </a:r>
            <a:endParaRPr sz="2400">
              <a:solidFill>
                <a:srgbClr val="0000FF"/>
              </a:solidFill>
              <a:latin typeface="Trebuchet MS"/>
              <a:ea typeface="Trebuchet MS"/>
              <a:cs typeface="Trebuchet MS"/>
              <a:sym typeface="Trebuchet MS"/>
            </a:endParaRPr>
          </a:p>
          <a:p>
            <a:pPr indent="-381000" lvl="0" marL="457200" marR="0" rtl="0" algn="just">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The user should be equipped with fair network bandwidth to send images and receive recipes. </a:t>
            </a:r>
            <a:endParaRPr sz="2400">
              <a:solidFill>
                <a:srgbClr val="0000FF"/>
              </a:solidFill>
              <a:latin typeface="Trebuchet MS"/>
              <a:ea typeface="Trebuchet MS"/>
              <a:cs typeface="Trebuchet MS"/>
              <a:sym typeface="Trebuchet MS"/>
            </a:endParaRPr>
          </a:p>
          <a:p>
            <a:pPr indent="-381000" lvl="0" marL="457200" marR="0" rtl="0" algn="just">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The system will be designed to be highly scalable, ie, it will be able to process a wide range of ingredients efficiently. </a:t>
            </a:r>
            <a:endParaRPr sz="2400">
              <a:solidFill>
                <a:srgbClr val="0000FF"/>
              </a:solidFill>
              <a:latin typeface="Trebuchet MS"/>
              <a:ea typeface="Trebuchet MS"/>
              <a:cs typeface="Trebuchet MS"/>
              <a:sym typeface="Trebuchet MS"/>
            </a:endParaRPr>
          </a:p>
          <a:p>
            <a:pPr indent="0" lvl="0" marL="457200" marR="0" rtl="0" algn="just">
              <a:spcBef>
                <a:spcPts val="480"/>
              </a:spcBef>
              <a:spcAft>
                <a:spcPts val="0"/>
              </a:spcAft>
              <a:buNone/>
            </a:pPr>
            <a:r>
              <a:t/>
            </a:r>
            <a:endParaRPr b="1" sz="2400">
              <a:solidFill>
                <a:srgbClr val="0000FF"/>
              </a:solidFill>
              <a:latin typeface="Trebuchet MS"/>
              <a:ea typeface="Trebuchet MS"/>
              <a:cs typeface="Trebuchet MS"/>
              <a:sym typeface="Trebuchet MS"/>
            </a:endParaRPr>
          </a:p>
          <a:p>
            <a:pPr indent="0" lvl="0" marL="0" marR="0" rtl="0" algn="just">
              <a:spcBef>
                <a:spcPts val="480"/>
              </a:spcBef>
              <a:spcAft>
                <a:spcPts val="0"/>
              </a:spcAft>
              <a:buSzPts val="1100"/>
              <a:buNone/>
            </a:pPr>
            <a:r>
              <a:t/>
            </a:r>
            <a:endParaRPr b="1" sz="2400">
              <a:solidFill>
                <a:srgbClr val="0000FF"/>
              </a:solidFill>
              <a:latin typeface="Trebuchet MS"/>
              <a:ea typeface="Trebuchet MS"/>
              <a:cs typeface="Trebuchet MS"/>
              <a:sym typeface="Trebuchet MS"/>
            </a:endParaRPr>
          </a:p>
          <a:p>
            <a:pPr indent="0" lvl="0" marL="0" marR="0" rtl="0" algn="just">
              <a:spcBef>
                <a:spcPts val="480"/>
              </a:spcBef>
              <a:spcAft>
                <a:spcPts val="0"/>
              </a:spcAft>
              <a:buSzPts val="1100"/>
              <a:buNone/>
            </a:pPr>
            <a:r>
              <a:t/>
            </a:r>
            <a:endParaRPr b="1" sz="2400">
              <a:solidFill>
                <a:srgbClr val="0000FF"/>
              </a:solidFill>
              <a:latin typeface="Trebuchet MS"/>
              <a:ea typeface="Trebuchet MS"/>
              <a:cs typeface="Trebuchet MS"/>
              <a:sym typeface="Trebuchet MS"/>
            </a:endParaRPr>
          </a:p>
          <a:p>
            <a:pPr indent="0" lvl="0" marL="0" marR="0" rtl="0" algn="just">
              <a:spcBef>
                <a:spcPts val="480"/>
              </a:spcBef>
              <a:spcAft>
                <a:spcPts val="0"/>
              </a:spcAft>
              <a:buSzPts val="1100"/>
              <a:buNone/>
            </a:pPr>
            <a:r>
              <a:t/>
            </a:r>
            <a:endParaRPr sz="2400">
              <a:solidFill>
                <a:srgbClr val="0000FF"/>
              </a:solidFill>
              <a:latin typeface="Trebuchet MS"/>
              <a:ea typeface="Trebuchet MS"/>
              <a:cs typeface="Trebuchet MS"/>
              <a:sym typeface="Trebuchet MS"/>
            </a:endParaRPr>
          </a:p>
          <a:p>
            <a:pPr indent="0" lvl="0" marL="0"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11dcff6dd8e_0_12"/>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3" name="Google Shape;213;g11dcff6dd8e_0_12"/>
          <p:cNvSpPr txBox="1"/>
          <p:nvPr/>
        </p:nvSpPr>
        <p:spPr>
          <a:xfrm>
            <a:off x="1981200" y="1752600"/>
            <a:ext cx="8077200" cy="4724400"/>
          </a:xfrm>
          <a:prstGeom prst="rect">
            <a:avLst/>
          </a:prstGeom>
          <a:noFill/>
          <a:ln>
            <a:noFill/>
          </a:ln>
        </p:spPr>
        <p:txBody>
          <a:bodyPr anchorCtr="0" anchor="t" bIns="45700" lIns="91425" spcFirstLastPara="1" rIns="91425" wrap="square" tIns="45700">
            <a:noAutofit/>
          </a:bodyPr>
          <a:lstStyle/>
          <a:p>
            <a:pPr indent="-23812" lvl="1" marL="989012" marR="0" rtl="0" algn="just">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spcBef>
                <a:spcPts val="400"/>
              </a:spcBef>
              <a:spcAft>
                <a:spcPts val="0"/>
              </a:spcAft>
              <a:buNone/>
            </a:pPr>
            <a:r>
              <a:t/>
            </a:r>
            <a:endParaRPr sz="2000">
              <a:solidFill>
                <a:schemeClr val="dk1"/>
              </a:solidFill>
              <a:latin typeface="Trebuchet MS"/>
              <a:ea typeface="Trebuchet MS"/>
              <a:cs typeface="Trebuchet MS"/>
              <a:sym typeface="Trebuchet MS"/>
            </a:endParaRPr>
          </a:p>
        </p:txBody>
      </p:sp>
      <p:sp>
        <p:nvSpPr>
          <p:cNvPr id="214" name="Google Shape;214;g11dcff6dd8e_0_12"/>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graphicFrame>
        <p:nvGraphicFramePr>
          <p:cNvPr id="215" name="Google Shape;215;g11dcff6dd8e_0_12"/>
          <p:cNvGraphicFramePr/>
          <p:nvPr/>
        </p:nvGraphicFramePr>
        <p:xfrm>
          <a:off x="228600" y="2083282"/>
          <a:ext cx="3000000" cy="3000000"/>
        </p:xfrm>
        <a:graphic>
          <a:graphicData uri="http://schemas.openxmlformats.org/drawingml/2006/table">
            <a:tbl>
              <a:tblPr bandRow="1" firstRow="1">
                <a:noFill/>
                <a:tableStyleId>{0F0F91C7-F700-4C93-920B-4C6332DF299A}</a:tableStyleId>
              </a:tblPr>
              <a:tblGrid>
                <a:gridCol w="2819400"/>
                <a:gridCol w="2628900"/>
                <a:gridCol w="2724150"/>
                <a:gridCol w="2724150"/>
              </a:tblGrid>
              <a:tr h="403950">
                <a:tc>
                  <a:txBody>
                    <a:bodyPr/>
                    <a:lstStyle/>
                    <a:p>
                      <a:pPr indent="0" lvl="0" marL="0" marR="0" rtl="0" algn="l">
                        <a:spcBef>
                          <a:spcPts val="0"/>
                        </a:spcBef>
                        <a:spcAft>
                          <a:spcPts val="0"/>
                        </a:spcAft>
                        <a:buNone/>
                      </a:pPr>
                      <a:r>
                        <a:rPr lang="en-US" sz="1800" u="none" cap="none" strike="noStrike"/>
                        <a:t>Paper Details</a:t>
                      </a:r>
                      <a:endParaRPr/>
                    </a:p>
                  </a:txBody>
                  <a:tcPr marT="45725" marB="45725" marR="91450" marL="91450"/>
                </a:tc>
                <a:tc>
                  <a:txBody>
                    <a:bodyPr/>
                    <a:lstStyle/>
                    <a:p>
                      <a:pPr indent="0" lvl="0" marL="0" marR="0" rtl="0" algn="l">
                        <a:spcBef>
                          <a:spcPts val="0"/>
                        </a:spcBef>
                        <a:spcAft>
                          <a:spcPts val="0"/>
                        </a:spcAft>
                        <a:buNone/>
                      </a:pPr>
                      <a:r>
                        <a:rPr lang="en-US" sz="1800"/>
                        <a:t>Objective of paper, Techniques/Methods</a:t>
                      </a:r>
                      <a:endParaRPr/>
                    </a:p>
                  </a:txBody>
                  <a:tcPr marT="45725" marB="45725" marR="91450" marL="91450"/>
                </a:tc>
                <a:tc>
                  <a:txBody>
                    <a:bodyPr/>
                    <a:lstStyle/>
                    <a:p>
                      <a:pPr indent="0" lvl="0" marL="0" marR="0" rtl="0" algn="l">
                        <a:spcBef>
                          <a:spcPts val="0"/>
                        </a:spcBef>
                        <a:spcAft>
                          <a:spcPts val="0"/>
                        </a:spcAft>
                        <a:buNone/>
                      </a:pPr>
                      <a:r>
                        <a:rPr lang="en-US" sz="1800"/>
                        <a:t>Advantages</a:t>
                      </a:r>
                      <a:endParaRPr/>
                    </a:p>
                  </a:txBody>
                  <a:tcPr marT="45725" marB="45725" marR="91450" marL="91450"/>
                </a:tc>
                <a:tc>
                  <a:txBody>
                    <a:bodyPr/>
                    <a:lstStyle/>
                    <a:p>
                      <a:pPr indent="0" lvl="0" marL="0" marR="0" rtl="0" algn="l">
                        <a:spcBef>
                          <a:spcPts val="0"/>
                        </a:spcBef>
                        <a:spcAft>
                          <a:spcPts val="0"/>
                        </a:spcAft>
                        <a:buNone/>
                      </a:pPr>
                      <a:r>
                        <a:rPr lang="en-US" sz="1800"/>
                        <a:t>Limitations</a:t>
                      </a:r>
                      <a:endParaRPr/>
                    </a:p>
                  </a:txBody>
                  <a:tcPr marT="45725" marB="45725" marR="91450" marL="91450"/>
                </a:tc>
              </a:tr>
              <a:tr h="2191275">
                <a:tc>
                  <a:txBody>
                    <a:bodyPr/>
                    <a:lstStyle/>
                    <a:p>
                      <a:pPr indent="0" lvl="0" marL="0" marR="0" rtl="0" algn="l">
                        <a:spcBef>
                          <a:spcPts val="0"/>
                        </a:spcBef>
                        <a:spcAft>
                          <a:spcPts val="0"/>
                        </a:spcAft>
                        <a:buSzPts val="1100"/>
                        <a:buNone/>
                      </a:pPr>
                      <a:r>
                        <a:rPr lang="en-US" sz="1800"/>
                        <a:t>Lili Pan, Samira Pouyanfar, Hao Chen, Jiaohua Qin, Shu-Ching Chen, “DeepFood: Automatic Multi-Class Classification of Food Ingredients Using Deep Learning”, 2017 </a:t>
                      </a:r>
                      <a:endParaRPr sz="1800"/>
                    </a:p>
                  </a:txBody>
                  <a:tcPr marT="45725" marB="45725" marR="91450" marL="91450"/>
                </a:tc>
                <a:tc>
                  <a:txBody>
                    <a:bodyPr/>
                    <a:lstStyle/>
                    <a:p>
                      <a:pPr indent="0" lvl="0" marL="0" marR="0" rtl="0" algn="l">
                        <a:spcBef>
                          <a:spcPts val="0"/>
                        </a:spcBef>
                        <a:spcAft>
                          <a:spcPts val="0"/>
                        </a:spcAft>
                        <a:buSzPts val="1100"/>
                        <a:buNone/>
                      </a:pPr>
                      <a:r>
                        <a:rPr lang="en-US" sz="1800"/>
                        <a:t> First, an  overview  of the  state-of-the-art  research  in food  detection and  CNNs  is  provided  in  section. Presents  the details of  the  proposed multi-class  food  classification. Analyzes  the  experimental  results  on  three  different  CNN models. </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SzPts val="1100"/>
                        <a:buNone/>
                      </a:pPr>
                      <a:r>
                        <a:rPr lang="en-US" sz="1800"/>
                        <a:t> </a:t>
                      </a:r>
                      <a:r>
                        <a:rPr lang="en-US" sz="1800"/>
                        <a:t>Accuracy comparison between different deep learning and feature selection methods is done</a:t>
                      </a:r>
                      <a:endParaRPr sz="1800"/>
                    </a:p>
                    <a:p>
                      <a:pPr indent="0" lvl="0" marL="0" marR="0" rtl="0" algn="l">
                        <a:spcBef>
                          <a:spcPts val="0"/>
                        </a:spcBef>
                        <a:spcAft>
                          <a:spcPts val="0"/>
                        </a:spcAft>
                        <a:buSzPts val="1100"/>
                        <a:buNone/>
                      </a:pPr>
                      <a:r>
                        <a:t/>
                      </a:r>
                      <a:endParaRPr sz="1800"/>
                    </a:p>
                    <a:p>
                      <a:pPr indent="0" lvl="0" marL="0" marR="0" rtl="0" algn="l">
                        <a:spcBef>
                          <a:spcPts val="0"/>
                        </a:spcBef>
                        <a:spcAft>
                          <a:spcPts val="0"/>
                        </a:spcAft>
                        <a:buSzPts val="1100"/>
                        <a:buNone/>
                      </a:pPr>
                      <a:r>
                        <a:t/>
                      </a:r>
                      <a:endParaRPr sz="1800"/>
                    </a:p>
                  </a:txBody>
                  <a:tcPr marT="45725" marB="45725" marR="91450" marL="91450"/>
                </a:tc>
                <a:tc>
                  <a:txBody>
                    <a:bodyPr/>
                    <a:lstStyle/>
                    <a:p>
                      <a:pPr indent="0" lvl="0" marL="0" marR="0" rtl="0" algn="l">
                        <a:spcBef>
                          <a:spcPts val="0"/>
                        </a:spcBef>
                        <a:spcAft>
                          <a:spcPts val="0"/>
                        </a:spcAft>
                        <a:buSzPts val="1100"/>
                        <a:buNone/>
                      </a:pPr>
                      <a:r>
                        <a:rPr lang="en-US" sz="1800"/>
                        <a:t>Complicated system with large overhead</a:t>
                      </a:r>
                      <a:endParaRPr sz="1800"/>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1dcff6dd8e_0_24"/>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2" name="Google Shape;222;g11dcff6dd8e_0_24"/>
          <p:cNvSpPr txBox="1"/>
          <p:nvPr/>
        </p:nvSpPr>
        <p:spPr>
          <a:xfrm>
            <a:off x="1981200" y="1752600"/>
            <a:ext cx="8077200" cy="4724400"/>
          </a:xfrm>
          <a:prstGeom prst="rect">
            <a:avLst/>
          </a:prstGeom>
          <a:noFill/>
          <a:ln>
            <a:noFill/>
          </a:ln>
        </p:spPr>
        <p:txBody>
          <a:bodyPr anchorCtr="0" anchor="t" bIns="45700" lIns="91425" spcFirstLastPara="1" rIns="91425" wrap="square" tIns="45700">
            <a:noAutofit/>
          </a:bodyPr>
          <a:lstStyle/>
          <a:p>
            <a:pPr indent="-23812" lvl="1" marL="989012" marR="0" rtl="0" algn="just">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spcBef>
                <a:spcPts val="400"/>
              </a:spcBef>
              <a:spcAft>
                <a:spcPts val="0"/>
              </a:spcAft>
              <a:buNone/>
            </a:pPr>
            <a:r>
              <a:t/>
            </a:r>
            <a:endParaRPr sz="2000">
              <a:solidFill>
                <a:schemeClr val="dk1"/>
              </a:solidFill>
              <a:latin typeface="Trebuchet MS"/>
              <a:ea typeface="Trebuchet MS"/>
              <a:cs typeface="Trebuchet MS"/>
              <a:sym typeface="Trebuchet MS"/>
            </a:endParaRPr>
          </a:p>
        </p:txBody>
      </p:sp>
      <p:sp>
        <p:nvSpPr>
          <p:cNvPr id="223" name="Google Shape;223;g11dcff6dd8e_0_24"/>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graphicFrame>
        <p:nvGraphicFramePr>
          <p:cNvPr id="224" name="Google Shape;224;g11dcff6dd8e_0_24"/>
          <p:cNvGraphicFramePr/>
          <p:nvPr/>
        </p:nvGraphicFramePr>
        <p:xfrm>
          <a:off x="228600" y="2083282"/>
          <a:ext cx="3000000" cy="3000000"/>
        </p:xfrm>
        <a:graphic>
          <a:graphicData uri="http://schemas.openxmlformats.org/drawingml/2006/table">
            <a:tbl>
              <a:tblPr bandRow="1" firstRow="1">
                <a:noFill/>
                <a:tableStyleId>{0F0F91C7-F700-4C93-920B-4C6332DF299A}</a:tableStyleId>
              </a:tblPr>
              <a:tblGrid>
                <a:gridCol w="2819400"/>
                <a:gridCol w="2628900"/>
                <a:gridCol w="2724150"/>
                <a:gridCol w="2724150"/>
              </a:tblGrid>
              <a:tr h="403950">
                <a:tc>
                  <a:txBody>
                    <a:bodyPr/>
                    <a:lstStyle/>
                    <a:p>
                      <a:pPr indent="0" lvl="0" marL="0" marR="0" rtl="0" algn="l">
                        <a:spcBef>
                          <a:spcPts val="0"/>
                        </a:spcBef>
                        <a:spcAft>
                          <a:spcPts val="0"/>
                        </a:spcAft>
                        <a:buNone/>
                      </a:pPr>
                      <a:r>
                        <a:rPr lang="en-US" sz="1800" u="none" cap="none" strike="noStrike"/>
                        <a:t>Paper Details</a:t>
                      </a:r>
                      <a:endParaRPr/>
                    </a:p>
                  </a:txBody>
                  <a:tcPr marT="45725" marB="45725" marR="91450" marL="91450"/>
                </a:tc>
                <a:tc>
                  <a:txBody>
                    <a:bodyPr/>
                    <a:lstStyle/>
                    <a:p>
                      <a:pPr indent="0" lvl="0" marL="0" marR="0" rtl="0" algn="l">
                        <a:spcBef>
                          <a:spcPts val="0"/>
                        </a:spcBef>
                        <a:spcAft>
                          <a:spcPts val="0"/>
                        </a:spcAft>
                        <a:buNone/>
                      </a:pPr>
                      <a:r>
                        <a:rPr lang="en-US" sz="1800"/>
                        <a:t>Objective of paper, Techniques/Methods</a:t>
                      </a:r>
                      <a:endParaRPr/>
                    </a:p>
                  </a:txBody>
                  <a:tcPr marT="45725" marB="45725" marR="91450" marL="91450"/>
                </a:tc>
                <a:tc>
                  <a:txBody>
                    <a:bodyPr/>
                    <a:lstStyle/>
                    <a:p>
                      <a:pPr indent="0" lvl="0" marL="0" marR="0" rtl="0" algn="l">
                        <a:spcBef>
                          <a:spcPts val="0"/>
                        </a:spcBef>
                        <a:spcAft>
                          <a:spcPts val="0"/>
                        </a:spcAft>
                        <a:buNone/>
                      </a:pPr>
                      <a:r>
                        <a:rPr lang="en-US" sz="1800"/>
                        <a:t>Advantages</a:t>
                      </a:r>
                      <a:endParaRPr/>
                    </a:p>
                  </a:txBody>
                  <a:tcPr marT="45725" marB="45725" marR="91450" marL="91450"/>
                </a:tc>
                <a:tc>
                  <a:txBody>
                    <a:bodyPr/>
                    <a:lstStyle/>
                    <a:p>
                      <a:pPr indent="0" lvl="0" marL="0" marR="0" rtl="0" algn="l">
                        <a:spcBef>
                          <a:spcPts val="0"/>
                        </a:spcBef>
                        <a:spcAft>
                          <a:spcPts val="0"/>
                        </a:spcAft>
                        <a:buNone/>
                      </a:pPr>
                      <a:r>
                        <a:rPr lang="en-US" sz="1800"/>
                        <a:t>Limitations</a:t>
                      </a:r>
                      <a:endParaRPr/>
                    </a:p>
                  </a:txBody>
                  <a:tcPr marT="45725" marB="45725" marR="91450" marL="91450"/>
                </a:tc>
              </a:tr>
              <a:tr h="2191275">
                <a:tc>
                  <a:txBody>
                    <a:bodyPr/>
                    <a:lstStyle/>
                    <a:p>
                      <a:pPr indent="0" lvl="0" marL="0" marR="0" rtl="0" algn="l">
                        <a:spcBef>
                          <a:spcPts val="0"/>
                        </a:spcBef>
                        <a:spcAft>
                          <a:spcPts val="0"/>
                        </a:spcAft>
                        <a:buSzPts val="1100"/>
                        <a:buNone/>
                      </a:pPr>
                      <a:r>
                        <a:rPr lang="en-US" sz="1800"/>
                        <a:t>Alkatai Gholve , Nidhi Mishra, Revati Gaikwad, Shruti Patil. “Recipe Recommendation System”, 2019</a:t>
                      </a:r>
                      <a:endParaRPr sz="1800"/>
                    </a:p>
                    <a:p>
                      <a:pPr indent="0" lvl="0" marL="0" marR="0" rtl="0" algn="l">
                        <a:spcBef>
                          <a:spcPts val="0"/>
                        </a:spcBef>
                        <a:spcAft>
                          <a:spcPts val="0"/>
                        </a:spcAft>
                        <a:buSzPts val="1100"/>
                        <a:buNone/>
                      </a:pPr>
                      <a:r>
                        <a:t/>
                      </a:r>
                      <a:endParaRPr sz="1800"/>
                    </a:p>
                    <a:p>
                      <a:pPr indent="0" lvl="0" marL="0" marR="0" rtl="0" algn="l">
                        <a:spcBef>
                          <a:spcPts val="0"/>
                        </a:spcBef>
                        <a:spcAft>
                          <a:spcPts val="0"/>
                        </a:spcAft>
                        <a:buSzPts val="1100"/>
                        <a:buNone/>
                      </a:pPr>
                      <a:r>
                        <a:t/>
                      </a:r>
                      <a:endParaRPr sz="1800"/>
                    </a:p>
                  </a:txBody>
                  <a:tcPr marT="45725" marB="45725" marR="91450" marL="91450"/>
                </a:tc>
                <a:tc>
                  <a:txBody>
                    <a:bodyPr/>
                    <a:lstStyle/>
                    <a:p>
                      <a:pPr indent="0" lvl="0" marL="0" marR="0" rtl="0" algn="l">
                        <a:spcBef>
                          <a:spcPts val="0"/>
                        </a:spcBef>
                        <a:spcAft>
                          <a:spcPts val="0"/>
                        </a:spcAft>
                        <a:buSzPts val="1100"/>
                        <a:buNone/>
                      </a:pPr>
                      <a:r>
                        <a:rPr lang="en-US" sz="1800"/>
                        <a:t> For this developing object detection app, TensorFlow API and Cumulative Knowledge-based Regression Models (CKRM) are used.</a:t>
                      </a:r>
                      <a:endParaRPr sz="1800"/>
                    </a:p>
                    <a:p>
                      <a:pPr indent="0" lvl="0" marL="0" marR="0" rtl="0" algn="l">
                        <a:spcBef>
                          <a:spcPts val="0"/>
                        </a:spcBef>
                        <a:spcAft>
                          <a:spcPts val="0"/>
                        </a:spcAft>
                        <a:buSzPts val="1100"/>
                        <a:buNone/>
                      </a:pPr>
                      <a:r>
                        <a:t/>
                      </a:r>
                      <a:endParaRPr sz="1800"/>
                    </a:p>
                  </a:txBody>
                  <a:tcPr marT="45725" marB="45725" marR="91450" marL="91450"/>
                </a:tc>
                <a:tc>
                  <a:txBody>
                    <a:bodyPr/>
                    <a:lstStyle/>
                    <a:p>
                      <a:pPr indent="0" lvl="0" marL="0" marR="0" rtl="0" algn="l">
                        <a:spcBef>
                          <a:spcPts val="0"/>
                        </a:spcBef>
                        <a:spcAft>
                          <a:spcPts val="0"/>
                        </a:spcAft>
                        <a:buSzPts val="1100"/>
                        <a:buNone/>
                      </a:pPr>
                      <a:r>
                        <a:rPr lang="en-US" sz="1800"/>
                        <a:t> </a:t>
                      </a:r>
                      <a:r>
                        <a:rPr lang="en-US" sz="1800"/>
                        <a:t>The proposed system features a low computation cost and confidentiality of the training set.</a:t>
                      </a:r>
                      <a:endParaRPr sz="1800"/>
                    </a:p>
                    <a:p>
                      <a:pPr indent="0" lvl="0" marL="0" marR="0" rtl="0" algn="l">
                        <a:spcBef>
                          <a:spcPts val="0"/>
                        </a:spcBef>
                        <a:spcAft>
                          <a:spcPts val="0"/>
                        </a:spcAft>
                        <a:buSzPts val="1100"/>
                        <a:buNone/>
                      </a:pPr>
                      <a:r>
                        <a:t/>
                      </a:r>
                      <a:endParaRPr sz="1800"/>
                    </a:p>
                    <a:p>
                      <a:pPr indent="0" lvl="0" marL="0" marR="0" rtl="0" algn="l">
                        <a:spcBef>
                          <a:spcPts val="0"/>
                        </a:spcBef>
                        <a:spcAft>
                          <a:spcPts val="0"/>
                        </a:spcAft>
                        <a:buSzPts val="1100"/>
                        <a:buNone/>
                      </a:pPr>
                      <a:r>
                        <a:t/>
                      </a:r>
                      <a:endParaRPr sz="1800"/>
                    </a:p>
                  </a:txBody>
                  <a:tcPr marT="45725" marB="45725" marR="91450" marL="91450"/>
                </a:tc>
                <a:tc>
                  <a:txBody>
                    <a:bodyPr/>
                    <a:lstStyle/>
                    <a:p>
                      <a:pPr indent="0" lvl="0" marL="0" marR="0" rtl="0" algn="l">
                        <a:spcBef>
                          <a:spcPts val="0"/>
                        </a:spcBef>
                        <a:spcAft>
                          <a:spcPts val="0"/>
                        </a:spcAft>
                        <a:buClr>
                          <a:schemeClr val="dk1"/>
                        </a:buClr>
                        <a:buSzPts val="1100"/>
                        <a:buFont typeface="Arial"/>
                        <a:buNone/>
                      </a:pPr>
                      <a:r>
                        <a:rPr lang="en-US" sz="1800"/>
                        <a:t> Small training dataset.</a:t>
                      </a:r>
                      <a:endParaRPr sz="1800"/>
                    </a:p>
                    <a:p>
                      <a:pPr indent="0" lvl="0" marL="0" marR="0" rtl="0" algn="l">
                        <a:spcBef>
                          <a:spcPts val="0"/>
                        </a:spcBef>
                        <a:spcAft>
                          <a:spcPts val="0"/>
                        </a:spcAft>
                        <a:buClr>
                          <a:schemeClr val="dk1"/>
                        </a:buClr>
                        <a:buSzPts val="1100"/>
                        <a:buFont typeface="Arial"/>
                        <a:buNone/>
                      </a:pPr>
                      <a:r>
                        <a:t/>
                      </a:r>
                      <a:endParaRPr sz="1800"/>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 name="Google Shape;87;p2"/>
          <p:cNvSpPr txBox="1"/>
          <p:nvPr/>
        </p:nvSpPr>
        <p:spPr>
          <a:xfrm>
            <a:off x="1836975" y="1752600"/>
            <a:ext cx="8831100" cy="4724400"/>
          </a:xfrm>
          <a:prstGeom prst="rect">
            <a:avLst/>
          </a:prstGeom>
          <a:noFill/>
          <a:ln>
            <a:noFill/>
          </a:ln>
        </p:spPr>
        <p:txBody>
          <a:bodyPr anchorCtr="0" anchor="t" bIns="45700" lIns="91425" spcFirstLastPara="1" rIns="91425" wrap="square" tIns="45700">
            <a:noAutofit/>
          </a:bodyPr>
          <a:lstStyle/>
          <a:p>
            <a:pPr indent="-215900" lvl="0" marL="685791" marR="0" rtl="0" algn="just">
              <a:spcBef>
                <a:spcPts val="0"/>
              </a:spcBef>
              <a:spcAft>
                <a:spcPts val="0"/>
              </a:spcAft>
              <a:buClr>
                <a:schemeClr val="dk1"/>
              </a:buClr>
              <a:buSzPts val="2000"/>
              <a:buFont typeface="Arial"/>
              <a:buNone/>
            </a:pPr>
            <a:r>
              <a:t/>
            </a:r>
            <a:endParaRPr sz="2000">
              <a:solidFill>
                <a:srgbClr val="0000FF"/>
              </a:solidFill>
              <a:latin typeface="Trebuchet MS"/>
              <a:ea typeface="Trebuchet MS"/>
              <a:cs typeface="Trebuchet MS"/>
              <a:sym typeface="Trebuchet MS"/>
            </a:endParaRPr>
          </a:p>
          <a:p>
            <a:pPr indent="-215900" lvl="0" marL="685791" marR="0" rtl="0" algn="just">
              <a:spcBef>
                <a:spcPts val="400"/>
              </a:spcBef>
              <a:spcAft>
                <a:spcPts val="0"/>
              </a:spcAft>
              <a:buClr>
                <a:schemeClr val="dk1"/>
              </a:buClr>
              <a:buSzPts val="2000"/>
              <a:buFont typeface="Arial"/>
              <a:buNone/>
            </a:pPr>
            <a:r>
              <a:t/>
            </a:r>
            <a:endParaRPr sz="2000">
              <a:solidFill>
                <a:srgbClr val="0000FF"/>
              </a:solidFill>
              <a:latin typeface="Trebuchet MS"/>
              <a:ea typeface="Trebuchet MS"/>
              <a:cs typeface="Trebuchet MS"/>
              <a:sym typeface="Trebuchet MS"/>
            </a:endParaRPr>
          </a:p>
          <a:p>
            <a:pPr indent="-342900" lvl="0" marL="685791" marR="0" rtl="0" algn="just">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Abstract </a:t>
            </a:r>
            <a:endParaRPr/>
          </a:p>
          <a:p>
            <a:pPr indent="-342900" lvl="0" marL="685791" marR="0" rtl="0" algn="just">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Motivation Scope of the Project</a:t>
            </a:r>
            <a:endParaRPr/>
          </a:p>
          <a:p>
            <a:pPr indent="-342900" lvl="0" marL="685791" marR="0" rtl="0" algn="just">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Suggestions from Review – 1</a:t>
            </a:r>
            <a:endParaRPr/>
          </a:p>
          <a:p>
            <a:pPr indent="-342900" lvl="0" marL="685791" marR="0" rtl="0" algn="just">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Functional and Non - Functional Requirements</a:t>
            </a:r>
            <a:endParaRPr sz="2400">
              <a:solidFill>
                <a:srgbClr val="0033CC"/>
              </a:solidFill>
              <a:latin typeface="Trebuchet MS"/>
              <a:ea typeface="Trebuchet MS"/>
              <a:cs typeface="Trebuchet MS"/>
              <a:sym typeface="Trebuchet MS"/>
            </a:endParaRPr>
          </a:p>
          <a:p>
            <a:pPr indent="-342900" lvl="0" marL="685791" marR="0" rtl="0" algn="just">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Literature Survey </a:t>
            </a:r>
            <a:endParaRPr/>
          </a:p>
          <a:p>
            <a:pPr indent="-342900" lvl="0" marL="685791" marR="0" rtl="0" algn="just">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Capstone (Phase-I &amp; Phase-II) Project Timeline </a:t>
            </a:r>
            <a:endParaRPr/>
          </a:p>
          <a:p>
            <a:pPr indent="-342900" lvl="0" marL="685791" marR="0" rtl="0" algn="just">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Conclusion</a:t>
            </a:r>
            <a:endParaRPr/>
          </a:p>
          <a:p>
            <a:pPr indent="-342900" lvl="0" marL="685791" marR="0" rtl="0" algn="just">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References </a:t>
            </a:r>
            <a:endParaRPr/>
          </a:p>
          <a:p>
            <a:pPr indent="-190500" lvl="0" marL="685791" marR="0" rtl="0" algn="just">
              <a:spcBef>
                <a:spcPts val="0"/>
              </a:spcBef>
              <a:spcAft>
                <a:spcPts val="0"/>
              </a:spcAft>
              <a:buClr>
                <a:schemeClr val="dk1"/>
              </a:buClr>
              <a:buSzPts val="2400"/>
              <a:buFont typeface="Arial"/>
              <a:buNone/>
            </a:pPr>
            <a:r>
              <a:t/>
            </a:r>
            <a:endParaRPr sz="2400">
              <a:solidFill>
                <a:srgbClr val="0033CC"/>
              </a:solidFill>
              <a:latin typeface="Trebuchet MS"/>
              <a:ea typeface="Trebuchet MS"/>
              <a:cs typeface="Trebuchet MS"/>
              <a:sym typeface="Trebuchet MS"/>
            </a:endParaRPr>
          </a:p>
        </p:txBody>
      </p:sp>
      <p:sp>
        <p:nvSpPr>
          <p:cNvPr id="88" name="Google Shape;88;p2"/>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Outline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1dcff6dd8e_0_32"/>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1" name="Google Shape;231;g11dcff6dd8e_0_32"/>
          <p:cNvSpPr txBox="1"/>
          <p:nvPr/>
        </p:nvSpPr>
        <p:spPr>
          <a:xfrm>
            <a:off x="1981200" y="1752600"/>
            <a:ext cx="8077200" cy="4724400"/>
          </a:xfrm>
          <a:prstGeom prst="rect">
            <a:avLst/>
          </a:prstGeom>
          <a:noFill/>
          <a:ln>
            <a:noFill/>
          </a:ln>
        </p:spPr>
        <p:txBody>
          <a:bodyPr anchorCtr="0" anchor="t" bIns="45700" lIns="91425" spcFirstLastPara="1" rIns="91425" wrap="square" tIns="45700">
            <a:noAutofit/>
          </a:bodyPr>
          <a:lstStyle/>
          <a:p>
            <a:pPr indent="-23812" lvl="1" marL="989012" marR="0" rtl="0" algn="just">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spcBef>
                <a:spcPts val="400"/>
              </a:spcBef>
              <a:spcAft>
                <a:spcPts val="0"/>
              </a:spcAft>
              <a:buNone/>
            </a:pPr>
            <a:r>
              <a:t/>
            </a:r>
            <a:endParaRPr sz="2000">
              <a:solidFill>
                <a:schemeClr val="dk1"/>
              </a:solidFill>
              <a:latin typeface="Trebuchet MS"/>
              <a:ea typeface="Trebuchet MS"/>
              <a:cs typeface="Trebuchet MS"/>
              <a:sym typeface="Trebuchet MS"/>
            </a:endParaRPr>
          </a:p>
        </p:txBody>
      </p:sp>
      <p:sp>
        <p:nvSpPr>
          <p:cNvPr id="232" name="Google Shape;232;g11dcff6dd8e_0_32"/>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graphicFrame>
        <p:nvGraphicFramePr>
          <p:cNvPr id="233" name="Google Shape;233;g11dcff6dd8e_0_32"/>
          <p:cNvGraphicFramePr/>
          <p:nvPr/>
        </p:nvGraphicFramePr>
        <p:xfrm>
          <a:off x="228600" y="2083282"/>
          <a:ext cx="3000000" cy="3000000"/>
        </p:xfrm>
        <a:graphic>
          <a:graphicData uri="http://schemas.openxmlformats.org/drawingml/2006/table">
            <a:tbl>
              <a:tblPr bandRow="1" firstRow="1">
                <a:noFill/>
                <a:tableStyleId>{0F0F91C7-F700-4C93-920B-4C6332DF299A}</a:tableStyleId>
              </a:tblPr>
              <a:tblGrid>
                <a:gridCol w="2819400"/>
                <a:gridCol w="2628900"/>
                <a:gridCol w="2724150"/>
                <a:gridCol w="2724150"/>
              </a:tblGrid>
              <a:tr h="403950">
                <a:tc>
                  <a:txBody>
                    <a:bodyPr/>
                    <a:lstStyle/>
                    <a:p>
                      <a:pPr indent="0" lvl="0" marL="0" marR="0" rtl="0" algn="l">
                        <a:spcBef>
                          <a:spcPts val="0"/>
                        </a:spcBef>
                        <a:spcAft>
                          <a:spcPts val="0"/>
                        </a:spcAft>
                        <a:buNone/>
                      </a:pPr>
                      <a:r>
                        <a:rPr lang="en-US" sz="1800" u="none" cap="none" strike="noStrike"/>
                        <a:t>Paper Details</a:t>
                      </a:r>
                      <a:endParaRPr/>
                    </a:p>
                  </a:txBody>
                  <a:tcPr marT="45725" marB="45725" marR="91450" marL="91450"/>
                </a:tc>
                <a:tc>
                  <a:txBody>
                    <a:bodyPr/>
                    <a:lstStyle/>
                    <a:p>
                      <a:pPr indent="0" lvl="0" marL="0" marR="0" rtl="0" algn="l">
                        <a:spcBef>
                          <a:spcPts val="0"/>
                        </a:spcBef>
                        <a:spcAft>
                          <a:spcPts val="0"/>
                        </a:spcAft>
                        <a:buNone/>
                      </a:pPr>
                      <a:r>
                        <a:rPr lang="en-US" sz="1800"/>
                        <a:t>Objective of paper, Techniques/Methods</a:t>
                      </a:r>
                      <a:endParaRPr/>
                    </a:p>
                  </a:txBody>
                  <a:tcPr marT="45725" marB="45725" marR="91450" marL="91450"/>
                </a:tc>
                <a:tc>
                  <a:txBody>
                    <a:bodyPr/>
                    <a:lstStyle/>
                    <a:p>
                      <a:pPr indent="0" lvl="0" marL="0" marR="0" rtl="0" algn="l">
                        <a:spcBef>
                          <a:spcPts val="0"/>
                        </a:spcBef>
                        <a:spcAft>
                          <a:spcPts val="0"/>
                        </a:spcAft>
                        <a:buNone/>
                      </a:pPr>
                      <a:r>
                        <a:rPr lang="en-US" sz="1800"/>
                        <a:t>Advantages</a:t>
                      </a:r>
                      <a:endParaRPr/>
                    </a:p>
                  </a:txBody>
                  <a:tcPr marT="45725" marB="45725" marR="91450" marL="91450"/>
                </a:tc>
                <a:tc>
                  <a:txBody>
                    <a:bodyPr/>
                    <a:lstStyle/>
                    <a:p>
                      <a:pPr indent="0" lvl="0" marL="0" marR="0" rtl="0" algn="l">
                        <a:spcBef>
                          <a:spcPts val="0"/>
                        </a:spcBef>
                        <a:spcAft>
                          <a:spcPts val="0"/>
                        </a:spcAft>
                        <a:buNone/>
                      </a:pPr>
                      <a:r>
                        <a:rPr lang="en-US" sz="1800"/>
                        <a:t>Limitations</a:t>
                      </a:r>
                      <a:endParaRPr/>
                    </a:p>
                  </a:txBody>
                  <a:tcPr marT="45725" marB="45725" marR="91450" marL="91450"/>
                </a:tc>
              </a:tr>
              <a:tr h="2191275">
                <a:tc>
                  <a:txBody>
                    <a:bodyPr/>
                    <a:lstStyle/>
                    <a:p>
                      <a:pPr indent="0" lvl="0" marL="0" marR="0" rtl="0" algn="l">
                        <a:spcBef>
                          <a:spcPts val="0"/>
                        </a:spcBef>
                        <a:spcAft>
                          <a:spcPts val="0"/>
                        </a:spcAft>
                        <a:buSzPts val="1100"/>
                        <a:buNone/>
                      </a:pPr>
                      <a:r>
                        <a:rPr lang="en-US" sz="1800"/>
                        <a:t>Mona Mishra, Yifan Gong, “Recipe Recommender System Using Image Recognition of Food Ingredients”, 2018</a:t>
                      </a:r>
                      <a:endParaRPr sz="1800"/>
                    </a:p>
                    <a:p>
                      <a:pPr indent="0" lvl="0" marL="0" marR="0" rtl="0" algn="l">
                        <a:spcBef>
                          <a:spcPts val="0"/>
                        </a:spcBef>
                        <a:spcAft>
                          <a:spcPts val="0"/>
                        </a:spcAft>
                        <a:buSzPts val="1100"/>
                        <a:buNone/>
                      </a:pPr>
                      <a:r>
                        <a:t/>
                      </a:r>
                      <a:endParaRPr sz="1800"/>
                    </a:p>
                    <a:p>
                      <a:pPr indent="0" lvl="0" marL="0" marR="0" rtl="0" algn="l">
                        <a:spcBef>
                          <a:spcPts val="0"/>
                        </a:spcBef>
                        <a:spcAft>
                          <a:spcPts val="0"/>
                        </a:spcAft>
                        <a:buSzPts val="1100"/>
                        <a:buNone/>
                      </a:pPr>
                      <a:r>
                        <a:t/>
                      </a:r>
                      <a:endParaRPr sz="1800"/>
                    </a:p>
                  </a:txBody>
                  <a:tcPr marT="45725" marB="45725" marR="91450" marL="91450"/>
                </a:tc>
                <a:tc>
                  <a:txBody>
                    <a:bodyPr/>
                    <a:lstStyle/>
                    <a:p>
                      <a:pPr indent="0" lvl="0" marL="0" marR="0" rtl="0" algn="l">
                        <a:spcBef>
                          <a:spcPts val="0"/>
                        </a:spcBef>
                        <a:spcAft>
                          <a:spcPts val="0"/>
                        </a:spcAft>
                        <a:buSzPts val="1100"/>
                        <a:buNone/>
                      </a:pPr>
                      <a:r>
                        <a:rPr lang="en-US" sz="1800"/>
                        <a:t> Image processing, Machine learning, Recommendation system, SVM, 5-layer convolution neural network and ResNet50.</a:t>
                      </a:r>
                      <a:endParaRPr sz="1800"/>
                    </a:p>
                    <a:p>
                      <a:pPr indent="0" lvl="0" marL="0" marR="0" rtl="0" algn="l">
                        <a:spcBef>
                          <a:spcPts val="0"/>
                        </a:spcBef>
                        <a:spcAft>
                          <a:spcPts val="0"/>
                        </a:spcAft>
                        <a:buSzPts val="1100"/>
                        <a:buNone/>
                      </a:pPr>
                      <a:r>
                        <a:rPr lang="en-US" sz="1800"/>
                        <a:t>Models used are SVM, a 5-layer convolutional neural network and ResNet50 provided by Keras library.</a:t>
                      </a:r>
                      <a:endParaRPr sz="1800"/>
                    </a:p>
                  </a:txBody>
                  <a:tcPr marT="45725" marB="45725" marR="91450" marL="91450"/>
                </a:tc>
                <a:tc>
                  <a:txBody>
                    <a:bodyPr/>
                    <a:lstStyle/>
                    <a:p>
                      <a:pPr indent="0" lvl="0" marL="0" marR="0" rtl="0" algn="l">
                        <a:spcBef>
                          <a:spcPts val="0"/>
                        </a:spcBef>
                        <a:spcAft>
                          <a:spcPts val="0"/>
                        </a:spcAft>
                        <a:buSzPts val="1100"/>
                        <a:buNone/>
                      </a:pPr>
                      <a:r>
                        <a:rPr lang="en-US" sz="1800"/>
                        <a:t>User friendly interface, low overhead.</a:t>
                      </a:r>
                      <a:endParaRPr sz="1800"/>
                    </a:p>
                    <a:p>
                      <a:pPr indent="0" lvl="0" marL="0" marR="0" rtl="0" algn="l">
                        <a:spcBef>
                          <a:spcPts val="0"/>
                        </a:spcBef>
                        <a:spcAft>
                          <a:spcPts val="0"/>
                        </a:spcAft>
                        <a:buSzPts val="1100"/>
                        <a:buNone/>
                      </a:pPr>
                      <a:r>
                        <a:t/>
                      </a:r>
                      <a:endParaRPr sz="1800"/>
                    </a:p>
                    <a:p>
                      <a:pPr indent="0" lvl="0" marL="0" marR="0" rtl="0" algn="l">
                        <a:spcBef>
                          <a:spcPts val="0"/>
                        </a:spcBef>
                        <a:spcAft>
                          <a:spcPts val="0"/>
                        </a:spcAft>
                        <a:buSzPts val="1100"/>
                        <a:buNone/>
                      </a:pPr>
                      <a:r>
                        <a:rPr lang="en-US" sz="1800"/>
                        <a:t> </a:t>
                      </a:r>
                      <a:endParaRPr sz="1800"/>
                    </a:p>
                    <a:p>
                      <a:pPr indent="0" lvl="0" marL="0" marR="0" rtl="0" algn="l">
                        <a:spcBef>
                          <a:spcPts val="0"/>
                        </a:spcBef>
                        <a:spcAft>
                          <a:spcPts val="0"/>
                        </a:spcAft>
                        <a:buSzPts val="1100"/>
                        <a:buNone/>
                      </a:pPr>
                      <a:r>
                        <a:t/>
                      </a:r>
                      <a:endParaRPr sz="1800"/>
                    </a:p>
                  </a:txBody>
                  <a:tcPr marT="45725" marB="45725" marR="91450" marL="91450"/>
                </a:tc>
                <a:tc>
                  <a:txBody>
                    <a:bodyPr/>
                    <a:lstStyle/>
                    <a:p>
                      <a:pPr indent="0" lvl="0" marL="0" marR="0" rtl="0" algn="l">
                        <a:spcBef>
                          <a:spcPts val="0"/>
                        </a:spcBef>
                        <a:spcAft>
                          <a:spcPts val="0"/>
                        </a:spcAft>
                        <a:buClr>
                          <a:schemeClr val="dk1"/>
                        </a:buClr>
                        <a:buSzPts val="1100"/>
                        <a:buFont typeface="Arial"/>
                        <a:buNone/>
                      </a:pPr>
                      <a:r>
                        <a:rPr lang="en-US" sz="1800"/>
                        <a:t>We found that as we increased the number of categories of the food ingredients, the accuracy dropped significantly.</a:t>
                      </a:r>
                      <a:endParaRPr sz="1800"/>
                    </a:p>
                    <a:p>
                      <a:pPr indent="0" lvl="0" marL="0" marR="0" rtl="0" algn="l">
                        <a:spcBef>
                          <a:spcPts val="0"/>
                        </a:spcBef>
                        <a:spcAft>
                          <a:spcPts val="0"/>
                        </a:spcAft>
                        <a:buClr>
                          <a:schemeClr val="dk1"/>
                        </a:buClr>
                        <a:buSzPts val="1100"/>
                        <a:buFont typeface="Arial"/>
                        <a:buNone/>
                      </a:pPr>
                      <a:r>
                        <a:t/>
                      </a:r>
                      <a:endParaRPr sz="1800"/>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11dcff6dd8e_0_36"/>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0" name="Google Shape;240;g11dcff6dd8e_0_36"/>
          <p:cNvSpPr txBox="1"/>
          <p:nvPr/>
        </p:nvSpPr>
        <p:spPr>
          <a:xfrm>
            <a:off x="1981200" y="1752600"/>
            <a:ext cx="8077200" cy="4724400"/>
          </a:xfrm>
          <a:prstGeom prst="rect">
            <a:avLst/>
          </a:prstGeom>
          <a:noFill/>
          <a:ln>
            <a:noFill/>
          </a:ln>
        </p:spPr>
        <p:txBody>
          <a:bodyPr anchorCtr="0" anchor="t" bIns="45700" lIns="91425" spcFirstLastPara="1" rIns="91425" wrap="square" tIns="45700">
            <a:noAutofit/>
          </a:bodyPr>
          <a:lstStyle/>
          <a:p>
            <a:pPr indent="-23812" lvl="1" marL="989012" marR="0" rtl="0" algn="just">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spcBef>
                <a:spcPts val="400"/>
              </a:spcBef>
              <a:spcAft>
                <a:spcPts val="0"/>
              </a:spcAft>
              <a:buNone/>
            </a:pPr>
            <a:r>
              <a:t/>
            </a:r>
            <a:endParaRPr sz="2000">
              <a:solidFill>
                <a:schemeClr val="dk1"/>
              </a:solidFill>
              <a:latin typeface="Trebuchet MS"/>
              <a:ea typeface="Trebuchet MS"/>
              <a:cs typeface="Trebuchet MS"/>
              <a:sym typeface="Trebuchet MS"/>
            </a:endParaRPr>
          </a:p>
        </p:txBody>
      </p:sp>
      <p:sp>
        <p:nvSpPr>
          <p:cNvPr id="241" name="Google Shape;241;g11dcff6dd8e_0_36"/>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graphicFrame>
        <p:nvGraphicFramePr>
          <p:cNvPr id="242" name="Google Shape;242;g11dcff6dd8e_0_36"/>
          <p:cNvGraphicFramePr/>
          <p:nvPr/>
        </p:nvGraphicFramePr>
        <p:xfrm>
          <a:off x="228600" y="2083282"/>
          <a:ext cx="3000000" cy="3000000"/>
        </p:xfrm>
        <a:graphic>
          <a:graphicData uri="http://schemas.openxmlformats.org/drawingml/2006/table">
            <a:tbl>
              <a:tblPr bandRow="1" firstRow="1">
                <a:noFill/>
                <a:tableStyleId>{0F0F91C7-F700-4C93-920B-4C6332DF299A}</a:tableStyleId>
              </a:tblPr>
              <a:tblGrid>
                <a:gridCol w="2819400"/>
                <a:gridCol w="2628900"/>
                <a:gridCol w="2724150"/>
                <a:gridCol w="2724150"/>
              </a:tblGrid>
              <a:tr h="403950">
                <a:tc>
                  <a:txBody>
                    <a:bodyPr/>
                    <a:lstStyle/>
                    <a:p>
                      <a:pPr indent="0" lvl="0" marL="0" marR="0" rtl="0" algn="l">
                        <a:spcBef>
                          <a:spcPts val="0"/>
                        </a:spcBef>
                        <a:spcAft>
                          <a:spcPts val="0"/>
                        </a:spcAft>
                        <a:buNone/>
                      </a:pPr>
                      <a:r>
                        <a:rPr lang="en-US" sz="1800" u="none" cap="none" strike="noStrike"/>
                        <a:t>Paper Details</a:t>
                      </a:r>
                      <a:endParaRPr/>
                    </a:p>
                  </a:txBody>
                  <a:tcPr marT="45725" marB="45725" marR="91450" marL="91450"/>
                </a:tc>
                <a:tc>
                  <a:txBody>
                    <a:bodyPr/>
                    <a:lstStyle/>
                    <a:p>
                      <a:pPr indent="0" lvl="0" marL="0" marR="0" rtl="0" algn="l">
                        <a:spcBef>
                          <a:spcPts val="0"/>
                        </a:spcBef>
                        <a:spcAft>
                          <a:spcPts val="0"/>
                        </a:spcAft>
                        <a:buNone/>
                      </a:pPr>
                      <a:r>
                        <a:rPr lang="en-US" sz="1800"/>
                        <a:t>Objective of paper, Techniques/Methods</a:t>
                      </a:r>
                      <a:endParaRPr/>
                    </a:p>
                  </a:txBody>
                  <a:tcPr marT="45725" marB="45725" marR="91450" marL="91450"/>
                </a:tc>
                <a:tc>
                  <a:txBody>
                    <a:bodyPr/>
                    <a:lstStyle/>
                    <a:p>
                      <a:pPr indent="0" lvl="0" marL="0" marR="0" rtl="0" algn="l">
                        <a:spcBef>
                          <a:spcPts val="0"/>
                        </a:spcBef>
                        <a:spcAft>
                          <a:spcPts val="0"/>
                        </a:spcAft>
                        <a:buNone/>
                      </a:pPr>
                      <a:r>
                        <a:rPr lang="en-US" sz="1800"/>
                        <a:t>Advantages</a:t>
                      </a:r>
                      <a:endParaRPr/>
                    </a:p>
                  </a:txBody>
                  <a:tcPr marT="45725" marB="45725" marR="91450" marL="91450"/>
                </a:tc>
                <a:tc>
                  <a:txBody>
                    <a:bodyPr/>
                    <a:lstStyle/>
                    <a:p>
                      <a:pPr indent="0" lvl="0" marL="0" marR="0" rtl="0" algn="l">
                        <a:spcBef>
                          <a:spcPts val="0"/>
                        </a:spcBef>
                        <a:spcAft>
                          <a:spcPts val="0"/>
                        </a:spcAft>
                        <a:buNone/>
                      </a:pPr>
                      <a:r>
                        <a:rPr lang="en-US" sz="1800"/>
                        <a:t>Limitations</a:t>
                      </a:r>
                      <a:endParaRPr/>
                    </a:p>
                  </a:txBody>
                  <a:tcPr marT="45725" marB="45725" marR="91450" marL="91450"/>
                </a:tc>
              </a:tr>
              <a:tr h="2191275">
                <a:tc>
                  <a:txBody>
                    <a:bodyPr/>
                    <a:lstStyle/>
                    <a:p>
                      <a:pPr indent="0" lvl="0" marL="0" marR="0" rtl="0" algn="l">
                        <a:spcBef>
                          <a:spcPts val="0"/>
                        </a:spcBef>
                        <a:spcAft>
                          <a:spcPts val="0"/>
                        </a:spcAft>
                        <a:buSzPts val="1100"/>
                        <a:buNone/>
                      </a:pPr>
                      <a:r>
                        <a:rPr lang="en-US" sz="1800"/>
                        <a:t>Gangothri R. Sanil , Anusha Anchan , Vijetha Achar, Kavya Hegde, “KNN based Recipe Retrieval using Ingredient Recognition”, 2018</a:t>
                      </a:r>
                      <a:endParaRPr sz="1800"/>
                    </a:p>
                    <a:p>
                      <a:pPr indent="0" lvl="0" marL="0" marR="0" rtl="0" algn="l">
                        <a:spcBef>
                          <a:spcPts val="0"/>
                        </a:spcBef>
                        <a:spcAft>
                          <a:spcPts val="0"/>
                        </a:spcAft>
                        <a:buSzPts val="1100"/>
                        <a:buNone/>
                      </a:pPr>
                      <a:r>
                        <a:t/>
                      </a:r>
                      <a:endParaRPr sz="1800"/>
                    </a:p>
                    <a:p>
                      <a:pPr indent="0" lvl="0" marL="0" marR="0" rtl="0" algn="l">
                        <a:spcBef>
                          <a:spcPts val="0"/>
                        </a:spcBef>
                        <a:spcAft>
                          <a:spcPts val="0"/>
                        </a:spcAft>
                        <a:buSzPts val="1100"/>
                        <a:buNone/>
                      </a:pPr>
                      <a:r>
                        <a:t/>
                      </a:r>
                      <a:endParaRPr sz="1800"/>
                    </a:p>
                  </a:txBody>
                  <a:tcPr marT="45725" marB="45725" marR="91450" marL="91450"/>
                </a:tc>
                <a:tc>
                  <a:txBody>
                    <a:bodyPr/>
                    <a:lstStyle/>
                    <a:p>
                      <a:pPr indent="0" lvl="0" marL="0" marR="0" rtl="0" algn="l">
                        <a:spcBef>
                          <a:spcPts val="0"/>
                        </a:spcBef>
                        <a:spcAft>
                          <a:spcPts val="0"/>
                        </a:spcAft>
                        <a:buSzPts val="1100"/>
                        <a:buNone/>
                      </a:pPr>
                      <a:r>
                        <a:rPr lang="en-US" sz="1800"/>
                        <a:t>A</a:t>
                      </a:r>
                      <a:r>
                        <a:rPr lang="en-US" sz="1800"/>
                        <a:t>dvent a Cooking Recipe Retrieval System with the recognition of food ingredients, which helps us to search for cooking recipes either by Image or Name. Feature Extraction of selected images is carried out by HARRIS and SIFT. Comparison of data of selected image with the trained data by using KNN Algorithm.</a:t>
                      </a:r>
                      <a:endParaRPr sz="1800"/>
                    </a:p>
                  </a:txBody>
                  <a:tcPr marT="45725" marB="45725" marR="91450" marL="91450"/>
                </a:tc>
                <a:tc>
                  <a:txBody>
                    <a:bodyPr/>
                    <a:lstStyle/>
                    <a:p>
                      <a:pPr indent="0" lvl="0" marL="0" marR="0" rtl="0" algn="l">
                        <a:spcBef>
                          <a:spcPts val="0"/>
                        </a:spcBef>
                        <a:spcAft>
                          <a:spcPts val="0"/>
                        </a:spcAft>
                        <a:buSzPts val="1100"/>
                        <a:buNone/>
                      </a:pPr>
                      <a:r>
                        <a:rPr lang="en-US" sz="1800"/>
                        <a:t>Simple UI in the form of a mobile application. High accuracy.</a:t>
                      </a:r>
                      <a:endParaRPr sz="1800"/>
                    </a:p>
                    <a:p>
                      <a:pPr indent="0" lvl="0" marL="0" marR="0" rtl="0" algn="l">
                        <a:spcBef>
                          <a:spcPts val="0"/>
                        </a:spcBef>
                        <a:spcAft>
                          <a:spcPts val="0"/>
                        </a:spcAft>
                        <a:buSzPts val="1100"/>
                        <a:buNone/>
                      </a:pPr>
                      <a:r>
                        <a:t/>
                      </a:r>
                      <a:endParaRPr sz="1800"/>
                    </a:p>
                    <a:p>
                      <a:pPr indent="0" lvl="0" marL="0" marR="0" rtl="0" algn="l">
                        <a:spcBef>
                          <a:spcPts val="0"/>
                        </a:spcBef>
                        <a:spcAft>
                          <a:spcPts val="0"/>
                        </a:spcAft>
                        <a:buSzPts val="1100"/>
                        <a:buNone/>
                      </a:pPr>
                      <a:r>
                        <a:rPr lang="en-US" sz="1800"/>
                        <a:t> </a:t>
                      </a:r>
                      <a:endParaRPr sz="1800"/>
                    </a:p>
                    <a:p>
                      <a:pPr indent="0" lvl="0" marL="0" marR="0" rtl="0" algn="l">
                        <a:spcBef>
                          <a:spcPts val="0"/>
                        </a:spcBef>
                        <a:spcAft>
                          <a:spcPts val="0"/>
                        </a:spcAft>
                        <a:buSzPts val="1100"/>
                        <a:buNone/>
                      </a:pPr>
                      <a:r>
                        <a:t/>
                      </a:r>
                      <a:endParaRPr sz="1800"/>
                    </a:p>
                  </a:txBody>
                  <a:tcPr marT="45725" marB="45725" marR="91450" marL="91450"/>
                </a:tc>
                <a:tc>
                  <a:txBody>
                    <a:bodyPr/>
                    <a:lstStyle/>
                    <a:p>
                      <a:pPr indent="0" lvl="0" marL="0" marR="0" rtl="0" algn="l">
                        <a:spcBef>
                          <a:spcPts val="0"/>
                        </a:spcBef>
                        <a:spcAft>
                          <a:spcPts val="0"/>
                        </a:spcAft>
                        <a:buClr>
                          <a:schemeClr val="dk1"/>
                        </a:buClr>
                        <a:buSzPts val="1100"/>
                        <a:buFont typeface="Arial"/>
                        <a:buNone/>
                      </a:pPr>
                      <a:r>
                        <a:rPr lang="en-US" sz="1800"/>
                        <a:t>Should improve the object recognition, recipe recommendation functionalities </a:t>
                      </a:r>
                      <a:endParaRPr sz="1800"/>
                    </a:p>
                    <a:p>
                      <a:pPr indent="0" lvl="0" marL="0" marR="0" rtl="0" algn="l">
                        <a:spcBef>
                          <a:spcPts val="0"/>
                        </a:spcBef>
                        <a:spcAft>
                          <a:spcPts val="0"/>
                        </a:spcAft>
                        <a:buClr>
                          <a:schemeClr val="dk1"/>
                        </a:buClr>
                        <a:buSzPts val="1100"/>
                        <a:buFont typeface="Arial"/>
                        <a:buNone/>
                      </a:pPr>
                      <a:r>
                        <a:t/>
                      </a:r>
                      <a:endParaRPr sz="1800"/>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11dcff6dd8e_0_40"/>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9" name="Google Shape;249;g11dcff6dd8e_0_40"/>
          <p:cNvSpPr txBox="1"/>
          <p:nvPr/>
        </p:nvSpPr>
        <p:spPr>
          <a:xfrm>
            <a:off x="1981200" y="1752600"/>
            <a:ext cx="8077200" cy="4724400"/>
          </a:xfrm>
          <a:prstGeom prst="rect">
            <a:avLst/>
          </a:prstGeom>
          <a:noFill/>
          <a:ln>
            <a:noFill/>
          </a:ln>
        </p:spPr>
        <p:txBody>
          <a:bodyPr anchorCtr="0" anchor="t" bIns="45700" lIns="91425" spcFirstLastPara="1" rIns="91425" wrap="square" tIns="45700">
            <a:noAutofit/>
          </a:bodyPr>
          <a:lstStyle/>
          <a:p>
            <a:pPr indent="-23812" lvl="1" marL="989012" marR="0" rtl="0" algn="just">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spcBef>
                <a:spcPts val="400"/>
              </a:spcBef>
              <a:spcAft>
                <a:spcPts val="0"/>
              </a:spcAft>
              <a:buNone/>
            </a:pPr>
            <a:r>
              <a:t/>
            </a:r>
            <a:endParaRPr sz="2000">
              <a:solidFill>
                <a:schemeClr val="dk1"/>
              </a:solidFill>
              <a:latin typeface="Trebuchet MS"/>
              <a:ea typeface="Trebuchet MS"/>
              <a:cs typeface="Trebuchet MS"/>
              <a:sym typeface="Trebuchet MS"/>
            </a:endParaRPr>
          </a:p>
        </p:txBody>
      </p:sp>
      <p:sp>
        <p:nvSpPr>
          <p:cNvPr id="250" name="Google Shape;250;g11dcff6dd8e_0_40"/>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graphicFrame>
        <p:nvGraphicFramePr>
          <p:cNvPr id="251" name="Google Shape;251;g11dcff6dd8e_0_40"/>
          <p:cNvGraphicFramePr/>
          <p:nvPr/>
        </p:nvGraphicFramePr>
        <p:xfrm>
          <a:off x="228600" y="2083282"/>
          <a:ext cx="3000000" cy="3000000"/>
        </p:xfrm>
        <a:graphic>
          <a:graphicData uri="http://schemas.openxmlformats.org/drawingml/2006/table">
            <a:tbl>
              <a:tblPr bandRow="1" firstRow="1">
                <a:noFill/>
                <a:tableStyleId>{0F0F91C7-F700-4C93-920B-4C6332DF299A}</a:tableStyleId>
              </a:tblPr>
              <a:tblGrid>
                <a:gridCol w="2819400"/>
                <a:gridCol w="2628900"/>
                <a:gridCol w="2724150"/>
                <a:gridCol w="2724150"/>
              </a:tblGrid>
              <a:tr h="403950">
                <a:tc>
                  <a:txBody>
                    <a:bodyPr/>
                    <a:lstStyle/>
                    <a:p>
                      <a:pPr indent="0" lvl="0" marL="0" marR="0" rtl="0" algn="l">
                        <a:spcBef>
                          <a:spcPts val="0"/>
                        </a:spcBef>
                        <a:spcAft>
                          <a:spcPts val="0"/>
                        </a:spcAft>
                        <a:buNone/>
                      </a:pPr>
                      <a:r>
                        <a:rPr lang="en-US" sz="1800" u="none" cap="none" strike="noStrike"/>
                        <a:t>Paper Details</a:t>
                      </a:r>
                      <a:endParaRPr/>
                    </a:p>
                  </a:txBody>
                  <a:tcPr marT="45725" marB="45725" marR="91450" marL="91450"/>
                </a:tc>
                <a:tc>
                  <a:txBody>
                    <a:bodyPr/>
                    <a:lstStyle/>
                    <a:p>
                      <a:pPr indent="0" lvl="0" marL="0" marR="0" rtl="0" algn="l">
                        <a:spcBef>
                          <a:spcPts val="0"/>
                        </a:spcBef>
                        <a:spcAft>
                          <a:spcPts val="0"/>
                        </a:spcAft>
                        <a:buNone/>
                      </a:pPr>
                      <a:r>
                        <a:rPr lang="en-US" sz="1800"/>
                        <a:t>Objective of paper, Techniques/Methods</a:t>
                      </a:r>
                      <a:endParaRPr/>
                    </a:p>
                  </a:txBody>
                  <a:tcPr marT="45725" marB="45725" marR="91450" marL="91450"/>
                </a:tc>
                <a:tc>
                  <a:txBody>
                    <a:bodyPr/>
                    <a:lstStyle/>
                    <a:p>
                      <a:pPr indent="0" lvl="0" marL="0" marR="0" rtl="0" algn="l">
                        <a:spcBef>
                          <a:spcPts val="0"/>
                        </a:spcBef>
                        <a:spcAft>
                          <a:spcPts val="0"/>
                        </a:spcAft>
                        <a:buNone/>
                      </a:pPr>
                      <a:r>
                        <a:rPr lang="en-US" sz="1800"/>
                        <a:t>Advantages</a:t>
                      </a:r>
                      <a:endParaRPr/>
                    </a:p>
                  </a:txBody>
                  <a:tcPr marT="45725" marB="45725" marR="91450" marL="91450"/>
                </a:tc>
                <a:tc>
                  <a:txBody>
                    <a:bodyPr/>
                    <a:lstStyle/>
                    <a:p>
                      <a:pPr indent="0" lvl="0" marL="0" marR="0" rtl="0" algn="l">
                        <a:spcBef>
                          <a:spcPts val="0"/>
                        </a:spcBef>
                        <a:spcAft>
                          <a:spcPts val="0"/>
                        </a:spcAft>
                        <a:buNone/>
                      </a:pPr>
                      <a:r>
                        <a:rPr lang="en-US" sz="1800"/>
                        <a:t>Limitations</a:t>
                      </a:r>
                      <a:endParaRPr/>
                    </a:p>
                  </a:txBody>
                  <a:tcPr marT="45725" marB="45725" marR="91450" marL="91450"/>
                </a:tc>
              </a:tr>
              <a:tr h="2191275">
                <a:tc>
                  <a:txBody>
                    <a:bodyPr/>
                    <a:lstStyle/>
                    <a:p>
                      <a:pPr indent="0" lvl="0" marL="0" marR="0" rtl="0" algn="l">
                        <a:spcBef>
                          <a:spcPts val="0"/>
                        </a:spcBef>
                        <a:spcAft>
                          <a:spcPts val="0"/>
                        </a:spcAft>
                        <a:buSzPts val="1100"/>
                        <a:buNone/>
                      </a:pPr>
                      <a:r>
                        <a:rPr lang="en-US" sz="1800"/>
                        <a:t>Yudong Zhang,Shuihua Wang, Genlin Ji, Reetha Phillips, “Fruit Classification using Computer Vision and Feedforward Neural Network”, 2015</a:t>
                      </a:r>
                      <a:endParaRPr sz="1800"/>
                    </a:p>
                    <a:p>
                      <a:pPr indent="0" lvl="0" marL="0" marR="0" rtl="0" algn="l">
                        <a:spcBef>
                          <a:spcPts val="0"/>
                        </a:spcBef>
                        <a:spcAft>
                          <a:spcPts val="0"/>
                        </a:spcAft>
                        <a:buSzPts val="1100"/>
                        <a:buNone/>
                      </a:pPr>
                      <a:r>
                        <a:t/>
                      </a:r>
                      <a:endParaRPr sz="1800"/>
                    </a:p>
                  </a:txBody>
                  <a:tcPr marT="45725" marB="45725" marR="91450" marL="91450"/>
                </a:tc>
                <a:tc>
                  <a:txBody>
                    <a:bodyPr/>
                    <a:lstStyle/>
                    <a:p>
                      <a:pPr indent="0" lvl="0" marL="0" marR="0" rtl="0" algn="l">
                        <a:spcBef>
                          <a:spcPts val="0"/>
                        </a:spcBef>
                        <a:spcAft>
                          <a:spcPts val="0"/>
                        </a:spcAft>
                        <a:buSzPts val="1100"/>
                        <a:buNone/>
                      </a:pPr>
                      <a:r>
                        <a:rPr lang="en-US" sz="1800"/>
                        <a:t>Proposed a hybrid feature set, containing color information, texture information, and shape information. Introduced a stratified k-fold cross validation to avoid overfitting. The FSCABC algorithm, and employed it to the training of FNN. Compare it with other algorithms. </a:t>
                      </a:r>
                      <a:endParaRPr sz="1800"/>
                    </a:p>
                  </a:txBody>
                  <a:tcPr marT="45725" marB="45725" marR="91450" marL="91450"/>
                </a:tc>
                <a:tc>
                  <a:txBody>
                    <a:bodyPr/>
                    <a:lstStyle/>
                    <a:p>
                      <a:pPr indent="0" lvl="0" marL="0" marR="0" rtl="0" algn="l">
                        <a:spcBef>
                          <a:spcPts val="0"/>
                        </a:spcBef>
                        <a:spcAft>
                          <a:spcPts val="0"/>
                        </a:spcAft>
                        <a:buSzPts val="1100"/>
                        <a:buNone/>
                      </a:pPr>
                      <a:r>
                        <a:rPr lang="en-US" sz="1800"/>
                        <a:t>Creation and usage of own dataset,which is customized for the required project.</a:t>
                      </a:r>
                      <a:endParaRPr sz="1800"/>
                    </a:p>
                    <a:p>
                      <a:pPr indent="0" lvl="0" marL="0" marR="0" rtl="0" algn="l">
                        <a:spcBef>
                          <a:spcPts val="0"/>
                        </a:spcBef>
                        <a:spcAft>
                          <a:spcPts val="0"/>
                        </a:spcAft>
                        <a:buSzPts val="1100"/>
                        <a:buNone/>
                      </a:pPr>
                      <a:r>
                        <a:t/>
                      </a:r>
                      <a:endParaRPr sz="1800"/>
                    </a:p>
                    <a:p>
                      <a:pPr indent="0" lvl="0" marL="0" marR="0" rtl="0" algn="l">
                        <a:spcBef>
                          <a:spcPts val="0"/>
                        </a:spcBef>
                        <a:spcAft>
                          <a:spcPts val="0"/>
                        </a:spcAft>
                        <a:buSzPts val="1100"/>
                        <a:buNone/>
                      </a:pPr>
                      <a:r>
                        <a:rPr lang="en-US" sz="1800"/>
                        <a:t> </a:t>
                      </a:r>
                      <a:endParaRPr sz="1800"/>
                    </a:p>
                    <a:p>
                      <a:pPr indent="0" lvl="0" marL="0" marR="0" rtl="0" algn="l">
                        <a:spcBef>
                          <a:spcPts val="0"/>
                        </a:spcBef>
                        <a:spcAft>
                          <a:spcPts val="0"/>
                        </a:spcAft>
                        <a:buSzPts val="1100"/>
                        <a:buNone/>
                      </a:pPr>
                      <a:r>
                        <a:t/>
                      </a:r>
                      <a:endParaRPr sz="1800"/>
                    </a:p>
                  </a:txBody>
                  <a:tcPr marT="45725" marB="45725" marR="91450" marL="91450"/>
                </a:tc>
                <a:tc>
                  <a:txBody>
                    <a:bodyPr/>
                    <a:lstStyle/>
                    <a:p>
                      <a:pPr indent="0" lvl="0" marL="0" marR="0" rtl="0" algn="l">
                        <a:spcBef>
                          <a:spcPts val="0"/>
                        </a:spcBef>
                        <a:spcAft>
                          <a:spcPts val="0"/>
                        </a:spcAft>
                        <a:buClr>
                          <a:schemeClr val="dk1"/>
                        </a:buClr>
                        <a:buSzPts val="1100"/>
                        <a:buFont typeface="Arial"/>
                        <a:buNone/>
                      </a:pPr>
                      <a:r>
                        <a:rPr lang="en-US" sz="1800"/>
                        <a:t>Limited to whole fruits and not diced, frozen or canned fruits.</a:t>
                      </a:r>
                      <a:endParaRPr sz="1800"/>
                    </a:p>
                    <a:p>
                      <a:pPr indent="0" lvl="0" marL="0" marR="0" rtl="0" algn="l">
                        <a:spcBef>
                          <a:spcPts val="0"/>
                        </a:spcBef>
                        <a:spcAft>
                          <a:spcPts val="0"/>
                        </a:spcAft>
                        <a:buClr>
                          <a:schemeClr val="dk1"/>
                        </a:buClr>
                        <a:buSzPts val="1100"/>
                        <a:buFont typeface="Arial"/>
                        <a:buNone/>
                      </a:pPr>
                      <a:r>
                        <a:t/>
                      </a:r>
                      <a:endParaRPr sz="1800"/>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11dcff6dd8e_0_44"/>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8" name="Google Shape;258;g11dcff6dd8e_0_44"/>
          <p:cNvSpPr txBox="1"/>
          <p:nvPr/>
        </p:nvSpPr>
        <p:spPr>
          <a:xfrm>
            <a:off x="1981200" y="1752600"/>
            <a:ext cx="8077200" cy="4724400"/>
          </a:xfrm>
          <a:prstGeom prst="rect">
            <a:avLst/>
          </a:prstGeom>
          <a:noFill/>
          <a:ln>
            <a:noFill/>
          </a:ln>
        </p:spPr>
        <p:txBody>
          <a:bodyPr anchorCtr="0" anchor="t" bIns="45700" lIns="91425" spcFirstLastPara="1" rIns="91425" wrap="square" tIns="45700">
            <a:noAutofit/>
          </a:bodyPr>
          <a:lstStyle/>
          <a:p>
            <a:pPr indent="-23812" lvl="1" marL="989012" marR="0" rtl="0" algn="just">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spcBef>
                <a:spcPts val="400"/>
              </a:spcBef>
              <a:spcAft>
                <a:spcPts val="0"/>
              </a:spcAft>
              <a:buNone/>
            </a:pPr>
            <a:r>
              <a:t/>
            </a:r>
            <a:endParaRPr sz="2000">
              <a:solidFill>
                <a:schemeClr val="dk1"/>
              </a:solidFill>
              <a:latin typeface="Trebuchet MS"/>
              <a:ea typeface="Trebuchet MS"/>
              <a:cs typeface="Trebuchet MS"/>
              <a:sym typeface="Trebuchet MS"/>
            </a:endParaRPr>
          </a:p>
        </p:txBody>
      </p:sp>
      <p:sp>
        <p:nvSpPr>
          <p:cNvPr id="259" name="Google Shape;259;g11dcff6dd8e_0_44"/>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graphicFrame>
        <p:nvGraphicFramePr>
          <p:cNvPr id="260" name="Google Shape;260;g11dcff6dd8e_0_44"/>
          <p:cNvGraphicFramePr/>
          <p:nvPr/>
        </p:nvGraphicFramePr>
        <p:xfrm>
          <a:off x="228600" y="2083282"/>
          <a:ext cx="3000000" cy="3000000"/>
        </p:xfrm>
        <a:graphic>
          <a:graphicData uri="http://schemas.openxmlformats.org/drawingml/2006/table">
            <a:tbl>
              <a:tblPr bandRow="1" firstRow="1">
                <a:noFill/>
                <a:tableStyleId>{0F0F91C7-F700-4C93-920B-4C6332DF299A}</a:tableStyleId>
              </a:tblPr>
              <a:tblGrid>
                <a:gridCol w="2819400"/>
                <a:gridCol w="2628900"/>
                <a:gridCol w="2724150"/>
                <a:gridCol w="2724150"/>
              </a:tblGrid>
              <a:tr h="403950">
                <a:tc>
                  <a:txBody>
                    <a:bodyPr/>
                    <a:lstStyle/>
                    <a:p>
                      <a:pPr indent="0" lvl="0" marL="0" marR="0" rtl="0" algn="l">
                        <a:spcBef>
                          <a:spcPts val="0"/>
                        </a:spcBef>
                        <a:spcAft>
                          <a:spcPts val="0"/>
                        </a:spcAft>
                        <a:buNone/>
                      </a:pPr>
                      <a:r>
                        <a:rPr lang="en-US" sz="1800" u="none" cap="none" strike="noStrike"/>
                        <a:t>Paper Details</a:t>
                      </a:r>
                      <a:endParaRPr/>
                    </a:p>
                  </a:txBody>
                  <a:tcPr marT="45725" marB="45725" marR="91450" marL="91450"/>
                </a:tc>
                <a:tc>
                  <a:txBody>
                    <a:bodyPr/>
                    <a:lstStyle/>
                    <a:p>
                      <a:pPr indent="0" lvl="0" marL="0" marR="0" rtl="0" algn="l">
                        <a:spcBef>
                          <a:spcPts val="0"/>
                        </a:spcBef>
                        <a:spcAft>
                          <a:spcPts val="0"/>
                        </a:spcAft>
                        <a:buNone/>
                      </a:pPr>
                      <a:r>
                        <a:rPr lang="en-US" sz="1800"/>
                        <a:t>Objective of paper, Techniques/Methods</a:t>
                      </a:r>
                      <a:endParaRPr/>
                    </a:p>
                  </a:txBody>
                  <a:tcPr marT="45725" marB="45725" marR="91450" marL="91450"/>
                </a:tc>
                <a:tc>
                  <a:txBody>
                    <a:bodyPr/>
                    <a:lstStyle/>
                    <a:p>
                      <a:pPr indent="0" lvl="0" marL="0" marR="0" rtl="0" algn="l">
                        <a:spcBef>
                          <a:spcPts val="0"/>
                        </a:spcBef>
                        <a:spcAft>
                          <a:spcPts val="0"/>
                        </a:spcAft>
                        <a:buNone/>
                      </a:pPr>
                      <a:r>
                        <a:rPr lang="en-US" sz="1800"/>
                        <a:t>Advantages</a:t>
                      </a:r>
                      <a:endParaRPr/>
                    </a:p>
                  </a:txBody>
                  <a:tcPr marT="45725" marB="45725" marR="91450" marL="91450"/>
                </a:tc>
                <a:tc>
                  <a:txBody>
                    <a:bodyPr/>
                    <a:lstStyle/>
                    <a:p>
                      <a:pPr indent="0" lvl="0" marL="0" marR="0" rtl="0" algn="l">
                        <a:spcBef>
                          <a:spcPts val="0"/>
                        </a:spcBef>
                        <a:spcAft>
                          <a:spcPts val="0"/>
                        </a:spcAft>
                        <a:buNone/>
                      </a:pPr>
                      <a:r>
                        <a:rPr lang="en-US" sz="1800"/>
                        <a:t>Limitations</a:t>
                      </a:r>
                      <a:endParaRPr/>
                    </a:p>
                  </a:txBody>
                  <a:tcPr marT="45725" marB="45725" marR="91450" marL="91450"/>
                </a:tc>
              </a:tr>
              <a:tr h="2191275">
                <a:tc>
                  <a:txBody>
                    <a:bodyPr/>
                    <a:lstStyle/>
                    <a:p>
                      <a:pPr indent="0" lvl="0" marL="0" marR="0" rtl="0" algn="l">
                        <a:spcBef>
                          <a:spcPts val="0"/>
                        </a:spcBef>
                        <a:spcAft>
                          <a:spcPts val="0"/>
                        </a:spcAft>
                        <a:buSzPts val="1100"/>
                        <a:buNone/>
                      </a:pPr>
                      <a:r>
                        <a:rPr lang="en-US" sz="1800"/>
                        <a:t>Horea Muresan, Mihai Oltean, “Fruit recognition from images using deep learning” , 2020</a:t>
                      </a:r>
                      <a:endParaRPr sz="1800"/>
                    </a:p>
                    <a:p>
                      <a:pPr indent="0" lvl="0" marL="0" marR="0" rtl="0" algn="l">
                        <a:spcBef>
                          <a:spcPts val="0"/>
                        </a:spcBef>
                        <a:spcAft>
                          <a:spcPts val="0"/>
                        </a:spcAft>
                        <a:buSzPts val="1100"/>
                        <a:buNone/>
                      </a:pPr>
                      <a:r>
                        <a:t/>
                      </a:r>
                      <a:endParaRPr sz="1800"/>
                    </a:p>
                    <a:p>
                      <a:pPr indent="0" lvl="0" marL="0" marR="0" rtl="0" algn="l">
                        <a:spcBef>
                          <a:spcPts val="0"/>
                        </a:spcBef>
                        <a:spcAft>
                          <a:spcPts val="0"/>
                        </a:spcAft>
                        <a:buSzPts val="1100"/>
                        <a:buNone/>
                      </a:pPr>
                      <a:r>
                        <a:t/>
                      </a:r>
                      <a:endParaRPr sz="1800"/>
                    </a:p>
                  </a:txBody>
                  <a:tcPr marT="45725" marB="45725" marR="91450" marL="91450"/>
                </a:tc>
                <a:tc>
                  <a:txBody>
                    <a:bodyPr/>
                    <a:lstStyle/>
                    <a:p>
                      <a:pPr indent="0" lvl="0" marL="0" marR="0" rtl="0" algn="l">
                        <a:spcBef>
                          <a:spcPts val="0"/>
                        </a:spcBef>
                        <a:spcAft>
                          <a:spcPts val="0"/>
                        </a:spcAft>
                        <a:buSzPts val="1100"/>
                        <a:buNone/>
                      </a:pPr>
                      <a:r>
                        <a:rPr lang="en-US" sz="1800"/>
                        <a:t>Convolutional neural network is used for detecting fruits. For implementing, training and testing the network TensorFlow library which includes the features of Keras framework was used. The neural network was trained using different levels of data augmentation and preprocessing.</a:t>
                      </a:r>
                      <a:endParaRPr sz="1800"/>
                    </a:p>
                  </a:txBody>
                  <a:tcPr marT="45725" marB="45725" marR="91450" marL="91450"/>
                </a:tc>
                <a:tc>
                  <a:txBody>
                    <a:bodyPr/>
                    <a:lstStyle/>
                    <a:p>
                      <a:pPr indent="0" lvl="0" marL="0" marR="0" rtl="0" algn="l">
                        <a:spcBef>
                          <a:spcPts val="0"/>
                        </a:spcBef>
                        <a:spcAft>
                          <a:spcPts val="0"/>
                        </a:spcAft>
                        <a:buSzPts val="1100"/>
                        <a:buNone/>
                      </a:pPr>
                      <a:r>
                        <a:rPr lang="en-US" sz="1800"/>
                        <a:t>Image recognition to detect fruits by considering the structure of images to categorize them efficiently.</a:t>
                      </a:r>
                      <a:endParaRPr sz="1800"/>
                    </a:p>
                    <a:p>
                      <a:pPr indent="0" lvl="0" marL="0" marR="0" rtl="0" algn="l">
                        <a:spcBef>
                          <a:spcPts val="0"/>
                        </a:spcBef>
                        <a:spcAft>
                          <a:spcPts val="0"/>
                        </a:spcAft>
                        <a:buSzPts val="1100"/>
                        <a:buNone/>
                      </a:pPr>
                      <a:r>
                        <a:t/>
                      </a:r>
                      <a:endParaRPr sz="1800"/>
                    </a:p>
                    <a:p>
                      <a:pPr indent="0" lvl="0" marL="0" marR="0" rtl="0" algn="l">
                        <a:spcBef>
                          <a:spcPts val="0"/>
                        </a:spcBef>
                        <a:spcAft>
                          <a:spcPts val="0"/>
                        </a:spcAft>
                        <a:buSzPts val="1100"/>
                        <a:buNone/>
                      </a:pPr>
                      <a:r>
                        <a:rPr lang="en-US" sz="1800"/>
                        <a:t> </a:t>
                      </a:r>
                      <a:endParaRPr sz="1800"/>
                    </a:p>
                    <a:p>
                      <a:pPr indent="0" lvl="0" marL="0" marR="0" rtl="0" algn="l">
                        <a:spcBef>
                          <a:spcPts val="0"/>
                        </a:spcBef>
                        <a:spcAft>
                          <a:spcPts val="0"/>
                        </a:spcAft>
                        <a:buSzPts val="1100"/>
                        <a:buNone/>
                      </a:pPr>
                      <a:r>
                        <a:t/>
                      </a:r>
                      <a:endParaRPr sz="1800"/>
                    </a:p>
                  </a:txBody>
                  <a:tcPr marT="45725" marB="45725" marR="91450" marL="91450"/>
                </a:tc>
                <a:tc>
                  <a:txBody>
                    <a:bodyPr/>
                    <a:lstStyle/>
                    <a:p>
                      <a:pPr indent="0" lvl="0" marL="0" marR="0" rtl="0" algn="l">
                        <a:spcBef>
                          <a:spcPts val="0"/>
                        </a:spcBef>
                        <a:spcAft>
                          <a:spcPts val="0"/>
                        </a:spcAft>
                        <a:buClr>
                          <a:schemeClr val="dk1"/>
                        </a:buClr>
                        <a:buSzPts val="1100"/>
                        <a:buFont typeface="Arial"/>
                        <a:buNone/>
                      </a:pPr>
                      <a:r>
                        <a:rPr lang="en-US" sz="1800"/>
                        <a:t> Dataset containing less variety of ingredients, no real time analysis of food ingredients.</a:t>
                      </a:r>
                      <a:endParaRPr sz="1800"/>
                    </a:p>
                    <a:p>
                      <a:pPr indent="0" lvl="0" marL="0" marR="0" rtl="0" algn="l">
                        <a:spcBef>
                          <a:spcPts val="0"/>
                        </a:spcBef>
                        <a:spcAft>
                          <a:spcPts val="0"/>
                        </a:spcAft>
                        <a:buClr>
                          <a:schemeClr val="dk1"/>
                        </a:buClr>
                        <a:buSzPts val="1100"/>
                        <a:buFont typeface="Arial"/>
                        <a:buNone/>
                      </a:pPr>
                      <a:r>
                        <a:t/>
                      </a:r>
                      <a:endParaRPr sz="1800"/>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11dcff6dd8e_0_64"/>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7" name="Google Shape;267;g11dcff6dd8e_0_64"/>
          <p:cNvSpPr txBox="1"/>
          <p:nvPr/>
        </p:nvSpPr>
        <p:spPr>
          <a:xfrm>
            <a:off x="1981200" y="1752600"/>
            <a:ext cx="8077200" cy="4724400"/>
          </a:xfrm>
          <a:prstGeom prst="rect">
            <a:avLst/>
          </a:prstGeom>
          <a:noFill/>
          <a:ln>
            <a:noFill/>
          </a:ln>
        </p:spPr>
        <p:txBody>
          <a:bodyPr anchorCtr="0" anchor="t" bIns="45700" lIns="91425" spcFirstLastPara="1" rIns="91425" wrap="square" tIns="45700">
            <a:noAutofit/>
          </a:bodyPr>
          <a:lstStyle/>
          <a:p>
            <a:pPr indent="-23812" lvl="1" marL="989012" marR="0" rtl="0" algn="just">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spcBef>
                <a:spcPts val="400"/>
              </a:spcBef>
              <a:spcAft>
                <a:spcPts val="0"/>
              </a:spcAft>
              <a:buNone/>
            </a:pPr>
            <a:r>
              <a:t/>
            </a:r>
            <a:endParaRPr sz="2000">
              <a:solidFill>
                <a:schemeClr val="dk1"/>
              </a:solidFill>
              <a:latin typeface="Trebuchet MS"/>
              <a:ea typeface="Trebuchet MS"/>
              <a:cs typeface="Trebuchet MS"/>
              <a:sym typeface="Trebuchet MS"/>
            </a:endParaRPr>
          </a:p>
        </p:txBody>
      </p:sp>
      <p:sp>
        <p:nvSpPr>
          <p:cNvPr id="268" name="Google Shape;268;g11dcff6dd8e_0_64"/>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graphicFrame>
        <p:nvGraphicFramePr>
          <p:cNvPr id="269" name="Google Shape;269;g11dcff6dd8e_0_64"/>
          <p:cNvGraphicFramePr/>
          <p:nvPr/>
        </p:nvGraphicFramePr>
        <p:xfrm>
          <a:off x="228600" y="2083282"/>
          <a:ext cx="3000000" cy="3000000"/>
        </p:xfrm>
        <a:graphic>
          <a:graphicData uri="http://schemas.openxmlformats.org/drawingml/2006/table">
            <a:tbl>
              <a:tblPr bandRow="1" firstRow="1">
                <a:noFill/>
                <a:tableStyleId>{0F0F91C7-F700-4C93-920B-4C6332DF299A}</a:tableStyleId>
              </a:tblPr>
              <a:tblGrid>
                <a:gridCol w="2819400"/>
                <a:gridCol w="2628900"/>
                <a:gridCol w="2724150"/>
                <a:gridCol w="2724150"/>
              </a:tblGrid>
              <a:tr h="403950">
                <a:tc>
                  <a:txBody>
                    <a:bodyPr/>
                    <a:lstStyle/>
                    <a:p>
                      <a:pPr indent="0" lvl="0" marL="0" marR="0" rtl="0" algn="l">
                        <a:spcBef>
                          <a:spcPts val="0"/>
                        </a:spcBef>
                        <a:spcAft>
                          <a:spcPts val="0"/>
                        </a:spcAft>
                        <a:buNone/>
                      </a:pPr>
                      <a:r>
                        <a:rPr lang="en-US" sz="1800" u="none" cap="none" strike="noStrike"/>
                        <a:t>Paper Details</a:t>
                      </a:r>
                      <a:endParaRPr/>
                    </a:p>
                  </a:txBody>
                  <a:tcPr marT="45725" marB="45725" marR="91450" marL="91450"/>
                </a:tc>
                <a:tc>
                  <a:txBody>
                    <a:bodyPr/>
                    <a:lstStyle/>
                    <a:p>
                      <a:pPr indent="0" lvl="0" marL="0" marR="0" rtl="0" algn="l">
                        <a:spcBef>
                          <a:spcPts val="0"/>
                        </a:spcBef>
                        <a:spcAft>
                          <a:spcPts val="0"/>
                        </a:spcAft>
                        <a:buNone/>
                      </a:pPr>
                      <a:r>
                        <a:rPr lang="en-US" sz="1800"/>
                        <a:t>Objective of paper, Techniques/Methods</a:t>
                      </a:r>
                      <a:endParaRPr/>
                    </a:p>
                  </a:txBody>
                  <a:tcPr marT="45725" marB="45725" marR="91450" marL="91450"/>
                </a:tc>
                <a:tc>
                  <a:txBody>
                    <a:bodyPr/>
                    <a:lstStyle/>
                    <a:p>
                      <a:pPr indent="0" lvl="0" marL="0" marR="0" rtl="0" algn="l">
                        <a:spcBef>
                          <a:spcPts val="0"/>
                        </a:spcBef>
                        <a:spcAft>
                          <a:spcPts val="0"/>
                        </a:spcAft>
                        <a:buNone/>
                      </a:pPr>
                      <a:r>
                        <a:rPr lang="en-US" sz="1800"/>
                        <a:t>Advantages</a:t>
                      </a:r>
                      <a:endParaRPr/>
                    </a:p>
                  </a:txBody>
                  <a:tcPr marT="45725" marB="45725" marR="91450" marL="91450"/>
                </a:tc>
                <a:tc>
                  <a:txBody>
                    <a:bodyPr/>
                    <a:lstStyle/>
                    <a:p>
                      <a:pPr indent="0" lvl="0" marL="0" marR="0" rtl="0" algn="l">
                        <a:spcBef>
                          <a:spcPts val="0"/>
                        </a:spcBef>
                        <a:spcAft>
                          <a:spcPts val="0"/>
                        </a:spcAft>
                        <a:buNone/>
                      </a:pPr>
                      <a:r>
                        <a:rPr lang="en-US" sz="1800"/>
                        <a:t>Limitations</a:t>
                      </a:r>
                      <a:endParaRPr/>
                    </a:p>
                  </a:txBody>
                  <a:tcPr marT="45725" marB="45725" marR="91450" marL="91450"/>
                </a:tc>
              </a:tr>
              <a:tr h="2191275">
                <a:tc>
                  <a:txBody>
                    <a:bodyPr/>
                    <a:lstStyle/>
                    <a:p>
                      <a:pPr indent="0" lvl="0" marL="0" marR="0" rtl="0" algn="l">
                        <a:spcBef>
                          <a:spcPts val="0"/>
                        </a:spcBef>
                        <a:spcAft>
                          <a:spcPts val="0"/>
                        </a:spcAft>
                        <a:buSzPts val="1100"/>
                        <a:buNone/>
                      </a:pPr>
                      <a:r>
                        <a:rPr lang="en-US" sz="1800"/>
                        <a:t>Frida Femling, Adam Olsson, Fernando Alonso-Fernandez, “Fruit and Vegetable Identification Using Machine Learning for Retail Applications”, 2018</a:t>
                      </a:r>
                      <a:endParaRPr sz="1800"/>
                    </a:p>
                    <a:p>
                      <a:pPr indent="0" lvl="0" marL="0" marR="0" rtl="0" algn="l">
                        <a:spcBef>
                          <a:spcPts val="0"/>
                        </a:spcBef>
                        <a:spcAft>
                          <a:spcPts val="0"/>
                        </a:spcAft>
                        <a:buSzPts val="1100"/>
                        <a:buNone/>
                      </a:pPr>
                      <a:r>
                        <a:t/>
                      </a:r>
                      <a:endParaRPr sz="1800"/>
                    </a:p>
                    <a:p>
                      <a:pPr indent="0" lvl="0" marL="0" marR="0" rtl="0" algn="l">
                        <a:spcBef>
                          <a:spcPts val="0"/>
                        </a:spcBef>
                        <a:spcAft>
                          <a:spcPts val="0"/>
                        </a:spcAft>
                        <a:buSzPts val="1100"/>
                        <a:buNone/>
                      </a:pPr>
                      <a:r>
                        <a:t/>
                      </a:r>
                      <a:endParaRPr sz="1800"/>
                    </a:p>
                  </a:txBody>
                  <a:tcPr marT="45725" marB="45725" marR="91450" marL="91450"/>
                </a:tc>
                <a:tc>
                  <a:txBody>
                    <a:bodyPr/>
                    <a:lstStyle/>
                    <a:p>
                      <a:pPr indent="0" lvl="0" marL="0" marR="0" rtl="0" algn="l">
                        <a:spcBef>
                          <a:spcPts val="0"/>
                        </a:spcBef>
                        <a:spcAft>
                          <a:spcPts val="0"/>
                        </a:spcAft>
                        <a:buSzPts val="1100"/>
                        <a:buNone/>
                      </a:pPr>
                      <a:r>
                        <a:rPr lang="en-US" sz="1800"/>
                        <a:t> Evaluated two Convolutional Neural Network architectures (Inception and MobileNet), as classifiers of 10 different kinds of fruits or vegetables. Images for the classifier are provided by a Raspberry Pi Camera Module v2, connected to a Raspberry Pi.</a:t>
                      </a:r>
                      <a:endParaRPr sz="1800"/>
                    </a:p>
                  </a:txBody>
                  <a:tcPr marT="45725" marB="45725" marR="91450" marL="91450"/>
                </a:tc>
                <a:tc>
                  <a:txBody>
                    <a:bodyPr/>
                    <a:lstStyle/>
                    <a:p>
                      <a:pPr indent="0" lvl="0" marL="0" marR="0" rtl="0" algn="l">
                        <a:spcBef>
                          <a:spcPts val="0"/>
                        </a:spcBef>
                        <a:spcAft>
                          <a:spcPts val="0"/>
                        </a:spcAft>
                        <a:buSzPts val="1100"/>
                        <a:buNone/>
                      </a:pPr>
                      <a:r>
                        <a:rPr lang="en-US" sz="1800"/>
                        <a:t>Dataset includes images from existing dataset and self collected images. Good accuracy.</a:t>
                      </a:r>
                      <a:endParaRPr sz="1800"/>
                    </a:p>
                    <a:p>
                      <a:pPr indent="0" lvl="0" marL="0" marR="0" rtl="0" algn="l">
                        <a:spcBef>
                          <a:spcPts val="0"/>
                        </a:spcBef>
                        <a:spcAft>
                          <a:spcPts val="0"/>
                        </a:spcAft>
                        <a:buSzPts val="1100"/>
                        <a:buNone/>
                      </a:pPr>
                      <a:r>
                        <a:t/>
                      </a:r>
                      <a:endParaRPr sz="1800"/>
                    </a:p>
                    <a:p>
                      <a:pPr indent="0" lvl="0" marL="0" marR="0" rtl="0" algn="l">
                        <a:spcBef>
                          <a:spcPts val="0"/>
                        </a:spcBef>
                        <a:spcAft>
                          <a:spcPts val="0"/>
                        </a:spcAft>
                        <a:buSzPts val="1100"/>
                        <a:buNone/>
                      </a:pPr>
                      <a:r>
                        <a:rPr lang="en-US" sz="1800"/>
                        <a:t> </a:t>
                      </a:r>
                      <a:endParaRPr sz="1800"/>
                    </a:p>
                    <a:p>
                      <a:pPr indent="0" lvl="0" marL="0" marR="0" rtl="0" algn="l">
                        <a:spcBef>
                          <a:spcPts val="0"/>
                        </a:spcBef>
                        <a:spcAft>
                          <a:spcPts val="0"/>
                        </a:spcAft>
                        <a:buSzPts val="1100"/>
                        <a:buNone/>
                      </a:pPr>
                      <a:r>
                        <a:t/>
                      </a:r>
                      <a:endParaRPr sz="1800"/>
                    </a:p>
                  </a:txBody>
                  <a:tcPr marT="45725" marB="45725" marR="91450" marL="91450"/>
                </a:tc>
                <a:tc>
                  <a:txBody>
                    <a:bodyPr/>
                    <a:lstStyle/>
                    <a:p>
                      <a:pPr indent="0" lvl="0" marL="0" marR="0" rtl="0" algn="l">
                        <a:spcBef>
                          <a:spcPts val="0"/>
                        </a:spcBef>
                        <a:spcAft>
                          <a:spcPts val="0"/>
                        </a:spcAft>
                        <a:buClr>
                          <a:schemeClr val="dk1"/>
                        </a:buClr>
                        <a:buSzPts val="1100"/>
                        <a:buFont typeface="Arial"/>
                        <a:buNone/>
                      </a:pPr>
                      <a:r>
                        <a:rPr lang="en-US" sz="1800"/>
                        <a:t>Uses extra hardware components like Raspberry pi.</a:t>
                      </a:r>
                      <a:endParaRPr sz="1800"/>
                    </a:p>
                    <a:p>
                      <a:pPr indent="0" lvl="0" marL="0" marR="0" rtl="0" algn="l">
                        <a:spcBef>
                          <a:spcPts val="0"/>
                        </a:spcBef>
                        <a:spcAft>
                          <a:spcPts val="0"/>
                        </a:spcAft>
                        <a:buClr>
                          <a:schemeClr val="dk1"/>
                        </a:buClr>
                        <a:buSzPts val="1100"/>
                        <a:buFont typeface="Arial"/>
                        <a:buNone/>
                      </a:pPr>
                      <a:r>
                        <a:t/>
                      </a:r>
                      <a:endParaRPr sz="1800"/>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1"/>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6" name="Google Shape;276;p11"/>
          <p:cNvSpPr txBox="1"/>
          <p:nvPr/>
        </p:nvSpPr>
        <p:spPr>
          <a:xfrm>
            <a:off x="1981200" y="1752600"/>
            <a:ext cx="8077200" cy="4724400"/>
          </a:xfrm>
          <a:prstGeom prst="rect">
            <a:avLst/>
          </a:prstGeom>
          <a:noFill/>
          <a:ln>
            <a:noFill/>
          </a:ln>
        </p:spPr>
        <p:txBody>
          <a:bodyPr anchorCtr="0" anchor="t" bIns="45700" lIns="91425" spcFirstLastPara="1" rIns="91425" wrap="square" tIns="45700">
            <a:noAutofit/>
          </a:bodyPr>
          <a:lstStyle/>
          <a:p>
            <a:pPr indent="-23812" lvl="1" marL="989013" marR="0" rtl="0" algn="just">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spcBef>
                <a:spcPts val="400"/>
              </a:spcBef>
              <a:spcAft>
                <a:spcPts val="0"/>
              </a:spcAft>
              <a:buNone/>
            </a:pPr>
            <a:r>
              <a:t/>
            </a:r>
            <a:endParaRPr sz="2000">
              <a:solidFill>
                <a:schemeClr val="dk1"/>
              </a:solidFill>
              <a:latin typeface="Trebuchet MS"/>
              <a:ea typeface="Trebuchet MS"/>
              <a:cs typeface="Trebuchet MS"/>
              <a:sym typeface="Trebuchet MS"/>
            </a:endParaRPr>
          </a:p>
        </p:txBody>
      </p:sp>
      <p:sp>
        <p:nvSpPr>
          <p:cNvPr id="277" name="Google Shape;277;p11"/>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graphicFrame>
        <p:nvGraphicFramePr>
          <p:cNvPr id="278" name="Google Shape;278;p11"/>
          <p:cNvGraphicFramePr/>
          <p:nvPr/>
        </p:nvGraphicFramePr>
        <p:xfrm>
          <a:off x="228600" y="2083282"/>
          <a:ext cx="3000000" cy="3000000"/>
        </p:xfrm>
        <a:graphic>
          <a:graphicData uri="http://schemas.openxmlformats.org/drawingml/2006/table">
            <a:tbl>
              <a:tblPr bandRow="1" firstRow="1">
                <a:noFill/>
                <a:tableStyleId>{0F0F91C7-F700-4C93-920B-4C6332DF299A}</a:tableStyleId>
              </a:tblPr>
              <a:tblGrid>
                <a:gridCol w="2819400"/>
                <a:gridCol w="2628900"/>
                <a:gridCol w="2724150"/>
                <a:gridCol w="2724150"/>
              </a:tblGrid>
              <a:tr h="403950">
                <a:tc>
                  <a:txBody>
                    <a:bodyPr/>
                    <a:lstStyle/>
                    <a:p>
                      <a:pPr indent="0" lvl="0" marL="0" marR="0" rtl="0" algn="l">
                        <a:spcBef>
                          <a:spcPts val="0"/>
                        </a:spcBef>
                        <a:spcAft>
                          <a:spcPts val="0"/>
                        </a:spcAft>
                        <a:buNone/>
                      </a:pPr>
                      <a:r>
                        <a:rPr lang="en-US" sz="1800" u="none" cap="none" strike="noStrike"/>
                        <a:t>Paper Details</a:t>
                      </a:r>
                      <a:endParaRPr/>
                    </a:p>
                  </a:txBody>
                  <a:tcPr marT="45725" marB="45725" marR="91450" marL="91450"/>
                </a:tc>
                <a:tc>
                  <a:txBody>
                    <a:bodyPr/>
                    <a:lstStyle/>
                    <a:p>
                      <a:pPr indent="0" lvl="0" marL="0" marR="0" rtl="0" algn="l">
                        <a:spcBef>
                          <a:spcPts val="0"/>
                        </a:spcBef>
                        <a:spcAft>
                          <a:spcPts val="0"/>
                        </a:spcAft>
                        <a:buNone/>
                      </a:pPr>
                      <a:r>
                        <a:rPr lang="en-US" sz="1800"/>
                        <a:t>Objective of paper, Techniques/Methods</a:t>
                      </a:r>
                      <a:endParaRPr/>
                    </a:p>
                  </a:txBody>
                  <a:tcPr marT="45725" marB="45725" marR="91450" marL="91450"/>
                </a:tc>
                <a:tc>
                  <a:txBody>
                    <a:bodyPr/>
                    <a:lstStyle/>
                    <a:p>
                      <a:pPr indent="0" lvl="0" marL="0" marR="0" rtl="0" algn="l">
                        <a:spcBef>
                          <a:spcPts val="0"/>
                        </a:spcBef>
                        <a:spcAft>
                          <a:spcPts val="0"/>
                        </a:spcAft>
                        <a:buNone/>
                      </a:pPr>
                      <a:r>
                        <a:rPr lang="en-US" sz="1800"/>
                        <a:t>Advantages</a:t>
                      </a:r>
                      <a:endParaRPr/>
                    </a:p>
                  </a:txBody>
                  <a:tcPr marT="45725" marB="45725" marR="91450" marL="91450"/>
                </a:tc>
                <a:tc>
                  <a:txBody>
                    <a:bodyPr/>
                    <a:lstStyle/>
                    <a:p>
                      <a:pPr indent="0" lvl="0" marL="0" marR="0" rtl="0" algn="l">
                        <a:spcBef>
                          <a:spcPts val="0"/>
                        </a:spcBef>
                        <a:spcAft>
                          <a:spcPts val="0"/>
                        </a:spcAft>
                        <a:buNone/>
                      </a:pPr>
                      <a:r>
                        <a:rPr lang="en-US" sz="1800"/>
                        <a:t>Limitations</a:t>
                      </a:r>
                      <a:endParaRPr/>
                    </a:p>
                  </a:txBody>
                  <a:tcPr marT="45725" marB="45725" marR="91450" marL="91450"/>
                </a:tc>
              </a:tr>
              <a:tr h="2191275">
                <a:tc>
                  <a:txBody>
                    <a:bodyPr/>
                    <a:lstStyle/>
                    <a:p>
                      <a:pPr indent="0" lvl="0" marL="0" marR="0" rtl="0" algn="l">
                        <a:spcBef>
                          <a:spcPts val="0"/>
                        </a:spcBef>
                        <a:spcAft>
                          <a:spcPts val="0"/>
                        </a:spcAft>
                        <a:buSzPts val="1100"/>
                        <a:buNone/>
                      </a:pPr>
                      <a:r>
                        <a:rPr lang="en-US" sz="1800"/>
                        <a:t>Keiji Yanai, Takuma Maruyama, Yoshiyuki Kawano, “A Cooking Recipe Recommendation System with Visual Recognition of Food Ingredients”, 2014</a:t>
                      </a:r>
                      <a:endParaRPr sz="1800"/>
                    </a:p>
                  </a:txBody>
                  <a:tcPr marT="45725" marB="45725" marR="91450" marL="91450"/>
                </a:tc>
                <a:tc>
                  <a:txBody>
                    <a:bodyPr/>
                    <a:lstStyle/>
                    <a:p>
                      <a:pPr indent="0" lvl="0" marL="0" marR="0" rtl="0" algn="l">
                        <a:spcBef>
                          <a:spcPts val="0"/>
                        </a:spcBef>
                        <a:spcAft>
                          <a:spcPts val="0"/>
                        </a:spcAft>
                        <a:buClr>
                          <a:schemeClr val="dk1"/>
                        </a:buClr>
                        <a:buSzPts val="1100"/>
                        <a:buFont typeface="Arial"/>
                        <a:buNone/>
                      </a:pPr>
                      <a:r>
                        <a:rPr lang="en-US" sz="1800"/>
                        <a:t>This system uses color-histogram and bag-of-features with SURF extracted from multiple frames as an image representation and a linear kernel SVM as a classifier. By pointing a mobile camera towards food ingredients, a user receives a recommendation list. </a:t>
                      </a:r>
                      <a:endParaRPr sz="1800"/>
                    </a:p>
                    <a:p>
                      <a:pPr indent="0" lvl="0" marL="0" marR="0" rtl="0" algn="l">
                        <a:spcBef>
                          <a:spcPts val="0"/>
                        </a:spcBef>
                        <a:spcAft>
                          <a:spcPts val="0"/>
                        </a:spcAft>
                        <a:buClr>
                          <a:schemeClr val="dk1"/>
                        </a:buClr>
                        <a:buSzPts val="1100"/>
                        <a:buFont typeface="Arial"/>
                        <a:buNone/>
                      </a:pPr>
                      <a:r>
                        <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Clr>
                          <a:schemeClr val="dk1"/>
                        </a:buClr>
                        <a:buSzPts val="1100"/>
                        <a:buFont typeface="Arial"/>
                        <a:buNone/>
                      </a:pPr>
                      <a:r>
                        <a:rPr lang="en-US" sz="1800"/>
                        <a:t> The model used in this paper helps users to cook recipes based on the ingredients found in grocery stores or kitchen.</a:t>
                      </a:r>
                      <a:endParaRPr sz="1800"/>
                    </a:p>
                    <a:p>
                      <a:pPr indent="0" lvl="0" marL="0" marR="0" rtl="0" algn="l">
                        <a:spcBef>
                          <a:spcPts val="0"/>
                        </a:spcBef>
                        <a:spcAft>
                          <a:spcPts val="0"/>
                        </a:spcAft>
                        <a:buClr>
                          <a:schemeClr val="dk1"/>
                        </a:buClr>
                        <a:buSzPts val="1100"/>
                        <a:buFont typeface="Arial"/>
                        <a:buNone/>
                      </a:pPr>
                      <a:r>
                        <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Clr>
                          <a:schemeClr val="dk1"/>
                        </a:buClr>
                        <a:buSzPts val="1100"/>
                        <a:buFont typeface="Arial"/>
                        <a:buNone/>
                      </a:pPr>
                      <a:r>
                        <a:rPr lang="en-US" sz="1800"/>
                        <a:t>Improvement of the user interface, considering the amount, nutrition and prices of ingredients</a:t>
                      </a:r>
                      <a:endParaRPr sz="1800"/>
                    </a:p>
                    <a:p>
                      <a:pPr indent="0" lvl="0" marL="0" marR="0" rtl="0" algn="l">
                        <a:spcBef>
                          <a:spcPts val="0"/>
                        </a:spcBef>
                        <a:spcAft>
                          <a:spcPts val="0"/>
                        </a:spcAft>
                        <a:buClr>
                          <a:schemeClr val="dk1"/>
                        </a:buClr>
                        <a:buSzPts val="1100"/>
                        <a:buFont typeface="Arial"/>
                        <a:buNone/>
                      </a:pPr>
                      <a:r>
                        <a:t/>
                      </a:r>
                      <a:endParaRPr sz="1800"/>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2"/>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5" name="Google Shape;285;p12"/>
          <p:cNvSpPr txBox="1"/>
          <p:nvPr/>
        </p:nvSpPr>
        <p:spPr>
          <a:xfrm>
            <a:off x="1981200" y="1752600"/>
            <a:ext cx="8686800" cy="47244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a:p>
          <a:p>
            <a:pPr indent="0" lvl="0" marL="0" marR="0" rtl="0" algn="just">
              <a:spcBef>
                <a:spcPts val="480"/>
              </a:spcBef>
              <a:spcAft>
                <a:spcPts val="0"/>
              </a:spcAft>
              <a:buNone/>
            </a:pPr>
            <a:r>
              <a:rPr b="0" i="0" lang="en-US" sz="2400" u="none" cap="none" strike="noStrike">
                <a:solidFill>
                  <a:srgbClr val="0000FF"/>
                </a:solidFill>
                <a:latin typeface="Trebuchet MS"/>
                <a:ea typeface="Trebuchet MS"/>
                <a:cs typeface="Trebuchet MS"/>
                <a:sym typeface="Trebuchet MS"/>
              </a:rPr>
              <a:t>S</a:t>
            </a:r>
            <a:r>
              <a:rPr b="0" i="0" lang="en-US" sz="2400" u="none" cap="none" strike="noStrike">
                <a:solidFill>
                  <a:srgbClr val="0000FF"/>
                </a:solidFill>
                <a:latin typeface="Trebuchet MS"/>
                <a:ea typeface="Trebuchet MS"/>
                <a:cs typeface="Trebuchet MS"/>
                <a:sym typeface="Trebuchet MS"/>
              </a:rPr>
              <a:t>upporting</a:t>
            </a:r>
            <a:r>
              <a:rPr lang="en-US" sz="2400">
                <a:solidFill>
                  <a:srgbClr val="0000FF"/>
                </a:solidFill>
                <a:latin typeface="Trebuchet MS"/>
                <a:ea typeface="Trebuchet MS"/>
                <a:cs typeface="Trebuchet MS"/>
                <a:sym typeface="Trebuchet MS"/>
              </a:rPr>
              <a:t> </a:t>
            </a:r>
            <a:r>
              <a:rPr b="0" i="0" lang="en-US" sz="2400" u="none" cap="none" strike="noStrike">
                <a:solidFill>
                  <a:srgbClr val="0000FF"/>
                </a:solidFill>
                <a:latin typeface="Trebuchet MS"/>
                <a:ea typeface="Trebuchet MS"/>
                <a:cs typeface="Trebuchet MS"/>
                <a:sym typeface="Trebuchet MS"/>
              </a:rPr>
              <a:t>and against the particular hypothesis.</a:t>
            </a:r>
            <a:endParaRPr b="0" i="0" sz="2400" u="none" cap="none" strike="noStrike">
              <a:solidFill>
                <a:srgbClr val="0000FF"/>
              </a:solidFill>
              <a:latin typeface="Trebuchet MS"/>
              <a:ea typeface="Trebuchet MS"/>
              <a:cs typeface="Trebuchet MS"/>
              <a:sym typeface="Trebuchet MS"/>
            </a:endParaRPr>
          </a:p>
          <a:p>
            <a:pPr indent="0" lvl="0" marL="0"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0" lvl="0" marL="457200" marR="0" rtl="0" algn="just">
              <a:spcBef>
                <a:spcPts val="480"/>
              </a:spcBef>
              <a:spcAft>
                <a:spcPts val="0"/>
              </a:spcAft>
              <a:buNone/>
            </a:pPr>
            <a:r>
              <a:rPr b="1" lang="en-US" sz="2400">
                <a:solidFill>
                  <a:srgbClr val="0000FF"/>
                </a:solidFill>
                <a:latin typeface="Trebuchet MS"/>
                <a:ea typeface="Trebuchet MS"/>
                <a:cs typeface="Trebuchet MS"/>
                <a:sym typeface="Trebuchet MS"/>
              </a:rPr>
              <a:t>Supporting</a:t>
            </a:r>
            <a:r>
              <a:rPr lang="en-US" sz="2400">
                <a:solidFill>
                  <a:srgbClr val="0000FF"/>
                </a:solidFill>
                <a:latin typeface="Trebuchet MS"/>
                <a:ea typeface="Trebuchet MS"/>
                <a:cs typeface="Trebuchet MS"/>
                <a:sym typeface="Trebuchet MS"/>
              </a:rPr>
              <a:t>: Our hypothesis enables easy to </a:t>
            </a:r>
            <a:r>
              <a:rPr lang="en-US" sz="2400">
                <a:solidFill>
                  <a:srgbClr val="0000FF"/>
                </a:solidFill>
                <a:latin typeface="Trebuchet MS"/>
                <a:ea typeface="Trebuchet MS"/>
                <a:cs typeface="Trebuchet MS"/>
                <a:sym typeface="Trebuchet MS"/>
              </a:rPr>
              <a:t>understand</a:t>
            </a:r>
            <a:r>
              <a:rPr lang="en-US" sz="2400">
                <a:solidFill>
                  <a:srgbClr val="0000FF"/>
                </a:solidFill>
                <a:latin typeface="Trebuchet MS"/>
                <a:ea typeface="Trebuchet MS"/>
                <a:cs typeface="Trebuchet MS"/>
                <a:sym typeface="Trebuchet MS"/>
              </a:rPr>
              <a:t> and effective flow of data using machine learning and CV that gives an apt result to a query </a:t>
            </a:r>
            <a:r>
              <a:rPr lang="en-US" sz="2400">
                <a:solidFill>
                  <a:srgbClr val="0000FF"/>
                </a:solidFill>
                <a:latin typeface="Trebuchet MS"/>
                <a:ea typeface="Trebuchet MS"/>
                <a:cs typeface="Trebuchet MS"/>
                <a:sym typeface="Trebuchet MS"/>
              </a:rPr>
              <a:t>given by the user without having to put it into words. It is the epitome of autonomy and ease-of access.</a:t>
            </a:r>
            <a:endParaRPr sz="2400">
              <a:solidFill>
                <a:srgbClr val="0000FF"/>
              </a:solidFill>
              <a:latin typeface="Trebuchet MS"/>
              <a:ea typeface="Trebuchet MS"/>
              <a:cs typeface="Trebuchet MS"/>
              <a:sym typeface="Trebuchet MS"/>
            </a:endParaRPr>
          </a:p>
          <a:p>
            <a:pPr indent="0" lvl="0" marL="457200"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0" lvl="0" marL="457200" marR="0" rtl="0" algn="just">
              <a:spcBef>
                <a:spcPts val="480"/>
              </a:spcBef>
              <a:spcAft>
                <a:spcPts val="0"/>
              </a:spcAft>
              <a:buNone/>
            </a:pPr>
            <a:r>
              <a:rPr b="1" lang="en-US" sz="2400">
                <a:solidFill>
                  <a:srgbClr val="0000FF"/>
                </a:solidFill>
                <a:latin typeface="Trebuchet MS"/>
                <a:ea typeface="Trebuchet MS"/>
                <a:cs typeface="Trebuchet MS"/>
                <a:sym typeface="Trebuchet MS"/>
              </a:rPr>
              <a:t>Against</a:t>
            </a:r>
            <a:r>
              <a:rPr lang="en-US" sz="2400">
                <a:solidFill>
                  <a:srgbClr val="0000FF"/>
                </a:solidFill>
                <a:latin typeface="Trebuchet MS"/>
                <a:ea typeface="Trebuchet MS"/>
                <a:cs typeface="Trebuchet MS"/>
                <a:sym typeface="Trebuchet MS"/>
              </a:rPr>
              <a:t>: A possible downside to our hypothesis may be overloading the server.</a:t>
            </a:r>
            <a:endParaRPr/>
          </a:p>
          <a:p>
            <a:pPr indent="-23812" lvl="1" marL="989012" marR="0" rtl="0" algn="just">
              <a:spcBef>
                <a:spcPts val="48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spcBef>
                <a:spcPts val="400"/>
              </a:spcBef>
              <a:spcAft>
                <a:spcPts val="0"/>
              </a:spcAft>
              <a:buNone/>
            </a:pPr>
            <a:r>
              <a:t/>
            </a:r>
            <a:endParaRPr sz="2000">
              <a:solidFill>
                <a:schemeClr val="dk1"/>
              </a:solidFill>
              <a:latin typeface="Trebuchet MS"/>
              <a:ea typeface="Trebuchet MS"/>
              <a:cs typeface="Trebuchet MS"/>
              <a:sym typeface="Trebuchet MS"/>
            </a:endParaRPr>
          </a:p>
        </p:txBody>
      </p:sp>
      <p:sp>
        <p:nvSpPr>
          <p:cNvPr id="286" name="Google Shape;286;p12"/>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11e31a8f519_2_4"/>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3" name="Google Shape;293;g11e31a8f519_2_4"/>
          <p:cNvSpPr txBox="1"/>
          <p:nvPr/>
        </p:nvSpPr>
        <p:spPr>
          <a:xfrm>
            <a:off x="1836975" y="1752600"/>
            <a:ext cx="8831100" cy="4724400"/>
          </a:xfrm>
          <a:prstGeom prst="rect">
            <a:avLst/>
          </a:prstGeom>
          <a:noFill/>
          <a:ln>
            <a:noFill/>
          </a:ln>
        </p:spPr>
        <p:txBody>
          <a:bodyPr anchorCtr="0" anchor="t" bIns="45700" lIns="91425" spcFirstLastPara="1" rIns="91425" wrap="square" tIns="45700">
            <a:noAutofit/>
          </a:bodyPr>
          <a:lstStyle/>
          <a:p>
            <a:pPr indent="0" lvl="0" marL="0"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0" lvl="0" marL="0" marR="0" rtl="0" algn="just">
              <a:spcBef>
                <a:spcPts val="480"/>
              </a:spcBef>
              <a:spcAft>
                <a:spcPts val="0"/>
              </a:spcAft>
              <a:buNone/>
            </a:pPr>
            <a:r>
              <a:rPr b="1" lang="en-US" sz="2400">
                <a:solidFill>
                  <a:srgbClr val="0000FF"/>
                </a:solidFill>
                <a:latin typeface="Trebuchet MS"/>
                <a:ea typeface="Trebuchet MS"/>
                <a:cs typeface="Trebuchet MS"/>
                <a:sym typeface="Trebuchet MS"/>
              </a:rPr>
              <a:t>A</a:t>
            </a:r>
            <a:r>
              <a:rPr b="1" i="0" lang="en-US" sz="2400" u="none" cap="none" strike="noStrike">
                <a:solidFill>
                  <a:srgbClr val="0000FF"/>
                </a:solidFill>
                <a:latin typeface="Trebuchet MS"/>
                <a:ea typeface="Trebuchet MS"/>
                <a:cs typeface="Trebuchet MS"/>
                <a:sym typeface="Trebuchet MS"/>
              </a:rPr>
              <a:t>lternative hypothesis</a:t>
            </a:r>
            <a:r>
              <a:rPr lang="en-US" sz="2400">
                <a:solidFill>
                  <a:srgbClr val="0000FF"/>
                </a:solidFill>
                <a:latin typeface="Trebuchet MS"/>
                <a:ea typeface="Trebuchet MS"/>
                <a:cs typeface="Trebuchet MS"/>
                <a:sym typeface="Trebuchet MS"/>
              </a:rPr>
              <a:t>:</a:t>
            </a:r>
            <a:endParaRPr sz="2400">
              <a:solidFill>
                <a:srgbClr val="0000FF"/>
              </a:solidFill>
              <a:latin typeface="Trebuchet MS"/>
              <a:ea typeface="Trebuchet MS"/>
              <a:cs typeface="Trebuchet MS"/>
              <a:sym typeface="Trebuchet MS"/>
            </a:endParaRPr>
          </a:p>
          <a:p>
            <a:pPr indent="0" lvl="0" marL="0"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0" lvl="1" marL="457200" marR="0" rtl="0" algn="just">
              <a:spcBef>
                <a:spcPts val="480"/>
              </a:spcBef>
              <a:spcAft>
                <a:spcPts val="0"/>
              </a:spcAft>
              <a:buClr>
                <a:schemeClr val="dk1"/>
              </a:buClr>
              <a:buSzPts val="2400"/>
              <a:buFont typeface="Noto Sans Symbols"/>
              <a:buNone/>
            </a:pPr>
            <a:r>
              <a:rPr lang="en-US" sz="2400">
                <a:solidFill>
                  <a:srgbClr val="0000FF"/>
                </a:solidFill>
                <a:latin typeface="Trebuchet MS"/>
                <a:ea typeface="Trebuchet MS"/>
                <a:cs typeface="Trebuchet MS"/>
                <a:sym typeface="Trebuchet MS"/>
              </a:rPr>
              <a:t>An alternate hypothesis would be to have the user manually enter the ingredients into the app/web-app. This would be a lot lighter on the server as no pictures/videos will be involved. However, this wouldn’t be as convenient for the user as compared to our hypothesis so we won’t be going for this.</a:t>
            </a:r>
            <a:endParaRPr b="0" i="0" sz="2400" u="none" cap="none" strike="noStrike">
              <a:solidFill>
                <a:srgbClr val="0000FF"/>
              </a:solidFill>
              <a:latin typeface="Trebuchet MS"/>
              <a:ea typeface="Trebuchet MS"/>
              <a:cs typeface="Trebuchet MS"/>
              <a:sym typeface="Trebuchet MS"/>
            </a:endParaRPr>
          </a:p>
          <a:p>
            <a:pPr indent="-342900" lvl="0" marL="342900" marR="0" rtl="0" algn="l">
              <a:spcBef>
                <a:spcPts val="400"/>
              </a:spcBef>
              <a:spcAft>
                <a:spcPts val="0"/>
              </a:spcAft>
              <a:buNone/>
            </a:pPr>
            <a:r>
              <a:t/>
            </a:r>
            <a:endParaRPr sz="2000">
              <a:solidFill>
                <a:schemeClr val="dk1"/>
              </a:solidFill>
              <a:latin typeface="Trebuchet MS"/>
              <a:ea typeface="Trebuchet MS"/>
              <a:cs typeface="Trebuchet MS"/>
              <a:sym typeface="Trebuchet MS"/>
            </a:endParaRPr>
          </a:p>
        </p:txBody>
      </p:sp>
      <p:sp>
        <p:nvSpPr>
          <p:cNvPr id="294" name="Google Shape;294;g11e31a8f519_2_4"/>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3"/>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1" name="Google Shape;301;p13"/>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Discussion</a:t>
            </a:r>
            <a:endParaRPr/>
          </a:p>
        </p:txBody>
      </p:sp>
      <p:sp>
        <p:nvSpPr>
          <p:cNvPr id="302" name="Google Shape;302;p13"/>
          <p:cNvSpPr txBox="1"/>
          <p:nvPr/>
        </p:nvSpPr>
        <p:spPr>
          <a:xfrm>
            <a:off x="1836975" y="1752600"/>
            <a:ext cx="8831100" cy="4724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rgbClr val="0000FF"/>
                </a:solidFill>
                <a:latin typeface="Trebuchet MS"/>
                <a:ea typeface="Trebuchet MS"/>
                <a:cs typeface="Trebuchet MS"/>
                <a:sym typeface="Trebuchet MS"/>
              </a:rPr>
              <a:t>Advantages</a:t>
            </a:r>
            <a:endParaRPr b="1" sz="2200">
              <a:solidFill>
                <a:srgbClr val="0000FF"/>
              </a:solidFill>
              <a:latin typeface="Trebuchet MS"/>
              <a:ea typeface="Trebuchet MS"/>
              <a:cs typeface="Trebuchet MS"/>
              <a:sym typeface="Trebuchet MS"/>
            </a:endParaRPr>
          </a:p>
          <a:p>
            <a:pPr indent="0" lvl="0" marL="0" marR="0" rtl="0" algn="l">
              <a:spcBef>
                <a:spcPts val="0"/>
              </a:spcBef>
              <a:spcAft>
                <a:spcPts val="0"/>
              </a:spcAft>
              <a:buNone/>
            </a:pPr>
            <a:r>
              <a:t/>
            </a:r>
            <a:endParaRPr b="1" sz="2200">
              <a:solidFill>
                <a:srgbClr val="0000FF"/>
              </a:solidFill>
              <a:latin typeface="Trebuchet MS"/>
              <a:ea typeface="Trebuchet MS"/>
              <a:cs typeface="Trebuchet MS"/>
              <a:sym typeface="Trebuchet MS"/>
            </a:endParaRPr>
          </a:p>
          <a:p>
            <a:pPr indent="-368300" lvl="0" marL="457200" marR="0" rtl="0" algn="l">
              <a:spcBef>
                <a:spcPts val="0"/>
              </a:spcBef>
              <a:spcAft>
                <a:spcPts val="0"/>
              </a:spcAft>
              <a:buClr>
                <a:srgbClr val="0000FF"/>
              </a:buClr>
              <a:buSzPts val="2200"/>
              <a:buFont typeface="Trebuchet MS"/>
              <a:buChar char="●"/>
            </a:pPr>
            <a:r>
              <a:rPr lang="en-US" sz="2200">
                <a:solidFill>
                  <a:srgbClr val="0000FF"/>
                </a:solidFill>
                <a:latin typeface="Trebuchet MS"/>
                <a:ea typeface="Trebuchet MS"/>
                <a:cs typeface="Trebuchet MS"/>
                <a:sym typeface="Trebuchet MS"/>
              </a:rPr>
              <a:t>Accuracy comparison between different deep learning and feature selection methods is done</a:t>
            </a:r>
            <a:endParaRPr sz="2200">
              <a:solidFill>
                <a:srgbClr val="0000FF"/>
              </a:solidFill>
              <a:latin typeface="Trebuchet MS"/>
              <a:ea typeface="Trebuchet MS"/>
              <a:cs typeface="Trebuchet MS"/>
              <a:sym typeface="Trebuchet MS"/>
            </a:endParaRPr>
          </a:p>
          <a:p>
            <a:pPr indent="-368300" lvl="0" marL="457200" marR="0" rtl="0" algn="l">
              <a:spcBef>
                <a:spcPts val="0"/>
              </a:spcBef>
              <a:spcAft>
                <a:spcPts val="0"/>
              </a:spcAft>
              <a:buClr>
                <a:srgbClr val="0000FF"/>
              </a:buClr>
              <a:buSzPts val="2200"/>
              <a:buFont typeface="Trebuchet MS"/>
              <a:buChar char="●"/>
            </a:pPr>
            <a:r>
              <a:rPr lang="en-US" sz="2200">
                <a:solidFill>
                  <a:srgbClr val="0000FF"/>
                </a:solidFill>
                <a:latin typeface="Trebuchet MS"/>
                <a:ea typeface="Trebuchet MS"/>
                <a:cs typeface="Trebuchet MS"/>
                <a:sym typeface="Trebuchet MS"/>
              </a:rPr>
              <a:t>The proposed system features a low computation cost and confidentiality of the training set.</a:t>
            </a:r>
            <a:endParaRPr sz="2200">
              <a:solidFill>
                <a:srgbClr val="0000FF"/>
              </a:solidFill>
              <a:latin typeface="Trebuchet MS"/>
              <a:ea typeface="Trebuchet MS"/>
              <a:cs typeface="Trebuchet MS"/>
              <a:sym typeface="Trebuchet MS"/>
            </a:endParaRPr>
          </a:p>
          <a:p>
            <a:pPr indent="-368300" lvl="0" marL="457200" marR="0" rtl="0" algn="l">
              <a:spcBef>
                <a:spcPts val="0"/>
              </a:spcBef>
              <a:spcAft>
                <a:spcPts val="0"/>
              </a:spcAft>
              <a:buClr>
                <a:srgbClr val="0000FF"/>
              </a:buClr>
              <a:buSzPts val="2200"/>
              <a:buFont typeface="Trebuchet MS"/>
              <a:buChar char="●"/>
            </a:pPr>
            <a:r>
              <a:rPr lang="en-US" sz="2200">
                <a:solidFill>
                  <a:srgbClr val="0000FF"/>
                </a:solidFill>
                <a:latin typeface="Trebuchet MS"/>
                <a:ea typeface="Trebuchet MS"/>
                <a:cs typeface="Trebuchet MS"/>
                <a:sym typeface="Trebuchet MS"/>
              </a:rPr>
              <a:t>Creation and usage of own dataset,which is customized for the required project.</a:t>
            </a:r>
            <a:endParaRPr sz="2200">
              <a:solidFill>
                <a:srgbClr val="0000FF"/>
              </a:solidFill>
              <a:latin typeface="Trebuchet MS"/>
              <a:ea typeface="Trebuchet MS"/>
              <a:cs typeface="Trebuchet MS"/>
              <a:sym typeface="Trebuchet MS"/>
            </a:endParaRPr>
          </a:p>
          <a:p>
            <a:pPr indent="-368300" lvl="0" marL="457200" marR="0" rtl="0" algn="l">
              <a:spcBef>
                <a:spcPts val="0"/>
              </a:spcBef>
              <a:spcAft>
                <a:spcPts val="0"/>
              </a:spcAft>
              <a:buClr>
                <a:srgbClr val="0000FF"/>
              </a:buClr>
              <a:buSzPts val="2200"/>
              <a:buFont typeface="Trebuchet MS"/>
              <a:buChar char="●"/>
            </a:pPr>
            <a:r>
              <a:rPr lang="en-US" sz="2200">
                <a:solidFill>
                  <a:srgbClr val="0000FF"/>
                </a:solidFill>
                <a:latin typeface="Trebuchet MS"/>
                <a:ea typeface="Trebuchet MS"/>
                <a:cs typeface="Trebuchet MS"/>
                <a:sym typeface="Trebuchet MS"/>
              </a:rPr>
              <a:t>Image recognition to detect fruits by considering the structure of images to categorize them efficiently.</a:t>
            </a:r>
            <a:endParaRPr sz="2200">
              <a:solidFill>
                <a:srgbClr val="0000FF"/>
              </a:solidFill>
              <a:latin typeface="Trebuchet MS"/>
              <a:ea typeface="Trebuchet MS"/>
              <a:cs typeface="Trebuchet MS"/>
              <a:sym typeface="Trebuchet MS"/>
            </a:endParaRPr>
          </a:p>
          <a:p>
            <a:pPr indent="-368300" lvl="0" marL="457200" marR="0" rtl="0" algn="l">
              <a:spcBef>
                <a:spcPts val="0"/>
              </a:spcBef>
              <a:spcAft>
                <a:spcPts val="0"/>
              </a:spcAft>
              <a:buClr>
                <a:srgbClr val="0000FF"/>
              </a:buClr>
              <a:buSzPts val="2200"/>
              <a:buFont typeface="Trebuchet MS"/>
              <a:buChar char="●"/>
            </a:pPr>
            <a:r>
              <a:rPr lang="en-US" sz="2200">
                <a:solidFill>
                  <a:srgbClr val="0000FF"/>
                </a:solidFill>
                <a:latin typeface="Trebuchet MS"/>
                <a:ea typeface="Trebuchet MS"/>
                <a:cs typeface="Trebuchet MS"/>
                <a:sym typeface="Trebuchet MS"/>
              </a:rPr>
              <a:t>Dataset includes images from existing dataset and self collected images, gives good accuracy. </a:t>
            </a:r>
            <a:endParaRPr sz="2200">
              <a:solidFill>
                <a:srgbClr val="0000FF"/>
              </a:solidFill>
              <a:latin typeface="Trebuchet MS"/>
              <a:ea typeface="Trebuchet MS"/>
              <a:cs typeface="Trebuchet MS"/>
              <a:sym typeface="Trebuchet MS"/>
            </a:endParaRPr>
          </a:p>
          <a:p>
            <a:pPr indent="-368300" lvl="0" marL="457200" marR="0" rtl="0" algn="l">
              <a:spcBef>
                <a:spcPts val="0"/>
              </a:spcBef>
              <a:spcAft>
                <a:spcPts val="0"/>
              </a:spcAft>
              <a:buClr>
                <a:srgbClr val="0000FF"/>
              </a:buClr>
              <a:buSzPts val="2200"/>
              <a:buFont typeface="Trebuchet MS"/>
              <a:buChar char="●"/>
            </a:pPr>
            <a:r>
              <a:rPr lang="en-US" sz="2200">
                <a:solidFill>
                  <a:srgbClr val="0000FF"/>
                </a:solidFill>
                <a:latin typeface="Trebuchet MS"/>
                <a:ea typeface="Trebuchet MS"/>
                <a:cs typeface="Trebuchet MS"/>
                <a:sym typeface="Trebuchet MS"/>
              </a:rPr>
              <a:t>The model used helps users to cook recipes based on the ingredients found in grocery stores or kitchen.</a:t>
            </a:r>
            <a:endParaRPr sz="2200">
              <a:solidFill>
                <a:srgbClr val="0000FF"/>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400">
              <a:solidFill>
                <a:srgbClr val="0000FF"/>
              </a:solidFill>
              <a:highlight>
                <a:srgbClr val="FFFF00"/>
              </a:highlight>
              <a:latin typeface="Trebuchet MS"/>
              <a:ea typeface="Trebuchet MS"/>
              <a:cs typeface="Trebuchet MS"/>
              <a:sym typeface="Trebuchet M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11e31a8f519_1_0"/>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9" name="Google Shape;309;g11e31a8f519_1_0"/>
          <p:cNvSpPr txBox="1"/>
          <p:nvPr/>
        </p:nvSpPr>
        <p:spPr>
          <a:xfrm>
            <a:off x="2895600" y="1143002"/>
            <a:ext cx="77724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Discussion</a:t>
            </a:r>
            <a:endParaRPr/>
          </a:p>
        </p:txBody>
      </p:sp>
      <p:sp>
        <p:nvSpPr>
          <p:cNvPr id="310" name="Google Shape;310;g11e31a8f519_1_0"/>
          <p:cNvSpPr txBox="1"/>
          <p:nvPr/>
        </p:nvSpPr>
        <p:spPr>
          <a:xfrm>
            <a:off x="1837200" y="1815175"/>
            <a:ext cx="9157500" cy="478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300">
                <a:solidFill>
                  <a:srgbClr val="0000FF"/>
                </a:solidFill>
                <a:latin typeface="Calibri"/>
                <a:ea typeface="Calibri"/>
                <a:cs typeface="Calibri"/>
                <a:sym typeface="Calibri"/>
              </a:rPr>
              <a:t>Disadvantages:</a:t>
            </a:r>
            <a:endParaRPr b="1" sz="2300">
              <a:solidFill>
                <a:srgbClr val="0000F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2300">
              <a:solidFill>
                <a:srgbClr val="0000FF"/>
              </a:solidFill>
              <a:latin typeface="Calibri"/>
              <a:ea typeface="Calibri"/>
              <a:cs typeface="Calibri"/>
              <a:sym typeface="Calibri"/>
            </a:endParaRPr>
          </a:p>
          <a:p>
            <a:pPr indent="-374650" lvl="0" marL="457200" rtl="0" algn="l">
              <a:spcBef>
                <a:spcPts val="0"/>
              </a:spcBef>
              <a:spcAft>
                <a:spcPts val="0"/>
              </a:spcAft>
              <a:buClr>
                <a:srgbClr val="0000FF"/>
              </a:buClr>
              <a:buSzPts val="2300"/>
              <a:buFont typeface="Trebuchet MS"/>
              <a:buChar char="●"/>
            </a:pPr>
            <a:r>
              <a:rPr lang="en-US" sz="2300">
                <a:solidFill>
                  <a:srgbClr val="0000FF"/>
                </a:solidFill>
                <a:latin typeface="Trebuchet MS"/>
                <a:ea typeface="Trebuchet MS"/>
                <a:cs typeface="Trebuchet MS"/>
                <a:sym typeface="Trebuchet MS"/>
              </a:rPr>
              <a:t>Complicated system with large overhead</a:t>
            </a:r>
            <a:endParaRPr sz="2300">
              <a:solidFill>
                <a:srgbClr val="0000FF"/>
              </a:solidFill>
              <a:latin typeface="Trebuchet MS"/>
              <a:ea typeface="Trebuchet MS"/>
              <a:cs typeface="Trebuchet MS"/>
              <a:sym typeface="Trebuchet MS"/>
            </a:endParaRPr>
          </a:p>
          <a:p>
            <a:pPr indent="-374650" lvl="0" marL="457200" rtl="0" algn="l">
              <a:spcBef>
                <a:spcPts val="0"/>
              </a:spcBef>
              <a:spcAft>
                <a:spcPts val="0"/>
              </a:spcAft>
              <a:buClr>
                <a:srgbClr val="0000FF"/>
              </a:buClr>
              <a:buSzPts val="2300"/>
              <a:buFont typeface="Trebuchet MS"/>
              <a:buChar char="●"/>
            </a:pPr>
            <a:r>
              <a:rPr lang="en-US" sz="2300">
                <a:solidFill>
                  <a:srgbClr val="0000FF"/>
                </a:solidFill>
                <a:latin typeface="Trebuchet MS"/>
                <a:ea typeface="Trebuchet MS"/>
                <a:cs typeface="Trebuchet MS"/>
                <a:sym typeface="Trebuchet MS"/>
              </a:rPr>
              <a:t>Small training dataset.</a:t>
            </a:r>
            <a:endParaRPr sz="2300">
              <a:solidFill>
                <a:srgbClr val="0000FF"/>
              </a:solidFill>
              <a:latin typeface="Trebuchet MS"/>
              <a:ea typeface="Trebuchet MS"/>
              <a:cs typeface="Trebuchet MS"/>
              <a:sym typeface="Trebuchet MS"/>
            </a:endParaRPr>
          </a:p>
          <a:p>
            <a:pPr indent="-374650" lvl="0" marL="457200" rtl="0" algn="l">
              <a:spcBef>
                <a:spcPts val="0"/>
              </a:spcBef>
              <a:spcAft>
                <a:spcPts val="0"/>
              </a:spcAft>
              <a:buClr>
                <a:srgbClr val="0000FF"/>
              </a:buClr>
              <a:buSzPts val="2300"/>
              <a:buFont typeface="Trebuchet MS"/>
              <a:buChar char="●"/>
            </a:pPr>
            <a:r>
              <a:rPr lang="en-US" sz="2300">
                <a:solidFill>
                  <a:srgbClr val="0000FF"/>
                </a:solidFill>
                <a:latin typeface="Trebuchet MS"/>
                <a:ea typeface="Trebuchet MS"/>
                <a:cs typeface="Trebuchet MS"/>
                <a:sym typeface="Trebuchet MS"/>
              </a:rPr>
              <a:t>With increased number of categories of the food ingredients, the accuracy drops significantly.</a:t>
            </a:r>
            <a:endParaRPr sz="2300">
              <a:solidFill>
                <a:srgbClr val="0000FF"/>
              </a:solidFill>
              <a:latin typeface="Trebuchet MS"/>
              <a:ea typeface="Trebuchet MS"/>
              <a:cs typeface="Trebuchet MS"/>
              <a:sym typeface="Trebuchet MS"/>
            </a:endParaRPr>
          </a:p>
          <a:p>
            <a:pPr indent="-374650" lvl="0" marL="457200" rtl="0" algn="l">
              <a:spcBef>
                <a:spcPts val="0"/>
              </a:spcBef>
              <a:spcAft>
                <a:spcPts val="0"/>
              </a:spcAft>
              <a:buClr>
                <a:srgbClr val="0000FF"/>
              </a:buClr>
              <a:buSzPts val="2300"/>
              <a:buFont typeface="Trebuchet MS"/>
              <a:buChar char="●"/>
            </a:pPr>
            <a:r>
              <a:rPr lang="en-US" sz="2300">
                <a:solidFill>
                  <a:srgbClr val="0000FF"/>
                </a:solidFill>
                <a:latin typeface="Trebuchet MS"/>
                <a:ea typeface="Trebuchet MS"/>
                <a:cs typeface="Trebuchet MS"/>
                <a:sym typeface="Trebuchet MS"/>
              </a:rPr>
              <a:t>Should improve the object recognition, recipe recommendation functionalities </a:t>
            </a:r>
            <a:endParaRPr sz="2300">
              <a:solidFill>
                <a:srgbClr val="0000FF"/>
              </a:solidFill>
              <a:latin typeface="Trebuchet MS"/>
              <a:ea typeface="Trebuchet MS"/>
              <a:cs typeface="Trebuchet MS"/>
              <a:sym typeface="Trebuchet MS"/>
            </a:endParaRPr>
          </a:p>
          <a:p>
            <a:pPr indent="-374650" lvl="0" marL="457200" rtl="0" algn="l">
              <a:spcBef>
                <a:spcPts val="0"/>
              </a:spcBef>
              <a:spcAft>
                <a:spcPts val="0"/>
              </a:spcAft>
              <a:buClr>
                <a:srgbClr val="0000FF"/>
              </a:buClr>
              <a:buSzPts val="2300"/>
              <a:buFont typeface="Trebuchet MS"/>
              <a:buChar char="●"/>
            </a:pPr>
            <a:r>
              <a:rPr lang="en-US" sz="2300">
                <a:solidFill>
                  <a:srgbClr val="0000FF"/>
                </a:solidFill>
                <a:latin typeface="Trebuchet MS"/>
                <a:ea typeface="Trebuchet MS"/>
                <a:cs typeface="Trebuchet MS"/>
                <a:sym typeface="Trebuchet MS"/>
              </a:rPr>
              <a:t>Limited to whole fruits and not diced, frozen or canned fruits.</a:t>
            </a:r>
            <a:endParaRPr sz="2300">
              <a:solidFill>
                <a:srgbClr val="0000FF"/>
              </a:solidFill>
              <a:latin typeface="Trebuchet MS"/>
              <a:ea typeface="Trebuchet MS"/>
              <a:cs typeface="Trebuchet MS"/>
              <a:sym typeface="Trebuchet MS"/>
            </a:endParaRPr>
          </a:p>
          <a:p>
            <a:pPr indent="-374650" lvl="0" marL="457200" rtl="0" algn="l">
              <a:spcBef>
                <a:spcPts val="0"/>
              </a:spcBef>
              <a:spcAft>
                <a:spcPts val="0"/>
              </a:spcAft>
              <a:buClr>
                <a:srgbClr val="0000FF"/>
              </a:buClr>
              <a:buSzPts val="2300"/>
              <a:buFont typeface="Trebuchet MS"/>
              <a:buChar char="●"/>
            </a:pPr>
            <a:r>
              <a:rPr lang="en-US" sz="2300">
                <a:solidFill>
                  <a:srgbClr val="0000FF"/>
                </a:solidFill>
                <a:latin typeface="Trebuchet MS"/>
                <a:ea typeface="Trebuchet MS"/>
                <a:cs typeface="Trebuchet MS"/>
                <a:sym typeface="Trebuchet MS"/>
              </a:rPr>
              <a:t>Dataset containing less variety of ingredients, no real time analysis of food ingredients.</a:t>
            </a:r>
            <a:endParaRPr sz="2300">
              <a:solidFill>
                <a:srgbClr val="0000FF"/>
              </a:solidFill>
              <a:latin typeface="Trebuchet MS"/>
              <a:ea typeface="Trebuchet MS"/>
              <a:cs typeface="Trebuchet MS"/>
              <a:sym typeface="Trebuchet MS"/>
            </a:endParaRPr>
          </a:p>
          <a:p>
            <a:pPr indent="-374650" lvl="0" marL="457200" rtl="0" algn="l">
              <a:spcBef>
                <a:spcPts val="0"/>
              </a:spcBef>
              <a:spcAft>
                <a:spcPts val="0"/>
              </a:spcAft>
              <a:buClr>
                <a:srgbClr val="0000FF"/>
              </a:buClr>
              <a:buSzPts val="2300"/>
              <a:buFont typeface="Trebuchet MS"/>
              <a:buChar char="●"/>
            </a:pPr>
            <a:r>
              <a:rPr lang="en-US" sz="2300">
                <a:solidFill>
                  <a:srgbClr val="0000FF"/>
                </a:solidFill>
                <a:latin typeface="Trebuchet MS"/>
                <a:ea typeface="Trebuchet MS"/>
                <a:cs typeface="Trebuchet MS"/>
                <a:sym typeface="Trebuchet MS"/>
              </a:rPr>
              <a:t>Improvement of the user interface, considering the amount, nutrition and prices of ingredients</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3"/>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 name="Google Shape;95;p3"/>
          <p:cNvSpPr txBox="1"/>
          <p:nvPr/>
        </p:nvSpPr>
        <p:spPr>
          <a:xfrm>
            <a:off x="1823350" y="1860175"/>
            <a:ext cx="8844600" cy="41910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2400">
              <a:solidFill>
                <a:srgbClr val="0000FF"/>
              </a:solidFill>
              <a:latin typeface="Trebuchet MS"/>
              <a:ea typeface="Trebuchet MS"/>
              <a:cs typeface="Trebuchet MS"/>
              <a:sym typeface="Trebuchet MS"/>
            </a:endParaRPr>
          </a:p>
          <a:p>
            <a:pPr indent="0" lvl="0" marL="0" marR="0" rtl="0" algn="just">
              <a:spcBef>
                <a:spcPts val="0"/>
              </a:spcBef>
              <a:spcAft>
                <a:spcPts val="0"/>
              </a:spcAft>
              <a:buNone/>
            </a:pPr>
            <a:r>
              <a:rPr lang="en-US" sz="2400">
                <a:solidFill>
                  <a:srgbClr val="0000FF"/>
                </a:solidFill>
                <a:latin typeface="Trebuchet MS"/>
                <a:ea typeface="Trebuchet MS"/>
                <a:cs typeface="Trebuchet MS"/>
                <a:sym typeface="Trebuchet MS"/>
              </a:rPr>
              <a:t>We will be creating a recipe recommendation system using pictures/videos of the pantry for a variety of uses mainly being to help out working individuals to prep </a:t>
            </a:r>
            <a:r>
              <a:rPr lang="en-US" sz="2400">
                <a:solidFill>
                  <a:srgbClr val="0000FF"/>
                </a:solidFill>
                <a:latin typeface="Trebuchet MS"/>
                <a:ea typeface="Trebuchet MS"/>
                <a:cs typeface="Trebuchet MS"/>
                <a:sym typeface="Trebuchet MS"/>
              </a:rPr>
              <a:t>their meals without having to spend too much effort or time in eating healthy.</a:t>
            </a:r>
            <a:endParaRPr sz="2400">
              <a:solidFill>
                <a:srgbClr val="0000FF"/>
              </a:solidFill>
              <a:latin typeface="Trebuchet MS"/>
              <a:ea typeface="Trebuchet MS"/>
              <a:cs typeface="Trebuchet MS"/>
              <a:sym typeface="Trebuchet MS"/>
            </a:endParaRPr>
          </a:p>
        </p:txBody>
      </p:sp>
      <p:sp>
        <p:nvSpPr>
          <p:cNvPr id="96" name="Google Shape;96;p3"/>
          <p:cNvSpPr txBox="1"/>
          <p:nvPr/>
        </p:nvSpPr>
        <p:spPr>
          <a:xfrm>
            <a:off x="4419600" y="1119490"/>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Abstract</a:t>
            </a:r>
            <a:endParaRPr sz="2400">
              <a:solidFill>
                <a:srgbClr val="FF0000"/>
              </a:solidFill>
              <a:latin typeface="Trebuchet MS"/>
              <a:ea typeface="Trebuchet MS"/>
              <a:cs typeface="Trebuchet MS"/>
              <a:sym typeface="Trebuchet M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4"/>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6" name="Google Shape;316;p14"/>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Any other information</a:t>
            </a:r>
            <a:endParaRPr/>
          </a:p>
        </p:txBody>
      </p:sp>
      <p:sp>
        <p:nvSpPr>
          <p:cNvPr id="317" name="Google Shape;317;p14"/>
          <p:cNvSpPr txBox="1"/>
          <p:nvPr/>
        </p:nvSpPr>
        <p:spPr>
          <a:xfrm>
            <a:off x="2133600" y="1905000"/>
            <a:ext cx="8534400" cy="32325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rgbClr val="0000FF"/>
                </a:solidFill>
                <a:latin typeface="Trebuchet MS"/>
                <a:ea typeface="Trebuchet MS"/>
                <a:cs typeface="Trebuchet MS"/>
                <a:sym typeface="Trebuchet MS"/>
              </a:rPr>
              <a:t>We are tentatively going to implement this project using mobile application.</a:t>
            </a:r>
            <a:endParaRPr sz="2400">
              <a:solidFill>
                <a:srgbClr val="0000FF"/>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00FF"/>
              </a:solidFill>
              <a:latin typeface="Trebuchet MS"/>
              <a:ea typeface="Trebuchet MS"/>
              <a:cs typeface="Trebuchet MS"/>
              <a:sym typeface="Trebuchet MS"/>
            </a:endParaRPr>
          </a:p>
          <a:p>
            <a:pPr indent="0" lvl="0" marL="0" marR="0" rtl="0" algn="just">
              <a:spcBef>
                <a:spcPts val="0"/>
              </a:spcBef>
              <a:spcAft>
                <a:spcPts val="0"/>
              </a:spcAft>
              <a:buNone/>
            </a:pPr>
            <a:r>
              <a:rPr lang="en-US" sz="2400">
                <a:solidFill>
                  <a:srgbClr val="0000FF"/>
                </a:solidFill>
                <a:latin typeface="Trebuchet MS"/>
                <a:ea typeface="Trebuchet MS"/>
                <a:cs typeface="Trebuchet MS"/>
                <a:sym typeface="Trebuchet MS"/>
              </a:rPr>
              <a:t>Future scope is converting this project to an android application.</a:t>
            </a:r>
            <a:endParaRPr sz="2400">
              <a:solidFill>
                <a:srgbClr val="0000FF"/>
              </a:solidFill>
              <a:latin typeface="Trebuchet MS"/>
              <a:ea typeface="Trebuchet MS"/>
              <a:cs typeface="Trebuchet MS"/>
              <a:sym typeface="Trebuchet MS"/>
            </a:endParaRPr>
          </a:p>
          <a:p>
            <a:pPr indent="12700" lvl="0" marL="342891" marR="0" rtl="0" algn="just">
              <a:spcBef>
                <a:spcPts val="480"/>
              </a:spcBef>
              <a:spcAft>
                <a:spcPts val="0"/>
              </a:spcAft>
              <a:buNone/>
            </a:pPr>
            <a:r>
              <a:rPr lang="en-US" sz="2400">
                <a:solidFill>
                  <a:srgbClr val="0000FF"/>
                </a:solidFill>
                <a:latin typeface="Trebuchet MS"/>
                <a:ea typeface="Trebuchet MS"/>
                <a:cs typeface="Trebuchet MS"/>
                <a:sym typeface="Trebuchet MS"/>
              </a:rPr>
              <a:t> </a:t>
            </a:r>
            <a:endParaRPr/>
          </a:p>
          <a:p>
            <a:pPr indent="12700" lvl="0" marL="342891"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12700" lvl="0" marL="342891" marR="0" rtl="0" algn="just">
              <a:spcBef>
                <a:spcPts val="480"/>
              </a:spcBef>
              <a:spcAft>
                <a:spcPts val="0"/>
              </a:spcAft>
              <a:buNone/>
            </a:pPr>
            <a:r>
              <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5"/>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4" name="Google Shape;324;p15"/>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Summary of Literature Survey</a:t>
            </a:r>
            <a:endParaRPr/>
          </a:p>
        </p:txBody>
      </p:sp>
      <p:sp>
        <p:nvSpPr>
          <p:cNvPr id="325" name="Google Shape;325;p15"/>
          <p:cNvSpPr txBox="1"/>
          <p:nvPr/>
        </p:nvSpPr>
        <p:spPr>
          <a:xfrm>
            <a:off x="1905000" y="1828800"/>
            <a:ext cx="8763000" cy="47244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2400">
              <a:solidFill>
                <a:srgbClr val="0000FF"/>
              </a:solidFill>
              <a:latin typeface="Trebuchet MS"/>
              <a:ea typeface="Trebuchet MS"/>
              <a:cs typeface="Trebuchet MS"/>
              <a:sym typeface="Trebuchet MS"/>
            </a:endParaRPr>
          </a:p>
          <a:p>
            <a:pPr indent="0" lvl="0" marL="0" marR="0" rtl="0" algn="just">
              <a:spcBef>
                <a:spcPts val="0"/>
              </a:spcBef>
              <a:spcAft>
                <a:spcPts val="0"/>
              </a:spcAft>
              <a:buNone/>
            </a:pPr>
            <a:r>
              <a:rPr lang="en-US" sz="2400">
                <a:solidFill>
                  <a:srgbClr val="0000FF"/>
                </a:solidFill>
                <a:latin typeface="Trebuchet MS"/>
                <a:ea typeface="Trebuchet MS"/>
                <a:cs typeface="Trebuchet MS"/>
                <a:sym typeface="Trebuchet MS"/>
              </a:rPr>
              <a:t>The models used to implement the problem statements in the papers mainly include:</a:t>
            </a:r>
            <a:endParaRPr sz="2400">
              <a:solidFill>
                <a:srgbClr val="0000FF"/>
              </a:solidFill>
              <a:latin typeface="Trebuchet MS"/>
              <a:ea typeface="Trebuchet MS"/>
              <a:cs typeface="Trebuchet MS"/>
              <a:sym typeface="Trebuchet MS"/>
            </a:endParaRPr>
          </a:p>
          <a:p>
            <a:pPr indent="0" lvl="0" marL="457200" marR="0" rtl="0" algn="just">
              <a:spcBef>
                <a:spcPts val="0"/>
              </a:spcBef>
              <a:spcAft>
                <a:spcPts val="0"/>
              </a:spcAft>
              <a:buNone/>
            </a:pPr>
            <a:r>
              <a:t/>
            </a:r>
            <a:endParaRPr sz="2400">
              <a:solidFill>
                <a:srgbClr val="0000FF"/>
              </a:solidFill>
              <a:latin typeface="Trebuchet MS"/>
              <a:ea typeface="Trebuchet MS"/>
              <a:cs typeface="Trebuchet MS"/>
              <a:sym typeface="Trebuchet MS"/>
            </a:endParaRPr>
          </a:p>
          <a:p>
            <a:pPr indent="-381000" lvl="0" marL="457200" marR="0" rtl="0" algn="just">
              <a:spcBef>
                <a:spcPts val="0"/>
              </a:spcBef>
              <a:spcAft>
                <a:spcPts val="0"/>
              </a:spcAft>
              <a:buClr>
                <a:srgbClr val="0000FF"/>
              </a:buClr>
              <a:buSzPts val="2400"/>
              <a:buFont typeface="Trebuchet MS"/>
              <a:buChar char="●"/>
            </a:pPr>
            <a:r>
              <a:rPr b="1" lang="en-US" sz="2400">
                <a:solidFill>
                  <a:srgbClr val="0000FF"/>
                </a:solidFill>
                <a:latin typeface="Trebuchet MS"/>
                <a:ea typeface="Trebuchet MS"/>
                <a:cs typeface="Trebuchet MS"/>
                <a:sym typeface="Trebuchet MS"/>
              </a:rPr>
              <a:t>Feature extraction</a:t>
            </a:r>
            <a:r>
              <a:rPr lang="en-US" sz="2400">
                <a:solidFill>
                  <a:srgbClr val="0000FF"/>
                </a:solidFill>
                <a:latin typeface="Trebuchet MS"/>
                <a:ea typeface="Trebuchet MS"/>
                <a:cs typeface="Trebuchet MS"/>
                <a:sym typeface="Trebuchet MS"/>
              </a:rPr>
              <a:t> : Deep learning models such as CNN , FNN etc</a:t>
            </a:r>
            <a:endParaRPr sz="2400">
              <a:solidFill>
                <a:srgbClr val="0000FF"/>
              </a:solidFill>
              <a:latin typeface="Trebuchet MS"/>
              <a:ea typeface="Trebuchet MS"/>
              <a:cs typeface="Trebuchet MS"/>
              <a:sym typeface="Trebuchet MS"/>
            </a:endParaRPr>
          </a:p>
          <a:p>
            <a:pPr indent="-381000" lvl="0" marL="457200" marR="0" rtl="0" algn="just">
              <a:spcBef>
                <a:spcPts val="0"/>
              </a:spcBef>
              <a:spcAft>
                <a:spcPts val="0"/>
              </a:spcAft>
              <a:buClr>
                <a:srgbClr val="0000FF"/>
              </a:buClr>
              <a:buSzPts val="2400"/>
              <a:buFont typeface="Trebuchet MS"/>
              <a:buChar char="●"/>
            </a:pPr>
            <a:r>
              <a:rPr b="1" lang="en-US" sz="2400">
                <a:solidFill>
                  <a:srgbClr val="0000FF"/>
                </a:solidFill>
                <a:latin typeface="Trebuchet MS"/>
                <a:ea typeface="Trebuchet MS"/>
                <a:cs typeface="Trebuchet MS"/>
                <a:sym typeface="Trebuchet MS"/>
              </a:rPr>
              <a:t>Feature selection</a:t>
            </a:r>
            <a:r>
              <a:rPr lang="en-US" sz="2400">
                <a:solidFill>
                  <a:srgbClr val="0000FF"/>
                </a:solidFill>
                <a:latin typeface="Trebuchet MS"/>
                <a:ea typeface="Trebuchet MS"/>
                <a:cs typeface="Trebuchet MS"/>
                <a:sym typeface="Trebuchet MS"/>
              </a:rPr>
              <a:t> :  PCA (Principal Component Analysis), CFS (Correlation Feature Selection), IG (Information Gain)</a:t>
            </a:r>
            <a:endParaRPr sz="2400">
              <a:solidFill>
                <a:srgbClr val="0000FF"/>
              </a:solidFill>
              <a:latin typeface="Trebuchet MS"/>
              <a:ea typeface="Trebuchet MS"/>
              <a:cs typeface="Trebuchet MS"/>
              <a:sym typeface="Trebuchet MS"/>
            </a:endParaRPr>
          </a:p>
          <a:p>
            <a:pPr indent="-381000" lvl="0" marL="457200" marR="0" rtl="0" algn="just">
              <a:spcBef>
                <a:spcPts val="0"/>
              </a:spcBef>
              <a:spcAft>
                <a:spcPts val="0"/>
              </a:spcAft>
              <a:buClr>
                <a:srgbClr val="0000FF"/>
              </a:buClr>
              <a:buSzPts val="2400"/>
              <a:buFont typeface="Trebuchet MS"/>
              <a:buChar char="●"/>
            </a:pPr>
            <a:r>
              <a:rPr b="1" lang="en-US" sz="2400">
                <a:solidFill>
                  <a:srgbClr val="0000FF"/>
                </a:solidFill>
                <a:latin typeface="Trebuchet MS"/>
                <a:ea typeface="Trebuchet MS"/>
                <a:cs typeface="Trebuchet MS"/>
                <a:sym typeface="Trebuchet MS"/>
              </a:rPr>
              <a:t>Feature classification</a:t>
            </a:r>
            <a:r>
              <a:rPr lang="en-US" sz="2400">
                <a:solidFill>
                  <a:srgbClr val="0000FF"/>
                </a:solidFill>
                <a:latin typeface="Trebuchet MS"/>
                <a:ea typeface="Trebuchet MS"/>
                <a:cs typeface="Trebuchet MS"/>
                <a:sym typeface="Trebuchet MS"/>
              </a:rPr>
              <a:t> : Non linear SVM kernals, Cumulative Knowledge-based Regression Models (CKRM)</a:t>
            </a:r>
            <a:endParaRPr sz="2400">
              <a:solidFill>
                <a:srgbClr val="0000FF"/>
              </a:solidFill>
              <a:latin typeface="Trebuchet MS"/>
              <a:ea typeface="Trebuchet MS"/>
              <a:cs typeface="Trebuchet MS"/>
              <a:sym typeface="Trebuchet M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g11df8312299_0_200"/>
          <p:cNvPicPr preferRelativeResize="0"/>
          <p:nvPr/>
        </p:nvPicPr>
        <p:blipFill rotWithShape="1">
          <a:blip r:embed="rId3">
            <a:alphaModFix/>
          </a:blip>
          <a:srcRect b="0" l="0" r="0" t="19178"/>
          <a:stretch/>
        </p:blipFill>
        <p:spPr>
          <a:xfrm>
            <a:off x="152400" y="2054673"/>
            <a:ext cx="11887201" cy="4353276"/>
          </a:xfrm>
          <a:prstGeom prst="rect">
            <a:avLst/>
          </a:prstGeom>
          <a:noFill/>
          <a:ln>
            <a:noFill/>
          </a:ln>
        </p:spPr>
      </p:pic>
      <p:sp>
        <p:nvSpPr>
          <p:cNvPr id="332" name="Google Shape;332;g11df8312299_0_200"/>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3" name="Google Shape;333;g11df8312299_0_200"/>
          <p:cNvSpPr txBox="1"/>
          <p:nvPr/>
        </p:nvSpPr>
        <p:spPr>
          <a:xfrm>
            <a:off x="2895600" y="1143002"/>
            <a:ext cx="77724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Capstone (Phase-I &amp; Phase-II) Project Timeline</a:t>
            </a:r>
            <a:endParaRPr sz="2400">
              <a:solidFill>
                <a:srgbClr val="FF0000"/>
              </a:solidFill>
              <a:latin typeface="Trebuchet MS"/>
              <a:ea typeface="Trebuchet MS"/>
              <a:cs typeface="Trebuchet MS"/>
              <a:sym typeface="Trebuchet MS"/>
            </a:endParaRPr>
          </a:p>
        </p:txBody>
      </p:sp>
      <p:sp>
        <p:nvSpPr>
          <p:cNvPr id="334" name="Google Shape;334;g11df8312299_0_200"/>
          <p:cNvSpPr txBox="1"/>
          <p:nvPr/>
        </p:nvSpPr>
        <p:spPr>
          <a:xfrm>
            <a:off x="4914150" y="1581150"/>
            <a:ext cx="37353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900">
                <a:solidFill>
                  <a:srgbClr val="8E7CC3"/>
                </a:solidFill>
                <a:latin typeface="Calibri"/>
                <a:ea typeface="Calibri"/>
                <a:cs typeface="Calibri"/>
                <a:sym typeface="Calibri"/>
              </a:rPr>
              <a:t>GANTT  CHART</a:t>
            </a:r>
            <a:endParaRPr sz="2900">
              <a:solidFill>
                <a:srgbClr val="8E7CC3"/>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11e31a8f519_4_0"/>
          <p:cNvSpPr txBox="1"/>
          <p:nvPr/>
        </p:nvSpPr>
        <p:spPr>
          <a:xfrm>
            <a:off x="644650" y="-34024239"/>
            <a:ext cx="1115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41" name="Google Shape;341;g11e31a8f519_4_0"/>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2" name="Google Shape;342;g11e31a8f519_4_0"/>
          <p:cNvSpPr txBox="1"/>
          <p:nvPr/>
        </p:nvSpPr>
        <p:spPr>
          <a:xfrm>
            <a:off x="2895600" y="1143002"/>
            <a:ext cx="77724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Capstone (Phase-I &amp; Phase-II) Project Timeline</a:t>
            </a:r>
            <a:endParaRPr sz="2400">
              <a:solidFill>
                <a:srgbClr val="FF0000"/>
              </a:solidFill>
              <a:latin typeface="Trebuchet MS"/>
              <a:ea typeface="Trebuchet MS"/>
              <a:cs typeface="Trebuchet MS"/>
              <a:sym typeface="Trebuchet MS"/>
            </a:endParaRPr>
          </a:p>
        </p:txBody>
      </p:sp>
      <p:sp>
        <p:nvSpPr>
          <p:cNvPr id="343" name="Google Shape;343;g11e31a8f519_4_0"/>
          <p:cNvSpPr txBox="1"/>
          <p:nvPr/>
        </p:nvSpPr>
        <p:spPr>
          <a:xfrm>
            <a:off x="1800400" y="2182675"/>
            <a:ext cx="8839500" cy="3324600"/>
          </a:xfrm>
          <a:prstGeom prst="rect">
            <a:avLst/>
          </a:prstGeom>
          <a:noFill/>
          <a:ln>
            <a:noFill/>
          </a:ln>
        </p:spPr>
        <p:txBody>
          <a:bodyPr anchorCtr="0" anchor="t" bIns="45700" lIns="91425" spcFirstLastPara="1" rIns="91425" wrap="square" tIns="45700">
            <a:spAutoFit/>
          </a:bodyPr>
          <a:lstStyle/>
          <a:p>
            <a:pPr indent="457200" lvl="0" marL="0" marR="0" rtl="0" algn="just">
              <a:spcBef>
                <a:spcPts val="0"/>
              </a:spcBef>
              <a:spcAft>
                <a:spcPts val="0"/>
              </a:spcAft>
              <a:buNone/>
            </a:pPr>
            <a:r>
              <a:rPr lang="en-US" sz="2400">
                <a:solidFill>
                  <a:srgbClr val="0033CC"/>
                </a:solidFill>
                <a:latin typeface="Trebuchet MS"/>
                <a:ea typeface="Trebuchet MS"/>
                <a:cs typeface="Trebuchet MS"/>
                <a:sym typeface="Trebuchet MS"/>
              </a:rPr>
              <a:t>The plan in terms of efforts by individuals in the team:</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381000" lvl="0" marL="914400" marR="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Everyone will participate in pair programming</a:t>
            </a:r>
            <a:endParaRPr sz="2400">
              <a:solidFill>
                <a:srgbClr val="0033CC"/>
              </a:solidFill>
              <a:latin typeface="Trebuchet MS"/>
              <a:ea typeface="Trebuchet MS"/>
              <a:cs typeface="Trebuchet MS"/>
              <a:sym typeface="Trebuchet MS"/>
            </a:endParaRPr>
          </a:p>
          <a:p>
            <a:pPr indent="-381000" lvl="0" marL="914400" marR="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Everyone will be doing their individual research and will be briefing everyone about it.</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a:p>
          <a:p>
            <a:pPr indent="-112712" lvl="1" marL="1077912" marR="0" rtl="0" algn="just">
              <a:spcBef>
                <a:spcPts val="0"/>
              </a:spcBef>
              <a:spcAft>
                <a:spcPts val="0"/>
              </a:spcAft>
              <a:buClr>
                <a:schemeClr val="dk1"/>
              </a:buClr>
              <a:buSzPts val="2400"/>
              <a:buFont typeface="Noto Sans Symbols"/>
              <a:buNone/>
            </a:pPr>
            <a:r>
              <a:t/>
            </a:r>
            <a:endParaRPr b="0" i="0" sz="2400" u="none" cap="none" strike="noStrike">
              <a:solidFill>
                <a:srgbClr val="0033CC"/>
              </a:solidFill>
              <a:latin typeface="Trebuchet MS"/>
              <a:ea typeface="Trebuchet MS"/>
              <a:cs typeface="Trebuchet MS"/>
              <a:sym typeface="Trebuchet MS"/>
            </a:endParaRPr>
          </a:p>
          <a:p>
            <a:pPr indent="-265112" lvl="1" marL="1077912" marR="0" rtl="0" algn="just">
              <a:spcBef>
                <a:spcPts val="480"/>
              </a:spcBef>
              <a:spcAft>
                <a:spcPts val="0"/>
              </a:spcAft>
              <a:buNone/>
            </a:pPr>
            <a:r>
              <a:t/>
            </a:r>
            <a:endParaRPr b="0" i="0" sz="2400" u="none" cap="none" strike="noStrike">
              <a:solidFill>
                <a:srgbClr val="0000FF"/>
              </a:solidFill>
              <a:latin typeface="Trebuchet MS"/>
              <a:ea typeface="Trebuchet MS"/>
              <a:cs typeface="Trebuchet MS"/>
              <a:sym typeface="Trebuchet M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11df8312299_0_205"/>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0" name="Google Shape;350;g11df8312299_0_205"/>
          <p:cNvSpPr txBox="1"/>
          <p:nvPr/>
        </p:nvSpPr>
        <p:spPr>
          <a:xfrm>
            <a:off x="2895600" y="1143002"/>
            <a:ext cx="77724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Capstone (Phase-I &amp; Phase-II) Project Timeline</a:t>
            </a:r>
            <a:endParaRPr sz="2400">
              <a:solidFill>
                <a:srgbClr val="FF0000"/>
              </a:solidFill>
              <a:latin typeface="Trebuchet MS"/>
              <a:ea typeface="Trebuchet MS"/>
              <a:cs typeface="Trebuchet MS"/>
              <a:sym typeface="Trebuchet MS"/>
            </a:endParaRPr>
          </a:p>
        </p:txBody>
      </p:sp>
      <p:pic>
        <p:nvPicPr>
          <p:cNvPr id="351" name="Google Shape;351;g11df8312299_0_205"/>
          <p:cNvPicPr preferRelativeResize="0"/>
          <p:nvPr/>
        </p:nvPicPr>
        <p:blipFill>
          <a:blip r:embed="rId3">
            <a:alphaModFix/>
          </a:blip>
          <a:stretch>
            <a:fillRect/>
          </a:stretch>
        </p:blipFill>
        <p:spPr>
          <a:xfrm>
            <a:off x="717475" y="1617750"/>
            <a:ext cx="10873073" cy="5145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18"/>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8" name="Google Shape;358;p18"/>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References</a:t>
            </a:r>
            <a:endParaRPr/>
          </a:p>
        </p:txBody>
      </p:sp>
      <p:sp>
        <p:nvSpPr>
          <p:cNvPr id="359" name="Google Shape;359;p18"/>
          <p:cNvSpPr txBox="1"/>
          <p:nvPr/>
        </p:nvSpPr>
        <p:spPr>
          <a:xfrm>
            <a:off x="1828800" y="1828800"/>
            <a:ext cx="8458200" cy="4724400"/>
          </a:xfrm>
          <a:prstGeom prst="rect">
            <a:avLst/>
          </a:prstGeom>
          <a:noFill/>
          <a:ln>
            <a:noFill/>
          </a:ln>
        </p:spPr>
        <p:txBody>
          <a:bodyPr anchorCtr="0" anchor="t" bIns="45700" lIns="91425" spcFirstLastPara="1" rIns="91425" wrap="square" tIns="45700">
            <a:noAutofit/>
          </a:bodyPr>
          <a:lstStyle/>
          <a:p>
            <a:pPr indent="-381000" lvl="0" marL="457200" marR="0" rtl="0" algn="just">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Keiji Yanai, Takuma Maruyama, Yoshiyuki Kawano, “A Cooking Recipe Recommendation System with Visual Recognition of Food Ingredients”, 2014</a:t>
            </a:r>
            <a:endParaRPr sz="2400">
              <a:solidFill>
                <a:srgbClr val="0000FF"/>
              </a:solidFill>
              <a:latin typeface="Trebuchet MS"/>
              <a:ea typeface="Trebuchet MS"/>
              <a:cs typeface="Trebuchet MS"/>
              <a:sym typeface="Trebuchet MS"/>
            </a:endParaRPr>
          </a:p>
          <a:p>
            <a:pPr indent="-381000" lvl="0" marL="457200" marR="0" rtl="0" algn="just">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Gangothri R. Sanil , Anusha Anchan , Vijetha Achar, Kavya Hegde, “KNN based Recipe Retrieval using Ingredient Recognition”, 2018</a:t>
            </a:r>
            <a:endParaRPr sz="2400">
              <a:solidFill>
                <a:srgbClr val="0000FF"/>
              </a:solidFill>
              <a:latin typeface="Trebuchet MS"/>
              <a:ea typeface="Trebuchet MS"/>
              <a:cs typeface="Trebuchet MS"/>
              <a:sym typeface="Trebuchet MS"/>
            </a:endParaRPr>
          </a:p>
          <a:p>
            <a:pPr indent="-381000" lvl="0" marL="457200" marR="0" rtl="0" algn="just">
              <a:spcBef>
                <a:spcPts val="0"/>
              </a:spcBef>
              <a:spcAft>
                <a:spcPts val="0"/>
              </a:spcAft>
              <a:buClr>
                <a:srgbClr val="0000FF"/>
              </a:buClr>
              <a:buSzPts val="2400"/>
              <a:buFont typeface="Trebuchet MS"/>
              <a:buChar char="●"/>
            </a:pPr>
            <a:r>
              <a:rPr lang="en-US" sz="2400" u="sng">
                <a:solidFill>
                  <a:srgbClr val="0000FF"/>
                </a:solidFill>
                <a:latin typeface="Trebuchet MS"/>
                <a:ea typeface="Trebuchet MS"/>
                <a:cs typeface="Trebuchet MS"/>
                <a:sym typeface="Trebuchet MS"/>
                <a:hlinkClick r:id="rId3">
                  <a:extLst>
                    <a:ext uri="{A12FA001-AC4F-418D-AE19-62706E023703}">
                      <ahyp:hlinkClr val="tx"/>
                    </a:ext>
                  </a:extLst>
                </a:hlinkClick>
              </a:rPr>
              <a:t>http://users.encs.concordia.ca/~eshihab/teaching/slides/srs_template_sep14.pdf</a:t>
            </a:r>
            <a:endParaRPr sz="2400">
              <a:solidFill>
                <a:srgbClr val="0000FF"/>
              </a:solidFill>
              <a:latin typeface="Trebuchet MS"/>
              <a:ea typeface="Trebuchet MS"/>
              <a:cs typeface="Trebuchet MS"/>
              <a:sym typeface="Trebuchet MS"/>
            </a:endParaRPr>
          </a:p>
          <a:p>
            <a:pPr indent="-381000" lvl="0" marL="457200" marR="0" rtl="0" algn="just">
              <a:spcBef>
                <a:spcPts val="0"/>
              </a:spcBef>
              <a:spcAft>
                <a:spcPts val="0"/>
              </a:spcAft>
              <a:buClr>
                <a:srgbClr val="0000FF"/>
              </a:buClr>
              <a:buSzPts val="2400"/>
              <a:buFont typeface="Trebuchet MS"/>
              <a:buChar char="●"/>
            </a:pPr>
            <a:r>
              <a:rPr lang="en-US" sz="2400" u="sng">
                <a:solidFill>
                  <a:srgbClr val="0000FF"/>
                </a:solidFill>
                <a:latin typeface="Trebuchet MS"/>
                <a:ea typeface="Trebuchet MS"/>
                <a:cs typeface="Trebuchet MS"/>
                <a:sym typeface="Trebuchet MS"/>
                <a:hlinkClick r:id="rId4">
                  <a:extLst>
                    <a:ext uri="{A12FA001-AC4F-418D-AE19-62706E023703}">
                      <ahyp:hlinkClr val="tx"/>
                    </a:ext>
                  </a:extLst>
                </a:hlinkClick>
              </a:rPr>
              <a:t>https://www.toptal.com/designers/ui/ui-styleguide-better-ux</a:t>
            </a:r>
            <a:endParaRPr sz="2400">
              <a:solidFill>
                <a:srgbClr val="0000FF"/>
              </a:solidFill>
              <a:latin typeface="Trebuchet MS"/>
              <a:ea typeface="Trebuchet MS"/>
              <a:cs typeface="Trebuchet MS"/>
              <a:sym typeface="Trebuchet MS"/>
            </a:endParaRPr>
          </a:p>
          <a:p>
            <a:pPr indent="-381000" lvl="0" marL="457200" marR="0" rtl="0" algn="just">
              <a:spcBef>
                <a:spcPts val="0"/>
              </a:spcBef>
              <a:spcAft>
                <a:spcPts val="0"/>
              </a:spcAft>
              <a:buClr>
                <a:srgbClr val="0000FF"/>
              </a:buClr>
              <a:buSzPts val="2400"/>
              <a:buFont typeface="Trebuchet MS"/>
              <a:buChar char="●"/>
            </a:pPr>
            <a:r>
              <a:rPr lang="en-US" sz="2400" u="sng">
                <a:solidFill>
                  <a:srgbClr val="0000FF"/>
                </a:solidFill>
                <a:latin typeface="Trebuchet MS"/>
                <a:ea typeface="Trebuchet MS"/>
                <a:cs typeface="Trebuchet MS"/>
                <a:sym typeface="Trebuchet MS"/>
                <a:hlinkClick r:id="rId5">
                  <a:extLst>
                    <a:ext uri="{A12FA001-AC4F-418D-AE19-62706E023703}">
                      <ahyp:hlinkClr val="tx"/>
                    </a:ext>
                  </a:extLst>
                </a:hlinkClick>
              </a:rPr>
              <a:t>https://www.interaction-design.org/literature/topics/ui-design</a:t>
            </a:r>
            <a:endParaRPr sz="2400">
              <a:solidFill>
                <a:srgbClr val="0000FF"/>
              </a:solidFill>
              <a:latin typeface="Trebuchet MS"/>
              <a:ea typeface="Trebuchet MS"/>
              <a:cs typeface="Trebuchet MS"/>
              <a:sym typeface="Trebuchet MS"/>
            </a:endParaRPr>
          </a:p>
          <a:p>
            <a:pPr indent="12700" lvl="0" marL="342900" marR="0" rtl="0" algn="just">
              <a:spcBef>
                <a:spcPts val="0"/>
              </a:spcBef>
              <a:spcAft>
                <a:spcPts val="0"/>
              </a:spcAft>
              <a:buClr>
                <a:schemeClr val="dk1"/>
              </a:buClr>
              <a:buSzPts val="1100"/>
              <a:buFont typeface="Arial"/>
              <a:buNone/>
            </a:pPr>
            <a:r>
              <a:t/>
            </a:r>
            <a:endParaRPr sz="2400">
              <a:solidFill>
                <a:srgbClr val="0000FF"/>
              </a:solidFill>
              <a:latin typeface="Trebuchet MS"/>
              <a:ea typeface="Trebuchet MS"/>
              <a:cs typeface="Trebuchet MS"/>
              <a:sym typeface="Trebuchet MS"/>
            </a:endParaRPr>
          </a:p>
          <a:p>
            <a:pPr indent="12700" lvl="0" marL="342900" marR="0" rtl="0" algn="just">
              <a:spcBef>
                <a:spcPts val="0"/>
              </a:spcBef>
              <a:spcAft>
                <a:spcPts val="0"/>
              </a:spcAft>
              <a:buNone/>
            </a:pPr>
            <a:r>
              <a:t/>
            </a:r>
            <a:endParaRPr sz="2400">
              <a:solidFill>
                <a:srgbClr val="0000FF"/>
              </a:solidFill>
              <a:latin typeface="Trebuchet MS"/>
              <a:ea typeface="Trebuchet MS"/>
              <a:cs typeface="Trebuchet MS"/>
              <a:sym typeface="Trebuchet MS"/>
            </a:endParaRPr>
          </a:p>
          <a:p>
            <a:pPr indent="-265113" lvl="1" marL="1077913" marR="0" rtl="0" algn="just">
              <a:spcBef>
                <a:spcPts val="480"/>
              </a:spcBef>
              <a:spcAft>
                <a:spcPts val="0"/>
              </a:spcAft>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spcBef>
                <a:spcPts val="400"/>
              </a:spcBef>
              <a:spcAft>
                <a:spcPts val="0"/>
              </a:spcAft>
              <a:buNone/>
            </a:pPr>
            <a:r>
              <a:t/>
            </a:r>
            <a:endParaRPr sz="2000">
              <a:solidFill>
                <a:schemeClr val="dk1"/>
              </a:solidFill>
              <a:latin typeface="Trebuchet MS"/>
              <a:ea typeface="Trebuchet MS"/>
              <a:cs typeface="Trebuchet MS"/>
              <a:sym typeface="Trebuchet M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17"/>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5" name="Google Shape;365;p17"/>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Conclusion</a:t>
            </a:r>
            <a:endParaRPr sz="2400">
              <a:solidFill>
                <a:schemeClr val="dk1"/>
              </a:solidFill>
              <a:latin typeface="Arial"/>
              <a:ea typeface="Arial"/>
              <a:cs typeface="Arial"/>
              <a:sym typeface="Arial"/>
            </a:endParaRPr>
          </a:p>
        </p:txBody>
      </p:sp>
      <p:sp>
        <p:nvSpPr>
          <p:cNvPr id="366" name="Google Shape;366;p17"/>
          <p:cNvSpPr txBox="1"/>
          <p:nvPr/>
        </p:nvSpPr>
        <p:spPr>
          <a:xfrm>
            <a:off x="2133601" y="1905001"/>
            <a:ext cx="8839200" cy="4525200"/>
          </a:xfrm>
          <a:prstGeom prst="rect">
            <a:avLst/>
          </a:prstGeom>
          <a:noFill/>
          <a:ln>
            <a:noFill/>
          </a:ln>
        </p:spPr>
        <p:txBody>
          <a:bodyPr anchorCtr="0" anchor="t" bIns="45700" lIns="91425" spcFirstLastPara="1" rIns="91425" wrap="square" tIns="45700">
            <a:spAutoFit/>
          </a:bodyPr>
          <a:lstStyle/>
          <a:p>
            <a:pPr indent="-381000" lvl="0" marL="457200" marR="0" rtl="0" algn="just">
              <a:spcBef>
                <a:spcPts val="0"/>
              </a:spcBef>
              <a:spcAft>
                <a:spcPts val="0"/>
              </a:spcAft>
              <a:buClr>
                <a:srgbClr val="0033CC"/>
              </a:buClr>
              <a:buSzPts val="2400"/>
              <a:buFont typeface="Trebuchet MS"/>
              <a:buChar char="●"/>
            </a:pPr>
            <a:r>
              <a:rPr b="1" lang="en-US" sz="2400">
                <a:solidFill>
                  <a:srgbClr val="0033CC"/>
                </a:solidFill>
                <a:latin typeface="Trebuchet MS"/>
                <a:ea typeface="Trebuchet MS"/>
                <a:cs typeface="Trebuchet MS"/>
                <a:sym typeface="Trebuchet MS"/>
              </a:rPr>
              <a:t>Computer Vision</a:t>
            </a:r>
            <a:r>
              <a:rPr lang="en-US" sz="2400">
                <a:solidFill>
                  <a:srgbClr val="0033CC"/>
                </a:solidFill>
                <a:latin typeface="Trebuchet MS"/>
                <a:ea typeface="Trebuchet MS"/>
                <a:cs typeface="Trebuchet MS"/>
                <a:sym typeface="Trebuchet MS"/>
              </a:rPr>
              <a:t> - Object detection is a computer vision technique that allows us to identify and locate objects in an image or video. Here, we use a camera to scan the ingredients present in the pantry.</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381000" lvl="0" marL="457200" marR="0" rtl="0" algn="just">
              <a:spcBef>
                <a:spcPts val="0"/>
              </a:spcBef>
              <a:spcAft>
                <a:spcPts val="0"/>
              </a:spcAft>
              <a:buClr>
                <a:srgbClr val="0033CC"/>
              </a:buClr>
              <a:buSzPts val="2400"/>
              <a:buFont typeface="Trebuchet MS"/>
              <a:buChar char="●"/>
            </a:pPr>
            <a:r>
              <a:rPr b="1" lang="en-US" sz="2400">
                <a:solidFill>
                  <a:srgbClr val="0033CC"/>
                </a:solidFill>
                <a:latin typeface="Trebuchet MS"/>
                <a:ea typeface="Trebuchet MS"/>
                <a:cs typeface="Trebuchet MS"/>
                <a:sym typeface="Trebuchet MS"/>
              </a:rPr>
              <a:t>Machine Learning</a:t>
            </a:r>
            <a:r>
              <a:rPr lang="en-US" sz="2400">
                <a:solidFill>
                  <a:srgbClr val="0033CC"/>
                </a:solidFill>
                <a:latin typeface="Trebuchet MS"/>
                <a:ea typeface="Trebuchet MS"/>
                <a:cs typeface="Trebuchet MS"/>
                <a:sym typeface="Trebuchet MS"/>
              </a:rPr>
              <a:t> - In machine learning, data labeling is the process of identifying raw data and adding one or more meaningful labels to provide context so that a machine learning model can learn from it. The ingredients scanned by using CV are now labeled using ML models for accurate results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11e31a8f519_1_15"/>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2" name="Google Shape;372;g11e31a8f519_1_15"/>
          <p:cNvSpPr txBox="1"/>
          <p:nvPr/>
        </p:nvSpPr>
        <p:spPr>
          <a:xfrm>
            <a:off x="2895600" y="1143002"/>
            <a:ext cx="77724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Conclusion</a:t>
            </a:r>
            <a:endParaRPr sz="2400">
              <a:solidFill>
                <a:schemeClr val="dk1"/>
              </a:solidFill>
              <a:latin typeface="Arial"/>
              <a:ea typeface="Arial"/>
              <a:cs typeface="Arial"/>
              <a:sym typeface="Arial"/>
            </a:endParaRPr>
          </a:p>
        </p:txBody>
      </p:sp>
      <p:sp>
        <p:nvSpPr>
          <p:cNvPr id="373" name="Google Shape;373;g11e31a8f519_1_15"/>
          <p:cNvSpPr txBox="1"/>
          <p:nvPr/>
        </p:nvSpPr>
        <p:spPr>
          <a:xfrm>
            <a:off x="2158076" y="1706601"/>
            <a:ext cx="8839200" cy="5264100"/>
          </a:xfrm>
          <a:prstGeom prst="rect">
            <a:avLst/>
          </a:prstGeom>
          <a:noFill/>
          <a:ln>
            <a:noFill/>
          </a:ln>
        </p:spPr>
        <p:txBody>
          <a:bodyPr anchorCtr="0" anchor="t" bIns="45700" lIns="91425" spcFirstLastPara="1" rIns="91425" wrap="square" tIns="45700">
            <a:spAutoFit/>
          </a:bodyPr>
          <a:lstStyle/>
          <a:p>
            <a:pPr indent="-381000" lvl="0" marL="457200" marR="0" rtl="0" algn="just">
              <a:spcBef>
                <a:spcPts val="0"/>
              </a:spcBef>
              <a:spcAft>
                <a:spcPts val="0"/>
              </a:spcAft>
              <a:buClr>
                <a:srgbClr val="0033CC"/>
              </a:buClr>
              <a:buSzPts val="2400"/>
              <a:buFont typeface="Trebuchet MS"/>
              <a:buChar char="●"/>
            </a:pPr>
            <a:r>
              <a:rPr b="1" lang="en-US" sz="2400">
                <a:solidFill>
                  <a:srgbClr val="0033CC"/>
                </a:solidFill>
                <a:latin typeface="Trebuchet MS"/>
                <a:ea typeface="Trebuchet MS"/>
                <a:cs typeface="Trebuchet MS"/>
                <a:sym typeface="Trebuchet MS"/>
              </a:rPr>
              <a:t>Search / Web Scraping</a:t>
            </a:r>
            <a:r>
              <a:rPr lang="en-US" sz="2400">
                <a:solidFill>
                  <a:srgbClr val="0033CC"/>
                </a:solidFill>
                <a:latin typeface="Trebuchet MS"/>
                <a:ea typeface="Trebuchet MS"/>
                <a:cs typeface="Trebuchet MS"/>
                <a:sym typeface="Trebuchet MS"/>
              </a:rPr>
              <a:t> - The recipe for the  list of labeled ingredients obtained from the above steps is searched from the predefined database. If the ingredients do not match with the existing data, web scraping is performed. The list of recipes which meet the requirements are returned to the user, to choose from. </a:t>
            </a:r>
            <a:endParaRPr sz="2400">
              <a:solidFill>
                <a:srgbClr val="0033CC"/>
              </a:solidFill>
              <a:latin typeface="Trebuchet MS"/>
              <a:ea typeface="Trebuchet MS"/>
              <a:cs typeface="Trebuchet MS"/>
              <a:sym typeface="Trebuchet MS"/>
            </a:endParaRPr>
          </a:p>
          <a:p>
            <a:pPr indent="0" lvl="0" marL="45720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381000" lvl="0" marL="457200" marR="0" rtl="0" algn="just">
              <a:spcBef>
                <a:spcPts val="0"/>
              </a:spcBef>
              <a:spcAft>
                <a:spcPts val="0"/>
              </a:spcAft>
              <a:buClr>
                <a:srgbClr val="0033CC"/>
              </a:buClr>
              <a:buSzPts val="2400"/>
              <a:buFont typeface="Trebuchet MS"/>
              <a:buChar char="●"/>
            </a:pPr>
            <a:r>
              <a:rPr b="1" lang="en-US" sz="2400">
                <a:solidFill>
                  <a:srgbClr val="0033CC"/>
                </a:solidFill>
                <a:latin typeface="Trebuchet MS"/>
                <a:ea typeface="Trebuchet MS"/>
                <a:cs typeface="Trebuchet MS"/>
                <a:sym typeface="Trebuchet MS"/>
              </a:rPr>
              <a:t>Mobile</a:t>
            </a:r>
            <a:r>
              <a:rPr b="1" lang="en-US" sz="2400">
                <a:solidFill>
                  <a:srgbClr val="0033CC"/>
                </a:solidFill>
                <a:latin typeface="Trebuchet MS"/>
                <a:ea typeface="Trebuchet MS"/>
                <a:cs typeface="Trebuchet MS"/>
                <a:sym typeface="Trebuchet MS"/>
              </a:rPr>
              <a:t> Application</a:t>
            </a:r>
            <a:r>
              <a:rPr lang="en-US" sz="2400">
                <a:solidFill>
                  <a:srgbClr val="0033CC"/>
                </a:solidFill>
                <a:latin typeface="Trebuchet MS"/>
                <a:ea typeface="Trebuchet MS"/>
                <a:cs typeface="Trebuchet MS"/>
                <a:sym typeface="Trebuchet MS"/>
              </a:rPr>
              <a:t> - A simple </a:t>
            </a:r>
            <a:r>
              <a:rPr lang="en-US" sz="2400">
                <a:solidFill>
                  <a:srgbClr val="0033CC"/>
                </a:solidFill>
                <a:latin typeface="Trebuchet MS"/>
                <a:ea typeface="Trebuchet MS"/>
                <a:cs typeface="Trebuchet MS"/>
                <a:sym typeface="Trebuchet MS"/>
              </a:rPr>
              <a:t>UI will be created where the user can login and </a:t>
            </a:r>
            <a:r>
              <a:rPr lang="en-US" sz="2400">
                <a:solidFill>
                  <a:srgbClr val="0033CC"/>
                </a:solidFill>
                <a:latin typeface="Trebuchet MS"/>
                <a:ea typeface="Trebuchet MS"/>
                <a:cs typeface="Trebuchet MS"/>
                <a:sym typeface="Trebuchet MS"/>
              </a:rPr>
              <a:t>create an account. Once logged in, the user can upload the images of ingredients. These images are processed and the list of suitable recipes are recommended. Additionally, the calories of each recipe will be displayed.</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9"/>
          <p:cNvSpPr/>
          <p:nvPr/>
        </p:nvSpPr>
        <p:spPr>
          <a:xfrm>
            <a:off x="4842760" y="3075000"/>
            <a:ext cx="2506500" cy="7080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4000">
                <a:solidFill>
                  <a:srgbClr val="FF0000"/>
                </a:solidFill>
                <a:latin typeface="Trebuchet MS"/>
                <a:ea typeface="Trebuchet MS"/>
                <a:cs typeface="Trebuchet MS"/>
                <a:sym typeface="Trebuchet MS"/>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 name="Google Shape;103;p4"/>
          <p:cNvSpPr txBox="1"/>
          <p:nvPr/>
        </p:nvSpPr>
        <p:spPr>
          <a:xfrm>
            <a:off x="1836975" y="1828800"/>
            <a:ext cx="8831100" cy="41910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400">
                <a:solidFill>
                  <a:srgbClr val="0000FF"/>
                </a:solidFill>
                <a:latin typeface="Trebuchet MS"/>
                <a:ea typeface="Trebuchet MS"/>
                <a:cs typeface="Trebuchet MS"/>
                <a:sym typeface="Trebuchet MS"/>
              </a:rPr>
              <a:t>Work, kids, new opportunities, those are often the priority. Healthy eating becomes a secondary concern in your life. So your run down to the cafeteria, may solve the food problem but eventually it takes its toll on your health, either through weight gain, lost energy, or both. </a:t>
            </a:r>
            <a:endParaRPr sz="2400">
              <a:solidFill>
                <a:srgbClr val="0000FF"/>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00FF"/>
              </a:solidFill>
              <a:latin typeface="Trebuchet MS"/>
              <a:ea typeface="Trebuchet MS"/>
              <a:cs typeface="Trebuchet MS"/>
              <a:sym typeface="Trebuchet MS"/>
            </a:endParaRPr>
          </a:p>
          <a:p>
            <a:pPr indent="0" lvl="0" marL="0" marR="0" rtl="0" algn="just">
              <a:spcBef>
                <a:spcPts val="0"/>
              </a:spcBef>
              <a:spcAft>
                <a:spcPts val="0"/>
              </a:spcAft>
              <a:buNone/>
            </a:pPr>
            <a:r>
              <a:rPr lang="en-US" sz="2400">
                <a:solidFill>
                  <a:srgbClr val="0000FF"/>
                </a:solidFill>
                <a:latin typeface="Trebuchet MS"/>
                <a:ea typeface="Trebuchet MS"/>
                <a:cs typeface="Trebuchet MS"/>
                <a:sym typeface="Trebuchet MS"/>
              </a:rPr>
              <a:t>Our system will help overcome this issue, by providing simple recipes which can be made by using ingredients available in the pantry as home cooked meals are proven to be nutritious and healthy. </a:t>
            </a:r>
            <a:endParaRPr sz="2400">
              <a:solidFill>
                <a:srgbClr val="0000FF"/>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00FF"/>
              </a:solidFill>
              <a:latin typeface="Trebuchet MS"/>
              <a:ea typeface="Trebuchet MS"/>
              <a:cs typeface="Trebuchet MS"/>
              <a:sym typeface="Trebuchet MS"/>
            </a:endParaRPr>
          </a:p>
        </p:txBody>
      </p:sp>
      <p:sp>
        <p:nvSpPr>
          <p:cNvPr id="104" name="Google Shape;104;p4"/>
          <p:cNvSpPr txBox="1"/>
          <p:nvPr/>
        </p:nvSpPr>
        <p:spPr>
          <a:xfrm>
            <a:off x="4419600" y="1119490"/>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Motivation and Scope of the Project</a:t>
            </a:r>
            <a:endParaRPr sz="2400">
              <a:solidFill>
                <a:srgbClr val="FF0000"/>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 name="Google Shape;111;p5"/>
          <p:cNvSpPr txBox="1"/>
          <p:nvPr/>
        </p:nvSpPr>
        <p:spPr>
          <a:xfrm>
            <a:off x="1809600" y="1924625"/>
            <a:ext cx="8858400" cy="4212000"/>
          </a:xfrm>
          <a:prstGeom prst="rect">
            <a:avLst/>
          </a:prstGeom>
          <a:noFill/>
          <a:ln>
            <a:noFill/>
          </a:ln>
        </p:spPr>
        <p:txBody>
          <a:bodyPr anchorCtr="0" anchor="t" bIns="45700" lIns="91425" spcFirstLastPara="1" rIns="91425" wrap="square" tIns="45700">
            <a:noAutofit/>
          </a:bodyPr>
          <a:lstStyle/>
          <a:p>
            <a:pPr indent="-12700" lvl="0" marL="355591" marR="0" rtl="0" algn="just">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To provide calories along with recipe </a:t>
            </a:r>
            <a:endParaRPr sz="2400">
              <a:solidFill>
                <a:srgbClr val="0000FF"/>
              </a:solidFill>
              <a:latin typeface="Trebuchet MS"/>
              <a:ea typeface="Trebuchet MS"/>
              <a:cs typeface="Trebuchet MS"/>
              <a:sym typeface="Trebuchet MS"/>
            </a:endParaRPr>
          </a:p>
          <a:p>
            <a:pPr indent="-12700" lvl="0" marL="355591" marR="0" rtl="0" algn="just">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Enrich dataset </a:t>
            </a:r>
            <a:endParaRPr sz="2400">
              <a:solidFill>
                <a:srgbClr val="0000FF"/>
              </a:solidFill>
              <a:latin typeface="Trebuchet MS"/>
              <a:ea typeface="Trebuchet MS"/>
              <a:cs typeface="Trebuchet MS"/>
              <a:sym typeface="Trebuchet MS"/>
            </a:endParaRPr>
          </a:p>
          <a:p>
            <a:pPr indent="-12700" lvl="0" marL="355591" marR="0" rtl="0" algn="just">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Dietary constraint (diabetics, vegetarian, vegan, etc)</a:t>
            </a:r>
            <a:endParaRPr sz="2400">
              <a:solidFill>
                <a:srgbClr val="0000FF"/>
              </a:solidFill>
              <a:latin typeface="Trebuchet MS"/>
              <a:ea typeface="Trebuchet MS"/>
              <a:cs typeface="Trebuchet MS"/>
              <a:sym typeface="Trebuchet MS"/>
            </a:endParaRPr>
          </a:p>
          <a:p>
            <a:pPr indent="-12700" lvl="0" marL="355591" marR="0" rtl="0" algn="just">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Explored on datasets containing recipes with nutritional value </a:t>
            </a:r>
            <a:endParaRPr sz="2400">
              <a:solidFill>
                <a:srgbClr val="0000FF"/>
              </a:solidFill>
              <a:latin typeface="Trebuchet MS"/>
              <a:ea typeface="Trebuchet MS"/>
              <a:cs typeface="Trebuchet MS"/>
              <a:sym typeface="Trebuchet MS"/>
            </a:endParaRPr>
          </a:p>
          <a:p>
            <a:pPr indent="0" lvl="0" marL="914400" marR="0" rtl="0" algn="just">
              <a:spcBef>
                <a:spcPts val="0"/>
              </a:spcBef>
              <a:spcAft>
                <a:spcPts val="0"/>
              </a:spcAft>
              <a:buNone/>
            </a:pPr>
            <a:r>
              <a:rPr lang="en-US" sz="2400">
                <a:solidFill>
                  <a:srgbClr val="0000FF"/>
                </a:solidFill>
                <a:latin typeface="Trebuchet MS"/>
                <a:ea typeface="Trebuchet MS"/>
                <a:cs typeface="Trebuchet MS"/>
                <a:sym typeface="Trebuchet MS"/>
              </a:rPr>
              <a:t>(</a:t>
            </a:r>
            <a:r>
              <a:rPr lang="en-US" sz="2400" u="sng">
                <a:solidFill>
                  <a:srgbClr val="0000FF"/>
                </a:solidFill>
                <a:latin typeface="Trebuchet MS"/>
                <a:ea typeface="Trebuchet MS"/>
                <a:cs typeface="Trebuchet MS"/>
                <a:sym typeface="Trebuchet MS"/>
                <a:hlinkClick r:id="rId3">
                  <a:extLst>
                    <a:ext uri="{A12FA001-AC4F-418D-AE19-62706E023703}">
                      <ahyp:hlinkClr val="tx"/>
                    </a:ext>
                  </a:extLst>
                </a:hlinkClick>
              </a:rPr>
              <a:t>https://www.kaggle.com/elisaxxygao/foodrecsysv1?select=core-data_recipe.csv</a:t>
            </a:r>
            <a:r>
              <a:rPr lang="en-US" sz="2400">
                <a:solidFill>
                  <a:srgbClr val="0000FF"/>
                </a:solidFill>
                <a:latin typeface="Trebuchet MS"/>
                <a:ea typeface="Trebuchet MS"/>
                <a:cs typeface="Trebuchet MS"/>
                <a:sym typeface="Trebuchet MS"/>
              </a:rPr>
              <a:t>)</a:t>
            </a:r>
            <a:endParaRPr sz="2400">
              <a:solidFill>
                <a:srgbClr val="0000FF"/>
              </a:solidFill>
              <a:latin typeface="Trebuchet MS"/>
              <a:ea typeface="Trebuchet MS"/>
              <a:cs typeface="Trebuchet MS"/>
              <a:sym typeface="Trebuchet MS"/>
            </a:endParaRPr>
          </a:p>
          <a:p>
            <a:pPr indent="0" lvl="0" marL="914400" marR="0" rtl="0" algn="just">
              <a:spcBef>
                <a:spcPts val="0"/>
              </a:spcBef>
              <a:spcAft>
                <a:spcPts val="0"/>
              </a:spcAft>
              <a:buNone/>
            </a:pPr>
            <a:r>
              <a:rPr lang="en-US" sz="2400" u="sng">
                <a:solidFill>
                  <a:srgbClr val="0000FF"/>
                </a:solidFill>
                <a:latin typeface="Trebuchet MS"/>
                <a:ea typeface="Trebuchet MS"/>
                <a:cs typeface="Trebuchet MS"/>
                <a:sym typeface="Trebuchet MS"/>
                <a:hlinkClick r:id="rId4">
                  <a:extLst>
                    <a:ext uri="{A12FA001-AC4F-418D-AE19-62706E023703}">
                      <ahyp:hlinkClr val="tx"/>
                    </a:ext>
                  </a:extLst>
                </a:hlinkClick>
              </a:rPr>
              <a:t>https://www.kaggle.com/takuyaishii/recipe-preprocessing/data</a:t>
            </a:r>
            <a:r>
              <a:rPr lang="en-US" sz="2400">
                <a:solidFill>
                  <a:srgbClr val="0000FF"/>
                </a:solidFill>
                <a:latin typeface="Trebuchet MS"/>
                <a:ea typeface="Trebuchet MS"/>
                <a:cs typeface="Trebuchet MS"/>
                <a:sym typeface="Trebuchet MS"/>
              </a:rPr>
              <a:t>)</a:t>
            </a:r>
            <a:endParaRPr sz="2400">
              <a:solidFill>
                <a:srgbClr val="0000FF"/>
              </a:solidFill>
              <a:latin typeface="Trebuchet MS"/>
              <a:ea typeface="Trebuchet MS"/>
              <a:cs typeface="Trebuchet MS"/>
              <a:sym typeface="Trebuchet MS"/>
            </a:endParaRPr>
          </a:p>
        </p:txBody>
      </p:sp>
      <p:sp>
        <p:nvSpPr>
          <p:cNvPr id="112" name="Google Shape;112;p5"/>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2400">
                <a:solidFill>
                  <a:srgbClr val="FF0000"/>
                </a:solidFill>
                <a:latin typeface="Trebuchet MS"/>
                <a:ea typeface="Trebuchet MS"/>
                <a:cs typeface="Trebuchet MS"/>
                <a:sym typeface="Trebuchet MS"/>
              </a:rPr>
              <a:t>Suggestions from Review – 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8" name="Google Shape;118;p6"/>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User Classes and Characteristics</a:t>
            </a:r>
            <a:endParaRPr sz="1400">
              <a:solidFill>
                <a:srgbClr val="000000"/>
              </a:solidFill>
              <a:latin typeface="Arial"/>
              <a:ea typeface="Arial"/>
              <a:cs typeface="Arial"/>
              <a:sym typeface="Arial"/>
            </a:endParaRPr>
          </a:p>
        </p:txBody>
      </p:sp>
      <p:sp>
        <p:nvSpPr>
          <p:cNvPr id="119" name="Google Shape;119;p6"/>
          <p:cNvSpPr txBox="1"/>
          <p:nvPr/>
        </p:nvSpPr>
        <p:spPr>
          <a:xfrm>
            <a:off x="1836975" y="2133600"/>
            <a:ext cx="8831100" cy="3733200"/>
          </a:xfrm>
          <a:prstGeom prst="rect">
            <a:avLst/>
          </a:prstGeom>
          <a:noFill/>
          <a:ln>
            <a:noFill/>
          </a:ln>
        </p:spPr>
        <p:txBody>
          <a:bodyPr anchorCtr="0" anchor="ctr" bIns="45700" lIns="91425" spcFirstLastPara="1" rIns="91425" wrap="square" tIns="45700">
            <a:noAutofit/>
          </a:bodyPr>
          <a:lstStyle/>
          <a:p>
            <a:pPr indent="0" lvl="0" marL="0" rtl="0" algn="just">
              <a:spcBef>
                <a:spcPts val="300"/>
              </a:spcBef>
              <a:spcAft>
                <a:spcPts val="0"/>
              </a:spcAft>
              <a:buClr>
                <a:schemeClr val="dk1"/>
              </a:buClr>
              <a:buSzPts val="1100"/>
              <a:buFont typeface="Arial"/>
              <a:buNone/>
            </a:pPr>
            <a:r>
              <a:rPr lang="en-US" sz="2400">
                <a:solidFill>
                  <a:srgbClr val="0000FF"/>
                </a:solidFill>
                <a:latin typeface="Trebuchet MS"/>
                <a:ea typeface="Trebuchet MS"/>
                <a:cs typeface="Trebuchet MS"/>
                <a:sym typeface="Trebuchet MS"/>
              </a:rPr>
              <a:t>Users of the system should be able to retrieve recipes with nutrition value, on uploading the images of ingredients from the database. The following are the target user class of our application: </a:t>
            </a:r>
            <a:endParaRPr sz="2400">
              <a:solidFill>
                <a:srgbClr val="0000FF"/>
              </a:solidFill>
              <a:latin typeface="Trebuchet MS"/>
              <a:ea typeface="Trebuchet MS"/>
              <a:cs typeface="Trebuchet MS"/>
              <a:sym typeface="Trebuchet MS"/>
            </a:endParaRPr>
          </a:p>
          <a:p>
            <a:pPr indent="-381000" lvl="0" marL="914400" rtl="0" algn="just">
              <a:spcBef>
                <a:spcPts val="30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People who want to learn how to cook</a:t>
            </a:r>
            <a:endParaRPr sz="2400">
              <a:solidFill>
                <a:srgbClr val="0000FF"/>
              </a:solidFill>
              <a:latin typeface="Trebuchet MS"/>
              <a:ea typeface="Trebuchet MS"/>
              <a:cs typeface="Trebuchet MS"/>
              <a:sym typeface="Trebuchet MS"/>
            </a:endParaRPr>
          </a:p>
          <a:p>
            <a:pPr indent="-381000" lvl="0" marL="914400" rtl="0" algn="just">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People who want to try new recipes</a:t>
            </a:r>
            <a:endParaRPr sz="2400">
              <a:solidFill>
                <a:srgbClr val="0000FF"/>
              </a:solidFill>
              <a:latin typeface="Trebuchet MS"/>
              <a:ea typeface="Trebuchet MS"/>
              <a:cs typeface="Trebuchet MS"/>
              <a:sym typeface="Trebuchet MS"/>
            </a:endParaRPr>
          </a:p>
          <a:p>
            <a:pPr indent="-381000" lvl="0" marL="914400" rtl="0" algn="just">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People who are not sure what to cook based on the available  ingredients</a:t>
            </a:r>
            <a:endParaRPr sz="2400">
              <a:solidFill>
                <a:srgbClr val="0000FF"/>
              </a:solidFill>
              <a:latin typeface="Trebuchet MS"/>
              <a:ea typeface="Trebuchet MS"/>
              <a:cs typeface="Trebuchet MS"/>
              <a:sym typeface="Trebuchet MS"/>
            </a:endParaRPr>
          </a:p>
          <a:p>
            <a:pPr indent="-381000" lvl="0" marL="914400" rtl="0" algn="just">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Inspires new ideas and activities in the kitchen for new cooks, busy parents, foodies, and pro chefs alike.</a:t>
            </a:r>
            <a:endParaRPr sz="2400">
              <a:solidFill>
                <a:srgbClr val="0000FF"/>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11df16de3e6_0_9"/>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 name="Google Shape;126;g11df16de3e6_0_9"/>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User Classes and Characteristics</a:t>
            </a:r>
            <a:endParaRPr sz="1400">
              <a:solidFill>
                <a:srgbClr val="000000"/>
              </a:solidFill>
              <a:latin typeface="Arial"/>
              <a:ea typeface="Arial"/>
              <a:cs typeface="Arial"/>
              <a:sym typeface="Arial"/>
            </a:endParaRPr>
          </a:p>
        </p:txBody>
      </p:sp>
      <p:pic>
        <p:nvPicPr>
          <p:cNvPr id="127" name="Google Shape;127;g11df16de3e6_0_9"/>
          <p:cNvPicPr preferRelativeResize="0"/>
          <p:nvPr/>
        </p:nvPicPr>
        <p:blipFill>
          <a:blip r:embed="rId3">
            <a:alphaModFix/>
          </a:blip>
          <a:stretch>
            <a:fillRect/>
          </a:stretch>
        </p:blipFill>
        <p:spPr>
          <a:xfrm>
            <a:off x="3933075" y="1832125"/>
            <a:ext cx="5849851" cy="4846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11df16de3e6_0_13"/>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4" name="Google Shape;134;g11df16de3e6_0_13"/>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User Classes and Characteristics</a:t>
            </a:r>
            <a:endParaRPr sz="1400">
              <a:solidFill>
                <a:srgbClr val="000000"/>
              </a:solidFill>
              <a:latin typeface="Arial"/>
              <a:ea typeface="Arial"/>
              <a:cs typeface="Arial"/>
              <a:sym typeface="Arial"/>
            </a:endParaRPr>
          </a:p>
        </p:txBody>
      </p:sp>
      <p:pic>
        <p:nvPicPr>
          <p:cNvPr id="135" name="Google Shape;135;g11df16de3e6_0_13"/>
          <p:cNvPicPr preferRelativeResize="0"/>
          <p:nvPr/>
        </p:nvPicPr>
        <p:blipFill>
          <a:blip r:embed="rId3">
            <a:alphaModFix/>
          </a:blip>
          <a:stretch>
            <a:fillRect/>
          </a:stretch>
        </p:blipFill>
        <p:spPr>
          <a:xfrm>
            <a:off x="3776650" y="1879000"/>
            <a:ext cx="6010275" cy="4162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1" name="Google Shape;141;p7"/>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Constraints / Dependencies / Assumptions / Risks</a:t>
            </a:r>
            <a:endParaRPr sz="1400">
              <a:solidFill>
                <a:srgbClr val="000000"/>
              </a:solidFill>
              <a:latin typeface="Arial"/>
              <a:ea typeface="Arial"/>
              <a:cs typeface="Arial"/>
              <a:sym typeface="Arial"/>
            </a:endParaRPr>
          </a:p>
        </p:txBody>
      </p:sp>
      <p:sp>
        <p:nvSpPr>
          <p:cNvPr id="142" name="Google Shape;142;p7"/>
          <p:cNvSpPr txBox="1"/>
          <p:nvPr/>
        </p:nvSpPr>
        <p:spPr>
          <a:xfrm>
            <a:off x="1836975" y="1791525"/>
            <a:ext cx="8830800" cy="4724400"/>
          </a:xfrm>
          <a:prstGeom prst="rect">
            <a:avLst/>
          </a:prstGeom>
          <a:noFill/>
          <a:ln>
            <a:noFill/>
          </a:ln>
        </p:spPr>
        <p:txBody>
          <a:bodyPr anchorCtr="0" anchor="t" bIns="45700" lIns="91425" spcFirstLastPara="1" rIns="91425" wrap="square" tIns="45700">
            <a:noAutofit/>
          </a:bodyPr>
          <a:lstStyle/>
          <a:p>
            <a:pPr indent="0" lvl="0" marL="0" marR="0" rtl="0" algn="just">
              <a:spcBef>
                <a:spcPts val="480"/>
              </a:spcBef>
              <a:spcAft>
                <a:spcPts val="0"/>
              </a:spcAft>
              <a:buClr>
                <a:schemeClr val="dk1"/>
              </a:buClr>
              <a:buSzPts val="1100"/>
              <a:buFont typeface="Arial"/>
              <a:buNone/>
            </a:pPr>
            <a:r>
              <a:rPr b="1" lang="en-US" sz="2400">
                <a:solidFill>
                  <a:srgbClr val="0033CC"/>
                </a:solidFill>
                <a:latin typeface="Trebuchet MS"/>
                <a:ea typeface="Trebuchet MS"/>
                <a:cs typeface="Trebuchet MS"/>
                <a:sym typeface="Trebuchet MS"/>
              </a:rPr>
              <a:t>Hardware limitations</a:t>
            </a:r>
            <a:r>
              <a:rPr lang="en-US" sz="2400">
                <a:solidFill>
                  <a:srgbClr val="0033CC"/>
                </a:solidFill>
                <a:latin typeface="Trebuchet MS"/>
                <a:ea typeface="Trebuchet MS"/>
                <a:cs typeface="Trebuchet MS"/>
                <a:sym typeface="Trebuchet MS"/>
              </a:rPr>
              <a:t>:</a:t>
            </a:r>
            <a:endParaRPr sz="2400">
              <a:solidFill>
                <a:srgbClr val="0033CC"/>
              </a:solidFill>
              <a:latin typeface="Trebuchet MS"/>
              <a:ea typeface="Trebuchet MS"/>
              <a:cs typeface="Trebuchet MS"/>
              <a:sym typeface="Trebuchet MS"/>
            </a:endParaRPr>
          </a:p>
          <a:p>
            <a:pPr indent="-381000" lvl="0" marL="457200" marR="0" rtl="0" algn="just">
              <a:spcBef>
                <a:spcPts val="48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low camera quality </a:t>
            </a:r>
            <a:endParaRPr sz="2400">
              <a:solidFill>
                <a:srgbClr val="0033CC"/>
              </a:solidFill>
              <a:latin typeface="Trebuchet MS"/>
              <a:ea typeface="Trebuchet MS"/>
              <a:cs typeface="Trebuchet MS"/>
              <a:sym typeface="Trebuchet MS"/>
            </a:endParaRPr>
          </a:p>
          <a:p>
            <a:pPr indent="-381000" lvl="0" marL="457200" marR="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low lighting (bad quality captured)</a:t>
            </a:r>
            <a:endParaRPr sz="2400">
              <a:solidFill>
                <a:srgbClr val="0033CC"/>
              </a:solidFill>
              <a:latin typeface="Trebuchet MS"/>
              <a:ea typeface="Trebuchet MS"/>
              <a:cs typeface="Trebuchet MS"/>
              <a:sym typeface="Trebuchet MS"/>
            </a:endParaRPr>
          </a:p>
          <a:p>
            <a:pPr indent="-381000" lvl="0" marL="457200" marR="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Storage limitation of the server</a:t>
            </a:r>
            <a:endParaRPr sz="2400">
              <a:solidFill>
                <a:srgbClr val="0033CC"/>
              </a:solidFill>
              <a:latin typeface="Trebuchet MS"/>
              <a:ea typeface="Trebuchet MS"/>
              <a:cs typeface="Trebuchet MS"/>
              <a:sym typeface="Trebuchet MS"/>
            </a:endParaRPr>
          </a:p>
          <a:p>
            <a:pPr indent="0" lvl="0" marL="457200" marR="0" rtl="0" algn="just">
              <a:spcBef>
                <a:spcPts val="48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rPr b="1" lang="en-US" sz="2400">
                <a:solidFill>
                  <a:srgbClr val="0033CC"/>
                </a:solidFill>
                <a:latin typeface="Trebuchet MS"/>
                <a:ea typeface="Trebuchet MS"/>
                <a:cs typeface="Trebuchet MS"/>
                <a:sym typeface="Trebuchet MS"/>
              </a:rPr>
              <a:t>Risks</a:t>
            </a:r>
            <a:r>
              <a:rPr lang="en-US" sz="2400">
                <a:solidFill>
                  <a:srgbClr val="0033CC"/>
                </a:solidFill>
                <a:latin typeface="Trebuchet MS"/>
                <a:ea typeface="Trebuchet MS"/>
                <a:cs typeface="Trebuchet MS"/>
                <a:sym typeface="Trebuchet MS"/>
              </a:rPr>
              <a:t>:</a:t>
            </a:r>
            <a:endParaRPr sz="2400">
              <a:solidFill>
                <a:srgbClr val="0033CC"/>
              </a:solidFill>
              <a:latin typeface="Trebuchet MS"/>
              <a:ea typeface="Trebuchet MS"/>
              <a:cs typeface="Trebuchet MS"/>
              <a:sym typeface="Trebuchet MS"/>
            </a:endParaRPr>
          </a:p>
          <a:p>
            <a:pPr indent="-381000" lvl="0" marL="457200" marR="0" rtl="0" algn="just">
              <a:spcBef>
                <a:spcPts val="48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Failure to remove essential bugs</a:t>
            </a:r>
            <a:endParaRPr sz="2400">
              <a:solidFill>
                <a:srgbClr val="0033CC"/>
              </a:solidFill>
              <a:latin typeface="Trebuchet MS"/>
              <a:ea typeface="Trebuchet MS"/>
              <a:cs typeface="Trebuchet MS"/>
              <a:sym typeface="Trebuchet MS"/>
            </a:endParaRPr>
          </a:p>
          <a:p>
            <a:pPr indent="-381000" lvl="0" marL="457200" marR="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Unable to upload photos to the server</a:t>
            </a:r>
            <a:endParaRPr sz="2400">
              <a:solidFill>
                <a:srgbClr val="0033CC"/>
              </a:solidFill>
              <a:latin typeface="Trebuchet MS"/>
              <a:ea typeface="Trebuchet MS"/>
              <a:cs typeface="Trebuchet MS"/>
              <a:sym typeface="Trebuchet MS"/>
            </a:endParaRPr>
          </a:p>
          <a:p>
            <a:pPr indent="-381000" lvl="0" marL="457200" marR="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Unable to keep server  up and running</a:t>
            </a:r>
            <a:endParaRPr sz="2400">
              <a:solidFill>
                <a:srgbClr val="0033CC"/>
              </a:solidFill>
              <a:latin typeface="Trebuchet MS"/>
              <a:ea typeface="Trebuchet MS"/>
              <a:cs typeface="Trebuchet MS"/>
              <a:sym typeface="Trebuchet MS"/>
            </a:endParaRPr>
          </a:p>
          <a:p>
            <a:pPr indent="-381000" lvl="0" marL="457200" marR="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ML model might take time to process the images</a:t>
            </a:r>
            <a:endParaRPr b="0" i="0" sz="1800" u="none" cap="none" strike="noStrike">
              <a:solidFill>
                <a:srgbClr val="0033CC"/>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2020-11-22T08:14:37Z</dcterms:created>
  <dc:creator>Sunitha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