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5" r:id="rId5"/>
    <p:sldId id="280" r:id="rId6"/>
    <p:sldId id="259" r:id="rId7"/>
    <p:sldId id="258" r:id="rId8"/>
    <p:sldId id="276" r:id="rId9"/>
    <p:sldId id="277" r:id="rId10"/>
    <p:sldId id="264" r:id="rId11"/>
    <p:sldId id="266" r:id="rId12"/>
    <p:sldId id="267" r:id="rId13"/>
    <p:sldId id="260" r:id="rId14"/>
    <p:sldId id="265" r:id="rId15"/>
    <p:sldId id="261" r:id="rId16"/>
    <p:sldId id="262" r:id="rId17"/>
    <p:sldId id="263" r:id="rId18"/>
    <p:sldId id="269" r:id="rId19"/>
    <p:sldId id="279" r:id="rId20"/>
    <p:sldId id="278" r:id="rId21"/>
    <p:sldId id="270" r:id="rId22"/>
    <p:sldId id="271" r:id="rId23"/>
    <p:sldId id="268" r:id="rId24"/>
    <p:sldId id="272" r:id="rId25"/>
    <p:sldId id="27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41B0E-C89F-4B5E-9789-6FBCB6CB4903}"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F29F1-AC30-49D2-BCDF-B24C3B2A7A4C}" type="slidenum">
              <a:rPr lang="en-US" smtClean="0"/>
              <a:t>‹#›</a:t>
            </a:fld>
            <a:endParaRPr lang="en-US"/>
          </a:p>
        </p:txBody>
      </p:sp>
    </p:spTree>
    <p:extLst>
      <p:ext uri="{BB962C8B-B14F-4D97-AF65-F5344CB8AC3E}">
        <p14:creationId xmlns:p14="http://schemas.microsoft.com/office/powerpoint/2010/main" val="1771275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41B0E-C89F-4B5E-9789-6FBCB6CB4903}"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F29F1-AC30-49D2-BCDF-B24C3B2A7A4C}" type="slidenum">
              <a:rPr lang="en-US" smtClean="0"/>
              <a:t>‹#›</a:t>
            </a:fld>
            <a:endParaRPr lang="en-US"/>
          </a:p>
        </p:txBody>
      </p:sp>
    </p:spTree>
    <p:extLst>
      <p:ext uri="{BB962C8B-B14F-4D97-AF65-F5344CB8AC3E}">
        <p14:creationId xmlns:p14="http://schemas.microsoft.com/office/powerpoint/2010/main" val="278493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41B0E-C89F-4B5E-9789-6FBCB6CB4903}"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F29F1-AC30-49D2-BCDF-B24C3B2A7A4C}" type="slidenum">
              <a:rPr lang="en-US" smtClean="0"/>
              <a:t>‹#›</a:t>
            </a:fld>
            <a:endParaRPr lang="en-US"/>
          </a:p>
        </p:txBody>
      </p:sp>
    </p:spTree>
    <p:extLst>
      <p:ext uri="{BB962C8B-B14F-4D97-AF65-F5344CB8AC3E}">
        <p14:creationId xmlns:p14="http://schemas.microsoft.com/office/powerpoint/2010/main" val="895030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41B0E-C89F-4B5E-9789-6FBCB6CB4903}"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F29F1-AC30-49D2-BCDF-B24C3B2A7A4C}" type="slidenum">
              <a:rPr lang="en-US" smtClean="0"/>
              <a:t>‹#›</a:t>
            </a:fld>
            <a:endParaRPr lang="en-US"/>
          </a:p>
        </p:txBody>
      </p:sp>
    </p:spTree>
    <p:extLst>
      <p:ext uri="{BB962C8B-B14F-4D97-AF65-F5344CB8AC3E}">
        <p14:creationId xmlns:p14="http://schemas.microsoft.com/office/powerpoint/2010/main" val="2776059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F41B0E-C89F-4B5E-9789-6FBCB6CB4903}"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F29F1-AC30-49D2-BCDF-B24C3B2A7A4C}" type="slidenum">
              <a:rPr lang="en-US" smtClean="0"/>
              <a:t>‹#›</a:t>
            </a:fld>
            <a:endParaRPr lang="en-US"/>
          </a:p>
        </p:txBody>
      </p:sp>
    </p:spTree>
    <p:extLst>
      <p:ext uri="{BB962C8B-B14F-4D97-AF65-F5344CB8AC3E}">
        <p14:creationId xmlns:p14="http://schemas.microsoft.com/office/powerpoint/2010/main" val="1665307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F41B0E-C89F-4B5E-9789-6FBCB6CB4903}"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8F29F1-AC30-49D2-BCDF-B24C3B2A7A4C}" type="slidenum">
              <a:rPr lang="en-US" smtClean="0"/>
              <a:t>‹#›</a:t>
            </a:fld>
            <a:endParaRPr lang="en-US"/>
          </a:p>
        </p:txBody>
      </p:sp>
    </p:spTree>
    <p:extLst>
      <p:ext uri="{BB962C8B-B14F-4D97-AF65-F5344CB8AC3E}">
        <p14:creationId xmlns:p14="http://schemas.microsoft.com/office/powerpoint/2010/main" val="12937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F41B0E-C89F-4B5E-9789-6FBCB6CB4903}" type="datetimeFigureOut">
              <a:rPr lang="en-US" smtClean="0"/>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8F29F1-AC30-49D2-BCDF-B24C3B2A7A4C}" type="slidenum">
              <a:rPr lang="en-US" smtClean="0"/>
              <a:t>‹#›</a:t>
            </a:fld>
            <a:endParaRPr lang="en-US"/>
          </a:p>
        </p:txBody>
      </p:sp>
    </p:spTree>
    <p:extLst>
      <p:ext uri="{BB962C8B-B14F-4D97-AF65-F5344CB8AC3E}">
        <p14:creationId xmlns:p14="http://schemas.microsoft.com/office/powerpoint/2010/main" val="2836430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F41B0E-C89F-4B5E-9789-6FBCB6CB4903}" type="datetimeFigureOut">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8F29F1-AC30-49D2-BCDF-B24C3B2A7A4C}" type="slidenum">
              <a:rPr lang="en-US" smtClean="0"/>
              <a:t>‹#›</a:t>
            </a:fld>
            <a:endParaRPr lang="en-US"/>
          </a:p>
        </p:txBody>
      </p:sp>
    </p:spTree>
    <p:extLst>
      <p:ext uri="{BB962C8B-B14F-4D97-AF65-F5344CB8AC3E}">
        <p14:creationId xmlns:p14="http://schemas.microsoft.com/office/powerpoint/2010/main" val="140391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41B0E-C89F-4B5E-9789-6FBCB6CB4903}" type="datetimeFigureOut">
              <a:rPr lang="en-US" smtClean="0"/>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8F29F1-AC30-49D2-BCDF-B24C3B2A7A4C}" type="slidenum">
              <a:rPr lang="en-US" smtClean="0"/>
              <a:t>‹#›</a:t>
            </a:fld>
            <a:endParaRPr lang="en-US"/>
          </a:p>
        </p:txBody>
      </p:sp>
    </p:spTree>
    <p:extLst>
      <p:ext uri="{BB962C8B-B14F-4D97-AF65-F5344CB8AC3E}">
        <p14:creationId xmlns:p14="http://schemas.microsoft.com/office/powerpoint/2010/main" val="138257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F41B0E-C89F-4B5E-9789-6FBCB6CB4903}"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8F29F1-AC30-49D2-BCDF-B24C3B2A7A4C}" type="slidenum">
              <a:rPr lang="en-US" smtClean="0"/>
              <a:t>‹#›</a:t>
            </a:fld>
            <a:endParaRPr lang="en-US"/>
          </a:p>
        </p:txBody>
      </p:sp>
    </p:spTree>
    <p:extLst>
      <p:ext uri="{BB962C8B-B14F-4D97-AF65-F5344CB8AC3E}">
        <p14:creationId xmlns:p14="http://schemas.microsoft.com/office/powerpoint/2010/main" val="245002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F41B0E-C89F-4B5E-9789-6FBCB6CB4903}"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8F29F1-AC30-49D2-BCDF-B24C3B2A7A4C}" type="slidenum">
              <a:rPr lang="en-US" smtClean="0"/>
              <a:t>‹#›</a:t>
            </a:fld>
            <a:endParaRPr lang="en-US"/>
          </a:p>
        </p:txBody>
      </p:sp>
    </p:spTree>
    <p:extLst>
      <p:ext uri="{BB962C8B-B14F-4D97-AF65-F5344CB8AC3E}">
        <p14:creationId xmlns:p14="http://schemas.microsoft.com/office/powerpoint/2010/main" val="264987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41B0E-C89F-4B5E-9789-6FBCB6CB4903}" type="datetimeFigureOut">
              <a:rPr lang="en-US" smtClean="0"/>
              <a:t>3/4/2024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F29F1-AC30-49D2-BCDF-B24C3B2A7A4C}" type="slidenum">
              <a:rPr lang="en-US" smtClean="0"/>
              <a:t>‹#›</a:t>
            </a:fld>
            <a:endParaRPr lang="en-US"/>
          </a:p>
        </p:txBody>
      </p:sp>
    </p:spTree>
    <p:extLst>
      <p:ext uri="{BB962C8B-B14F-4D97-AF65-F5344CB8AC3E}">
        <p14:creationId xmlns:p14="http://schemas.microsoft.com/office/powerpoint/2010/main" val="4048069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FORMAL PHILOSOPHIES OF EDUCATION </a:t>
            </a:r>
            <a:r>
              <a:rPr lang="en-US" smtClean="0"/>
              <a:t>– </a:t>
            </a:r>
            <a:r>
              <a:rPr lang="en-US" smtClean="0"/>
              <a:t>(classical )</a:t>
            </a:r>
            <a:endParaRPr lang="en-US" dirty="0"/>
          </a:p>
        </p:txBody>
      </p:sp>
      <p:sp>
        <p:nvSpPr>
          <p:cNvPr id="3" name="Subtitle 2"/>
          <p:cNvSpPr>
            <a:spLocks noGrp="1"/>
          </p:cNvSpPr>
          <p:nvPr>
            <p:ph type="subTitle" idx="1"/>
          </p:nvPr>
        </p:nvSpPr>
        <p:spPr/>
        <p:txBody>
          <a:bodyPr/>
          <a:lstStyle/>
          <a:p>
            <a:r>
              <a:rPr lang="en-US" dirty="0" smtClean="0"/>
              <a:t>By </a:t>
            </a:r>
          </a:p>
          <a:p>
            <a:r>
              <a:rPr lang="en-US" dirty="0" err="1" smtClean="0"/>
              <a:t>Mrs</a:t>
            </a:r>
            <a:r>
              <a:rPr lang="en-US" dirty="0" smtClean="0"/>
              <a:t> E. </a:t>
            </a:r>
            <a:r>
              <a:rPr lang="en-US" smtClean="0"/>
              <a:t>Chima</a:t>
            </a:r>
            <a:endParaRPr lang="en-US" dirty="0"/>
          </a:p>
        </p:txBody>
      </p:sp>
    </p:spTree>
    <p:extLst>
      <p:ext uri="{BB962C8B-B14F-4D97-AF65-F5344CB8AC3E}">
        <p14:creationId xmlns:p14="http://schemas.microsoft.com/office/powerpoint/2010/main" val="344605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Plato’s philosophy</a:t>
            </a:r>
            <a:endParaRPr lang="en-US" dirty="0"/>
          </a:p>
        </p:txBody>
      </p:sp>
      <p:sp>
        <p:nvSpPr>
          <p:cNvPr id="3" name="Content Placeholder 2"/>
          <p:cNvSpPr>
            <a:spLocks noGrp="1"/>
          </p:cNvSpPr>
          <p:nvPr>
            <p:ph idx="1"/>
          </p:nvPr>
        </p:nvSpPr>
        <p:spPr/>
        <p:txBody>
          <a:bodyPr>
            <a:normAutofit lnSpcReduction="10000"/>
          </a:bodyPr>
          <a:lstStyle/>
          <a:p>
            <a:r>
              <a:rPr lang="en-US" dirty="0" smtClean="0"/>
              <a:t>For Plato the process of education is that of turning the eye of the soul from darkness to the light</a:t>
            </a:r>
          </a:p>
          <a:p>
            <a:r>
              <a:rPr lang="en-US" dirty="0" err="1" smtClean="0"/>
              <a:t>i.e</a:t>
            </a:r>
            <a:r>
              <a:rPr lang="en-US" dirty="0" smtClean="0"/>
              <a:t> leading a person from the dark cave of ignorance to the limelight of knowledge</a:t>
            </a:r>
          </a:p>
          <a:p>
            <a:r>
              <a:rPr lang="en-US" dirty="0" smtClean="0"/>
              <a:t>It is not putting knowledge in the person’s soul as one put’s water into an empty pot</a:t>
            </a:r>
          </a:p>
          <a:p>
            <a:r>
              <a:rPr lang="en-US" dirty="0" smtClean="0"/>
              <a:t>But aiding the individual discover knowledge through his own reasoning processes.</a:t>
            </a:r>
            <a:endParaRPr lang="en-US" dirty="0"/>
          </a:p>
        </p:txBody>
      </p:sp>
    </p:spTree>
    <p:extLst>
      <p:ext uri="{BB962C8B-B14F-4D97-AF65-F5344CB8AC3E}">
        <p14:creationId xmlns:p14="http://schemas.microsoft.com/office/powerpoint/2010/main" val="267496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Plato’s philosophy</a:t>
            </a:r>
          </a:p>
        </p:txBody>
      </p:sp>
      <p:sp>
        <p:nvSpPr>
          <p:cNvPr id="3" name="Content Placeholder 2"/>
          <p:cNvSpPr>
            <a:spLocks noGrp="1"/>
          </p:cNvSpPr>
          <p:nvPr>
            <p:ph idx="1"/>
          </p:nvPr>
        </p:nvSpPr>
        <p:spPr/>
        <p:txBody>
          <a:bodyPr>
            <a:normAutofit lnSpcReduction="10000"/>
          </a:bodyPr>
          <a:lstStyle/>
          <a:p>
            <a:r>
              <a:rPr lang="en-US" dirty="0" smtClean="0"/>
              <a:t>It is the rediscovery of previously acquired knowledge</a:t>
            </a:r>
          </a:p>
          <a:p>
            <a:r>
              <a:rPr lang="en-US" dirty="0" smtClean="0"/>
              <a:t>Plato’s  philosophy is based on metaphysical  theory- about man and his soul</a:t>
            </a:r>
          </a:p>
          <a:p>
            <a:r>
              <a:rPr lang="en-US" dirty="0" smtClean="0"/>
              <a:t>Each man’s soul had a previous existence in an ideal world</a:t>
            </a:r>
          </a:p>
          <a:p>
            <a:r>
              <a:rPr lang="en-US" dirty="0" smtClean="0"/>
              <a:t>Plato called this ideal world the world of ideas, in which it had a perfect, first hand knowledge of all that exist in this world</a:t>
            </a:r>
            <a:endParaRPr lang="en-US" dirty="0"/>
          </a:p>
        </p:txBody>
      </p:sp>
    </p:spTree>
    <p:extLst>
      <p:ext uri="{BB962C8B-B14F-4D97-AF65-F5344CB8AC3E}">
        <p14:creationId xmlns:p14="http://schemas.microsoft.com/office/powerpoint/2010/main" val="2905332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Plato’s philosophy</a:t>
            </a:r>
          </a:p>
        </p:txBody>
      </p:sp>
      <p:sp>
        <p:nvSpPr>
          <p:cNvPr id="3" name="Content Placeholder 2"/>
          <p:cNvSpPr>
            <a:spLocks noGrp="1"/>
          </p:cNvSpPr>
          <p:nvPr>
            <p:ph idx="1"/>
          </p:nvPr>
        </p:nvSpPr>
        <p:spPr/>
        <p:txBody>
          <a:bodyPr>
            <a:normAutofit fontScale="92500"/>
          </a:bodyPr>
          <a:lstStyle/>
          <a:p>
            <a:r>
              <a:rPr lang="en-US" dirty="0" smtClean="0"/>
              <a:t>When the soul was detached from the perfect World of Ideas and planted in the body of man it lost the knowledge</a:t>
            </a:r>
          </a:p>
          <a:p>
            <a:r>
              <a:rPr lang="en-US" dirty="0" smtClean="0"/>
              <a:t>Education is the process by which the soul can be helped regain it.</a:t>
            </a:r>
          </a:p>
          <a:p>
            <a:r>
              <a:rPr lang="en-US" dirty="0" smtClean="0"/>
              <a:t>The education is not to feed the mind with new knowledge, but rather through well-framed, leading questions to elicit the right answers</a:t>
            </a:r>
          </a:p>
          <a:p>
            <a:r>
              <a:rPr lang="en-US" dirty="0" smtClean="0"/>
              <a:t>The method of teaching is the Socratic method</a:t>
            </a:r>
            <a:endParaRPr lang="en-US" dirty="0"/>
          </a:p>
        </p:txBody>
      </p:sp>
    </p:spTree>
    <p:extLst>
      <p:ext uri="{BB962C8B-B14F-4D97-AF65-F5344CB8AC3E}">
        <p14:creationId xmlns:p14="http://schemas.microsoft.com/office/powerpoint/2010/main" val="4290231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Idealism and epistemology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Reality thus appears in the realm of the spiritual or ideas </a:t>
            </a:r>
          </a:p>
          <a:p>
            <a:r>
              <a:rPr lang="en-US" dirty="0" smtClean="0"/>
              <a:t>or one finds true knowledge(epistemology) by seeing with the eye of the spirit and seeing the consistency of ideas</a:t>
            </a:r>
          </a:p>
          <a:p>
            <a:r>
              <a:rPr lang="en-US" dirty="0" smtClean="0"/>
              <a:t>In their epistemology, the idealists hold on to the primacy of the mind</a:t>
            </a:r>
          </a:p>
          <a:p>
            <a:r>
              <a:rPr lang="en-US" dirty="0" smtClean="0"/>
              <a:t>All external objects must be known by the mind and pronounced upon before we can say they exist</a:t>
            </a:r>
          </a:p>
          <a:p>
            <a:r>
              <a:rPr lang="en-US" dirty="0" smtClean="0"/>
              <a:t>To </a:t>
            </a:r>
            <a:r>
              <a:rPr lang="en-US" dirty="0"/>
              <a:t>exist something must be perceived by the mind- the mind takes notice of or thinks about them.</a:t>
            </a:r>
          </a:p>
          <a:p>
            <a:endParaRPr lang="en-US" dirty="0" smtClean="0"/>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853218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Idealism and axiology </a:t>
            </a:r>
            <a:endParaRPr lang="en-US" dirty="0"/>
          </a:p>
        </p:txBody>
      </p:sp>
      <p:sp>
        <p:nvSpPr>
          <p:cNvPr id="3" name="Content Placeholder 2"/>
          <p:cNvSpPr>
            <a:spLocks noGrp="1"/>
          </p:cNvSpPr>
          <p:nvPr>
            <p:ph idx="1"/>
          </p:nvPr>
        </p:nvSpPr>
        <p:spPr/>
        <p:txBody>
          <a:bodyPr/>
          <a:lstStyle/>
          <a:p>
            <a:r>
              <a:rPr lang="en-US" dirty="0" smtClean="0"/>
              <a:t>In their axiology or theory of values, individual objects which are held to be of value are valuable only because they have their origin from God who is the source of all true values</a:t>
            </a:r>
          </a:p>
          <a:p>
            <a:r>
              <a:rPr lang="en-US" dirty="0" smtClean="0"/>
              <a:t>Ethics </a:t>
            </a:r>
            <a:r>
              <a:rPr lang="en-US" dirty="0"/>
              <a:t>should reflect the ideal model of the self</a:t>
            </a:r>
          </a:p>
          <a:p>
            <a:r>
              <a:rPr lang="en-US" dirty="0"/>
              <a:t>Aesthetics reflects the ideas of perfect beauty </a:t>
            </a:r>
          </a:p>
          <a:p>
            <a:pPr marL="0" indent="0">
              <a:buNone/>
            </a:pPr>
            <a:r>
              <a:rPr lang="en-US" dirty="0"/>
              <a:t>set forth by the great masters of the arts</a:t>
            </a:r>
          </a:p>
          <a:p>
            <a:endParaRPr lang="en-US" dirty="0"/>
          </a:p>
        </p:txBody>
      </p:sp>
    </p:spTree>
    <p:extLst>
      <p:ext uri="{BB962C8B-B14F-4D97-AF65-F5344CB8AC3E}">
        <p14:creationId xmlns:p14="http://schemas.microsoft.com/office/powerpoint/2010/main" val="2203560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Idealism and Education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the idealist philosophy of education, education is regarded as the process of the development of the person particularly his conscious and spiritual life</a:t>
            </a:r>
          </a:p>
          <a:p>
            <a:r>
              <a:rPr lang="en-US" dirty="0" smtClean="0"/>
              <a:t>The school as an educational institution exist to provide an atmosphere and proper direction for:</a:t>
            </a:r>
          </a:p>
          <a:p>
            <a:pPr>
              <a:buFont typeface="Wingdings" pitchFamily="2" charset="2"/>
              <a:buChar char="ü"/>
            </a:pPr>
            <a:r>
              <a:rPr lang="en-US" dirty="0" smtClean="0"/>
              <a:t>the growth of the personality of the individual</a:t>
            </a:r>
          </a:p>
          <a:p>
            <a:pPr>
              <a:buFont typeface="Wingdings" pitchFamily="2" charset="2"/>
              <a:buChar char="ü"/>
            </a:pPr>
            <a:r>
              <a:rPr lang="en-US" dirty="0" smtClean="0"/>
              <a:t>To enlarge his personality by increasing his knowledge</a:t>
            </a:r>
          </a:p>
          <a:p>
            <a:pPr>
              <a:buFont typeface="Wingdings" pitchFamily="2" charset="2"/>
              <a:buChar char="ü"/>
            </a:pPr>
            <a:r>
              <a:rPr lang="en-US" dirty="0" smtClean="0"/>
              <a:t>To cultivate his aesthetic taste</a:t>
            </a:r>
          </a:p>
          <a:p>
            <a:pPr>
              <a:buFont typeface="Wingdings" pitchFamily="2" charset="2"/>
              <a:buChar char="ü"/>
            </a:pPr>
            <a:r>
              <a:rPr lang="en-US" dirty="0" smtClean="0"/>
              <a:t>To frame his character</a:t>
            </a:r>
          </a:p>
          <a:p>
            <a:pPr>
              <a:buFont typeface="Wingdings" pitchFamily="2" charset="2"/>
              <a:buChar char="ü"/>
            </a:pPr>
            <a:r>
              <a:rPr lang="en-US" dirty="0" smtClean="0"/>
              <a:t>To equip him with suitable skills</a:t>
            </a:r>
            <a:endParaRPr lang="en-US" dirty="0"/>
          </a:p>
        </p:txBody>
      </p:sp>
    </p:spTree>
    <p:extLst>
      <p:ext uri="{BB962C8B-B14F-4D97-AF65-F5344CB8AC3E}">
        <p14:creationId xmlns:p14="http://schemas.microsoft.com/office/powerpoint/2010/main" val="1240177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Idealism and Education </a:t>
            </a:r>
          </a:p>
        </p:txBody>
      </p:sp>
      <p:sp>
        <p:nvSpPr>
          <p:cNvPr id="3" name="Content Placeholder 2"/>
          <p:cNvSpPr>
            <a:spLocks noGrp="1"/>
          </p:cNvSpPr>
          <p:nvPr>
            <p:ph idx="1"/>
          </p:nvPr>
        </p:nvSpPr>
        <p:spPr/>
        <p:txBody>
          <a:bodyPr>
            <a:normAutofit fontScale="85000" lnSpcReduction="20000"/>
          </a:bodyPr>
          <a:lstStyle/>
          <a:p>
            <a:r>
              <a:rPr lang="en-US" dirty="0" smtClean="0"/>
              <a:t>To achieve this the curriculum is structured to emphasize those subjects that will improve man’s intelligence and his understanding </a:t>
            </a:r>
          </a:p>
          <a:p>
            <a:r>
              <a:rPr lang="en-US" dirty="0" smtClean="0"/>
              <a:t>And enable him to realize his potentialities</a:t>
            </a:r>
          </a:p>
          <a:p>
            <a:r>
              <a:rPr lang="en-US" dirty="0" smtClean="0"/>
              <a:t>Thus the curriculum is the subject matter of the mind</a:t>
            </a:r>
          </a:p>
          <a:p>
            <a:r>
              <a:rPr lang="en-US" dirty="0" smtClean="0"/>
              <a:t>Subjects in the curriculum must go beyond immediate vocational and economic use to more spiritual development of the person</a:t>
            </a:r>
          </a:p>
          <a:p>
            <a:r>
              <a:rPr lang="en-US" dirty="0" smtClean="0"/>
              <a:t>Four basic skills should be represented in the curriculum: these include:</a:t>
            </a:r>
          </a:p>
          <a:p>
            <a:r>
              <a:rPr lang="en-US" dirty="0" smtClean="0"/>
              <a:t>Language skills, scientific skills, normative skills and aesthetic skills</a:t>
            </a:r>
          </a:p>
          <a:p>
            <a:pPr marL="0" indent="0">
              <a:buNone/>
            </a:pPr>
            <a:endParaRPr lang="en-US" dirty="0"/>
          </a:p>
        </p:txBody>
      </p:sp>
    </p:spTree>
    <p:extLst>
      <p:ext uri="{BB962C8B-B14F-4D97-AF65-F5344CB8AC3E}">
        <p14:creationId xmlns:p14="http://schemas.microsoft.com/office/powerpoint/2010/main" val="58371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Idealism and Education </a:t>
            </a:r>
          </a:p>
        </p:txBody>
      </p:sp>
      <p:sp>
        <p:nvSpPr>
          <p:cNvPr id="3" name="Content Placeholder 2"/>
          <p:cNvSpPr>
            <a:spLocks noGrp="1"/>
          </p:cNvSpPr>
          <p:nvPr>
            <p:ph idx="1"/>
          </p:nvPr>
        </p:nvSpPr>
        <p:spPr/>
        <p:txBody>
          <a:bodyPr>
            <a:normAutofit fontScale="77500" lnSpcReduction="20000"/>
          </a:bodyPr>
          <a:lstStyle/>
          <a:p>
            <a:r>
              <a:rPr lang="en-US" dirty="0" smtClean="0"/>
              <a:t>Both teacher and student are important in the idealist scheme of education</a:t>
            </a:r>
          </a:p>
          <a:p>
            <a:r>
              <a:rPr lang="en-US" dirty="0" smtClean="0"/>
              <a:t>The teaching methods recommended by the idealist emphasize the self-learning activity of the child and the positive influence of the teacher.</a:t>
            </a:r>
          </a:p>
          <a:p>
            <a:r>
              <a:rPr lang="en-US" dirty="0" smtClean="0"/>
              <a:t>One of the method is the imitation of the ideal model that the teacher must be.</a:t>
            </a:r>
          </a:p>
          <a:p>
            <a:r>
              <a:rPr lang="en-US" dirty="0" smtClean="0"/>
              <a:t>Other methods include:</a:t>
            </a:r>
          </a:p>
          <a:p>
            <a:pPr marL="0" indent="0">
              <a:buNone/>
            </a:pPr>
            <a:r>
              <a:rPr lang="en-US" dirty="0" smtClean="0"/>
              <a:t>-dialectical method/ Socratic method- the method of question and answers in which the mind of the child is exercised</a:t>
            </a:r>
          </a:p>
          <a:p>
            <a:pPr marL="0" indent="0">
              <a:buNone/>
            </a:pPr>
            <a:r>
              <a:rPr lang="en-US" dirty="0" smtClean="0"/>
              <a:t>-lecture method</a:t>
            </a:r>
          </a:p>
          <a:p>
            <a:pPr marL="0" indent="0">
              <a:buNone/>
            </a:pPr>
            <a:r>
              <a:rPr lang="en-US" dirty="0" smtClean="0"/>
              <a:t>-project method</a:t>
            </a:r>
          </a:p>
          <a:p>
            <a:pPr marL="0" indent="0">
              <a:buNone/>
            </a:pPr>
            <a:endParaRPr lang="en-US" dirty="0"/>
          </a:p>
        </p:txBody>
      </p:sp>
    </p:spTree>
    <p:extLst>
      <p:ext uri="{BB962C8B-B14F-4D97-AF65-F5344CB8AC3E}">
        <p14:creationId xmlns:p14="http://schemas.microsoft.com/office/powerpoint/2010/main" val="1662548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Realism </a:t>
            </a:r>
            <a:endParaRPr lang="en-US" dirty="0"/>
          </a:p>
        </p:txBody>
      </p:sp>
      <p:sp>
        <p:nvSpPr>
          <p:cNvPr id="3" name="Content Placeholder 2"/>
          <p:cNvSpPr>
            <a:spLocks noGrp="1"/>
          </p:cNvSpPr>
          <p:nvPr>
            <p:ph idx="1"/>
          </p:nvPr>
        </p:nvSpPr>
        <p:spPr/>
        <p:txBody>
          <a:bodyPr>
            <a:normAutofit fontScale="85000" lnSpcReduction="10000"/>
          </a:bodyPr>
          <a:lstStyle/>
          <a:p>
            <a:r>
              <a:rPr lang="en-US" dirty="0"/>
              <a:t>Realism has much in common with idealism </a:t>
            </a:r>
          </a:p>
          <a:p>
            <a:r>
              <a:rPr lang="en-US" dirty="0"/>
              <a:t>Particularly the belief that truth is </a:t>
            </a:r>
            <a:r>
              <a:rPr lang="en-US" dirty="0" smtClean="0"/>
              <a:t>unchanging</a:t>
            </a:r>
          </a:p>
          <a:p>
            <a:r>
              <a:rPr lang="en-US" dirty="0" smtClean="0"/>
              <a:t>Realism dates as far back as Aristotle</a:t>
            </a:r>
          </a:p>
          <a:p>
            <a:r>
              <a:rPr lang="en-US" dirty="0" smtClean="0"/>
              <a:t>Prefers dealing with sense data and new experiences.</a:t>
            </a:r>
          </a:p>
          <a:p>
            <a:r>
              <a:rPr lang="en-US" dirty="0" smtClean="0"/>
              <a:t>The realist’s metaphysics is that </a:t>
            </a:r>
            <a:r>
              <a:rPr lang="en-US" b="1" dirty="0" smtClean="0"/>
              <a:t>matter</a:t>
            </a:r>
            <a:r>
              <a:rPr lang="en-US" dirty="0" smtClean="0"/>
              <a:t> or objects which we see exist absolutely</a:t>
            </a:r>
          </a:p>
          <a:p>
            <a:r>
              <a:rPr lang="en-US" dirty="0" smtClean="0"/>
              <a:t>The world exist by itself and as a reality, independent of whether human beings know it or not</a:t>
            </a:r>
          </a:p>
          <a:p>
            <a:r>
              <a:rPr lang="en-US" dirty="0" smtClean="0"/>
              <a:t>For a person to claim that he knows an object that object must have existed before knowing it.</a:t>
            </a:r>
            <a:endParaRPr lang="en-US" dirty="0"/>
          </a:p>
        </p:txBody>
      </p:sp>
    </p:spTree>
    <p:extLst>
      <p:ext uri="{BB962C8B-B14F-4D97-AF65-F5344CB8AC3E}">
        <p14:creationId xmlns:p14="http://schemas.microsoft.com/office/powerpoint/2010/main" val="2657258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Continued…</a:t>
            </a:r>
            <a:endParaRPr lang="en-ZA" dirty="0"/>
          </a:p>
        </p:txBody>
      </p:sp>
      <p:sp>
        <p:nvSpPr>
          <p:cNvPr id="3" name="Content Placeholder 2"/>
          <p:cNvSpPr>
            <a:spLocks noGrp="1"/>
          </p:cNvSpPr>
          <p:nvPr>
            <p:ph idx="1"/>
          </p:nvPr>
        </p:nvSpPr>
        <p:spPr/>
        <p:txBody>
          <a:bodyPr/>
          <a:lstStyle/>
          <a:p>
            <a:r>
              <a:rPr lang="en-ZA" dirty="0" smtClean="0"/>
              <a:t>Realists tend to be scientific in their approach, enjoying problem solving and testing hypothesis, especially in conjunction with others.</a:t>
            </a:r>
          </a:p>
          <a:p>
            <a:r>
              <a:rPr lang="en-ZA" dirty="0" smtClean="0"/>
              <a:t>They prefer team work and group work to working individually.</a:t>
            </a:r>
            <a:endParaRPr lang="en-ZA" dirty="0"/>
          </a:p>
        </p:txBody>
      </p:sp>
    </p:spTree>
    <p:extLst>
      <p:ext uri="{BB962C8B-B14F-4D97-AF65-F5344CB8AC3E}">
        <p14:creationId xmlns:p14="http://schemas.microsoft.com/office/powerpoint/2010/main" val="595474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Schools of philosophy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understand the context of education it requires a thoughtful reflection on philosophical questions.</a:t>
            </a:r>
          </a:p>
          <a:p>
            <a:r>
              <a:rPr lang="en-US" dirty="0" smtClean="0"/>
              <a:t>Such questions about truth, beauty, goodness, justice, knowledge, freedom and responsibility</a:t>
            </a:r>
          </a:p>
          <a:p>
            <a:r>
              <a:rPr lang="en-US" dirty="0" smtClean="0"/>
              <a:t>From such reflections several schools of philosophies have developed over the centuries</a:t>
            </a:r>
          </a:p>
          <a:p>
            <a:r>
              <a:rPr lang="en-US" dirty="0" smtClean="0"/>
              <a:t>Some of the familiar categories of philosophies, theories and beliefs include idealism, realism and pragmatism- just to mention a few</a:t>
            </a:r>
            <a:endParaRPr lang="en-US" dirty="0"/>
          </a:p>
        </p:txBody>
      </p:sp>
    </p:spTree>
    <p:extLst>
      <p:ext uri="{BB962C8B-B14F-4D97-AF65-F5344CB8AC3E}">
        <p14:creationId xmlns:p14="http://schemas.microsoft.com/office/powerpoint/2010/main" val="259026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Realism and Learning</a:t>
            </a:r>
            <a:endParaRPr lang="en-ZA" dirty="0"/>
          </a:p>
        </p:txBody>
      </p:sp>
      <p:sp>
        <p:nvSpPr>
          <p:cNvPr id="3" name="Content Placeholder 2"/>
          <p:cNvSpPr>
            <a:spLocks noGrp="1"/>
          </p:cNvSpPr>
          <p:nvPr>
            <p:ph idx="1"/>
          </p:nvPr>
        </p:nvSpPr>
        <p:spPr/>
        <p:txBody>
          <a:bodyPr/>
          <a:lstStyle/>
          <a:p>
            <a:r>
              <a:rPr lang="en-ZA" dirty="0" smtClean="0"/>
              <a:t>A realism teacher will bring teaching aids to class for students to see what the teacher is trying to teach.</a:t>
            </a:r>
          </a:p>
          <a:p>
            <a:r>
              <a:rPr lang="en-ZA" dirty="0" smtClean="0"/>
              <a:t>The teacher also uses discovery methods of teaching to make students find out things for themselves and hence acquiring knowledge.</a:t>
            </a:r>
          </a:p>
          <a:p>
            <a:r>
              <a:rPr lang="en-ZA" dirty="0" smtClean="0"/>
              <a:t>A realistic teacher often uses group work and provides reading materials to students.</a:t>
            </a:r>
            <a:endParaRPr lang="en-ZA" dirty="0"/>
          </a:p>
        </p:txBody>
      </p:sp>
    </p:spTree>
    <p:extLst>
      <p:ext uri="{BB962C8B-B14F-4D97-AF65-F5344CB8AC3E}">
        <p14:creationId xmlns:p14="http://schemas.microsoft.com/office/powerpoint/2010/main" val="2749891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Realism and Metaphysics  </a:t>
            </a:r>
            <a:endParaRPr lang="en-US" dirty="0"/>
          </a:p>
        </p:txBody>
      </p:sp>
      <p:sp>
        <p:nvSpPr>
          <p:cNvPr id="3" name="Content Placeholder 2"/>
          <p:cNvSpPr>
            <a:spLocks noGrp="1"/>
          </p:cNvSpPr>
          <p:nvPr>
            <p:ph idx="1"/>
          </p:nvPr>
        </p:nvSpPr>
        <p:spPr/>
        <p:txBody>
          <a:bodyPr>
            <a:normAutofit lnSpcReduction="10000"/>
          </a:bodyPr>
          <a:lstStyle/>
          <a:p>
            <a:r>
              <a:rPr lang="en-US" dirty="0" smtClean="0"/>
              <a:t>Realist conclude that objects have reality independent of our knowledge or our desire to know them</a:t>
            </a:r>
          </a:p>
          <a:p>
            <a:r>
              <a:rPr lang="en-US" dirty="0" smtClean="0"/>
              <a:t>This is the principle of independence of matter</a:t>
            </a:r>
          </a:p>
          <a:p>
            <a:r>
              <a:rPr lang="en-US" dirty="0" smtClean="0"/>
              <a:t>The second general principle is that the world gives every evidence that there is some orderliness behind its organization</a:t>
            </a:r>
          </a:p>
          <a:p>
            <a:r>
              <a:rPr lang="en-US" dirty="0" smtClean="0"/>
              <a:t>Law and order exist in the universe</a:t>
            </a:r>
            <a:endParaRPr lang="en-US" dirty="0"/>
          </a:p>
        </p:txBody>
      </p:sp>
    </p:spTree>
    <p:extLst>
      <p:ext uri="{BB962C8B-B14F-4D97-AF65-F5344CB8AC3E}">
        <p14:creationId xmlns:p14="http://schemas.microsoft.com/office/powerpoint/2010/main" val="4003791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Realism and Metaphysics </a:t>
            </a:r>
            <a:endParaRPr lang="en-US" dirty="0"/>
          </a:p>
        </p:txBody>
      </p:sp>
      <p:sp>
        <p:nvSpPr>
          <p:cNvPr id="3" name="Content Placeholder 2"/>
          <p:cNvSpPr>
            <a:spLocks noGrp="1"/>
          </p:cNvSpPr>
          <p:nvPr>
            <p:ph idx="1"/>
          </p:nvPr>
        </p:nvSpPr>
        <p:spPr/>
        <p:txBody>
          <a:bodyPr>
            <a:normAutofit lnSpcReduction="10000"/>
          </a:bodyPr>
          <a:lstStyle/>
          <a:p>
            <a:r>
              <a:rPr lang="en-US" dirty="0" smtClean="0"/>
              <a:t>The basic facts discovered by the sciences about the world are true and real- the principle that the world is real </a:t>
            </a:r>
          </a:p>
          <a:p>
            <a:r>
              <a:rPr lang="en-US" dirty="0" smtClean="0"/>
              <a:t>Realist look outward to the physical world using their senses to discover and affirm the truth</a:t>
            </a:r>
          </a:p>
          <a:p>
            <a:r>
              <a:rPr lang="en-US" dirty="0" smtClean="0"/>
              <a:t>Natural law- a belief that absolute laws of nature exist and  should govern human behavior.</a:t>
            </a:r>
            <a:endParaRPr lang="en-US" dirty="0"/>
          </a:p>
        </p:txBody>
      </p:sp>
    </p:spTree>
    <p:extLst>
      <p:ext uri="{BB962C8B-B14F-4D97-AF65-F5344CB8AC3E}">
        <p14:creationId xmlns:p14="http://schemas.microsoft.com/office/powerpoint/2010/main" val="1925947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Realism and epistemology </a:t>
            </a:r>
            <a:endParaRPr lang="en-US" dirty="0"/>
          </a:p>
        </p:txBody>
      </p:sp>
      <p:sp>
        <p:nvSpPr>
          <p:cNvPr id="3" name="Content Placeholder 2"/>
          <p:cNvSpPr>
            <a:spLocks noGrp="1"/>
          </p:cNvSpPr>
          <p:nvPr>
            <p:ph idx="1"/>
          </p:nvPr>
        </p:nvSpPr>
        <p:spPr/>
        <p:txBody>
          <a:bodyPr>
            <a:normAutofit lnSpcReduction="10000"/>
          </a:bodyPr>
          <a:lstStyle/>
          <a:p>
            <a:r>
              <a:rPr lang="en-US" dirty="0" smtClean="0"/>
              <a:t>It is possible to have an objective knowledge </a:t>
            </a:r>
          </a:p>
          <a:p>
            <a:r>
              <a:rPr lang="en-US" dirty="0" smtClean="0"/>
              <a:t>The process of knowing is that of the mind responding to impressions that are made upon it from external sources</a:t>
            </a:r>
          </a:p>
          <a:p>
            <a:r>
              <a:rPr lang="en-US" dirty="0" smtClean="0"/>
              <a:t>our senses can be considered sources of knowledge </a:t>
            </a:r>
          </a:p>
          <a:p>
            <a:r>
              <a:rPr lang="en-US" dirty="0" smtClean="0"/>
              <a:t>The unanswerable question is how to establish the truth of the first fact with which we compare all later impressions</a:t>
            </a:r>
            <a:endParaRPr lang="en-US" dirty="0"/>
          </a:p>
        </p:txBody>
      </p:sp>
    </p:spTree>
    <p:extLst>
      <p:ext uri="{BB962C8B-B14F-4D97-AF65-F5344CB8AC3E}">
        <p14:creationId xmlns:p14="http://schemas.microsoft.com/office/powerpoint/2010/main" val="306614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Realism and Axiology</a:t>
            </a:r>
            <a:endParaRPr lang="en-US" dirty="0"/>
          </a:p>
        </p:txBody>
      </p:sp>
      <p:sp>
        <p:nvSpPr>
          <p:cNvPr id="3" name="Content Placeholder 2"/>
          <p:cNvSpPr>
            <a:spLocks noGrp="1"/>
          </p:cNvSpPr>
          <p:nvPr>
            <p:ph idx="1"/>
          </p:nvPr>
        </p:nvSpPr>
        <p:spPr/>
        <p:txBody>
          <a:bodyPr>
            <a:normAutofit lnSpcReduction="10000"/>
          </a:bodyPr>
          <a:lstStyle/>
          <a:p>
            <a:r>
              <a:rPr lang="en-US" dirty="0" smtClean="0"/>
              <a:t>The realist conception of values is also rooted in their metaphysics</a:t>
            </a:r>
          </a:p>
          <a:p>
            <a:r>
              <a:rPr lang="en-US" dirty="0" smtClean="0"/>
              <a:t>Values exists objectively in things whether we appreciate it or not</a:t>
            </a:r>
          </a:p>
          <a:p>
            <a:r>
              <a:rPr lang="en-US" dirty="0" smtClean="0"/>
              <a:t>They exist for us to discover</a:t>
            </a:r>
          </a:p>
          <a:p>
            <a:r>
              <a:rPr lang="en-US" dirty="0" smtClean="0"/>
              <a:t>Values are not our reactions, taste or desires</a:t>
            </a:r>
          </a:p>
          <a:p>
            <a:r>
              <a:rPr lang="en-US" dirty="0" smtClean="0"/>
              <a:t>The value is not relative or according to each person’s taste but it is objective and capable of being discovered</a:t>
            </a:r>
            <a:endParaRPr lang="en-US" dirty="0"/>
          </a:p>
        </p:txBody>
      </p:sp>
    </p:spTree>
    <p:extLst>
      <p:ext uri="{BB962C8B-B14F-4D97-AF65-F5344CB8AC3E}">
        <p14:creationId xmlns:p14="http://schemas.microsoft.com/office/powerpoint/2010/main" val="2990956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Realism </a:t>
            </a:r>
            <a:r>
              <a:rPr lang="en-US" smtClean="0"/>
              <a:t>and Education</a:t>
            </a:r>
            <a:endParaRPr lang="en-US"/>
          </a:p>
        </p:txBody>
      </p:sp>
      <p:sp>
        <p:nvSpPr>
          <p:cNvPr id="3" name="Content Placeholder 2"/>
          <p:cNvSpPr>
            <a:spLocks noGrp="1"/>
          </p:cNvSpPr>
          <p:nvPr>
            <p:ph idx="1"/>
          </p:nvPr>
        </p:nvSpPr>
        <p:spPr/>
        <p:txBody>
          <a:bodyPr/>
          <a:lstStyle/>
          <a:p>
            <a:r>
              <a:rPr lang="en-US" dirty="0" smtClean="0"/>
              <a:t>To be continued……</a:t>
            </a:r>
            <a:endParaRPr lang="en-US" dirty="0"/>
          </a:p>
        </p:txBody>
      </p:sp>
    </p:spTree>
    <p:extLst>
      <p:ext uri="{BB962C8B-B14F-4D97-AF65-F5344CB8AC3E}">
        <p14:creationId xmlns:p14="http://schemas.microsoft.com/office/powerpoint/2010/main" val="1254873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Idealism</a:t>
            </a:r>
            <a:endParaRPr lang="en-ZA" dirty="0"/>
          </a:p>
        </p:txBody>
      </p:sp>
      <p:sp>
        <p:nvSpPr>
          <p:cNvPr id="3" name="Content Placeholder 2"/>
          <p:cNvSpPr>
            <a:spLocks noGrp="1"/>
          </p:cNvSpPr>
          <p:nvPr>
            <p:ph idx="1"/>
          </p:nvPr>
        </p:nvSpPr>
        <p:spPr/>
        <p:txBody>
          <a:bodyPr>
            <a:normAutofit lnSpcReduction="10000"/>
          </a:bodyPr>
          <a:lstStyle/>
          <a:p>
            <a:r>
              <a:rPr lang="en-ZA" dirty="0" smtClean="0"/>
              <a:t>It dates back to Plato. </a:t>
            </a:r>
          </a:p>
          <a:p>
            <a:r>
              <a:rPr lang="en-ZA" dirty="0" smtClean="0"/>
              <a:t>Focuses on ideas (concepts) as the essence of reality.</a:t>
            </a:r>
          </a:p>
          <a:p>
            <a:r>
              <a:rPr lang="en-ZA" dirty="0" smtClean="0"/>
              <a:t>Believes that so called things of the external world may be said to exist only in so far as they enter minds as ideas. </a:t>
            </a:r>
            <a:r>
              <a:rPr lang="en-ZA" dirty="0" err="1" smtClean="0"/>
              <a:t>Eg</a:t>
            </a:r>
            <a:r>
              <a:rPr lang="en-ZA" dirty="0" smtClean="0"/>
              <a:t>.</a:t>
            </a:r>
          </a:p>
          <a:p>
            <a:r>
              <a:rPr lang="en-ZA" dirty="0" smtClean="0"/>
              <a:t>It is not a tree or a painting itself that has reality but an idea of a tree conceived in a mind.</a:t>
            </a:r>
            <a:endParaRPr lang="en-ZA" dirty="0"/>
          </a:p>
        </p:txBody>
      </p:sp>
    </p:spTree>
    <p:extLst>
      <p:ext uri="{BB962C8B-B14F-4D97-AF65-F5344CB8AC3E}">
        <p14:creationId xmlns:p14="http://schemas.microsoft.com/office/powerpoint/2010/main" val="1919795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smtClean="0"/>
              <a:t>Continued…</a:t>
            </a:r>
            <a:endParaRPr lang="en-ZA"/>
          </a:p>
        </p:txBody>
      </p:sp>
      <p:sp>
        <p:nvSpPr>
          <p:cNvPr id="3" name="Content Placeholder 2"/>
          <p:cNvSpPr>
            <a:spLocks noGrp="1"/>
          </p:cNvSpPr>
          <p:nvPr>
            <p:ph idx="1"/>
          </p:nvPr>
        </p:nvSpPr>
        <p:spPr/>
        <p:txBody>
          <a:bodyPr/>
          <a:lstStyle/>
          <a:p>
            <a:r>
              <a:rPr lang="en-ZA" dirty="0" smtClean="0"/>
              <a:t>And that an object is perceived first before it can be said to or exist.</a:t>
            </a:r>
          </a:p>
          <a:p>
            <a:r>
              <a:rPr lang="en-ZA" dirty="0" smtClean="0"/>
              <a:t>Idealism is mostly seen in churches, nationalism and patriotism.</a:t>
            </a:r>
          </a:p>
          <a:p>
            <a:r>
              <a:rPr lang="en-ZA" dirty="0" smtClean="0"/>
              <a:t>Has its roots in faith and beliefs, powers greater than an individual </a:t>
            </a:r>
            <a:r>
              <a:rPr lang="en-ZA" dirty="0" err="1" smtClean="0"/>
              <a:t>eg</a:t>
            </a:r>
            <a:r>
              <a:rPr lang="en-ZA" dirty="0" smtClean="0"/>
              <a:t>. God, Jehovah or Allah.  Kings, Emperors and one party government. It is connected with beliefs.</a:t>
            </a:r>
          </a:p>
          <a:p>
            <a:endParaRPr lang="en-ZA" dirty="0"/>
          </a:p>
        </p:txBody>
      </p:sp>
    </p:spTree>
    <p:extLst>
      <p:ext uri="{BB962C8B-B14F-4D97-AF65-F5344CB8AC3E}">
        <p14:creationId xmlns:p14="http://schemas.microsoft.com/office/powerpoint/2010/main" val="1153021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Continued…</a:t>
            </a:r>
            <a:endParaRPr lang="en-ZA" dirty="0"/>
          </a:p>
        </p:txBody>
      </p:sp>
      <p:sp>
        <p:nvSpPr>
          <p:cNvPr id="3" name="Content Placeholder 2"/>
          <p:cNvSpPr>
            <a:spLocks noGrp="1"/>
          </p:cNvSpPr>
          <p:nvPr>
            <p:ph idx="1"/>
          </p:nvPr>
        </p:nvSpPr>
        <p:spPr/>
        <p:txBody>
          <a:bodyPr/>
          <a:lstStyle/>
          <a:p>
            <a:r>
              <a:rPr lang="en-ZA" dirty="0" smtClean="0"/>
              <a:t>Idealists prefer to deal with logic, universal truth, mathematical principles, models and theories</a:t>
            </a:r>
          </a:p>
          <a:p>
            <a:r>
              <a:rPr lang="en-ZA" dirty="0" smtClean="0"/>
              <a:t>They also enjoy analysis, synthesis, evaluation and so should get opportunities to think, to the question, to philosophise, to read, to probe and to work on their own.</a:t>
            </a:r>
            <a:endParaRPr lang="en-ZA" dirty="0"/>
          </a:p>
        </p:txBody>
      </p:sp>
    </p:spTree>
    <p:extLst>
      <p:ext uri="{BB962C8B-B14F-4D97-AF65-F5344CB8AC3E}">
        <p14:creationId xmlns:p14="http://schemas.microsoft.com/office/powerpoint/2010/main" val="1415082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Idealism and metaphysics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Idealism is the philosophy that tries to explain all existence in terms of the mind and its working</a:t>
            </a:r>
          </a:p>
          <a:p>
            <a:r>
              <a:rPr lang="en-US" dirty="0" smtClean="0"/>
              <a:t>By mind, idealists sometimes mean the spiritual element in man, a man’s personality</a:t>
            </a:r>
          </a:p>
          <a:p>
            <a:r>
              <a:rPr lang="en-US" dirty="0" smtClean="0"/>
              <a:t>In the idealists’ metaphysics all things in the universe are in the final analysis, an expression of the mind.</a:t>
            </a:r>
          </a:p>
          <a:p>
            <a:r>
              <a:rPr lang="en-US" dirty="0" smtClean="0"/>
              <a:t>They exist as ideas in the mind.</a:t>
            </a:r>
          </a:p>
          <a:p>
            <a:r>
              <a:rPr lang="en-US" dirty="0" smtClean="0"/>
              <a:t>Idealism proposes a metaphysics that sees the world of ideas of the mind as reality</a:t>
            </a:r>
          </a:p>
          <a:p>
            <a:endParaRPr lang="en-US" dirty="0"/>
          </a:p>
        </p:txBody>
      </p:sp>
    </p:spTree>
    <p:extLst>
      <p:ext uri="{BB962C8B-B14F-4D97-AF65-F5344CB8AC3E}">
        <p14:creationId xmlns:p14="http://schemas.microsoft.com/office/powerpoint/2010/main" val="2960646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Idealism and metaphysics  </a:t>
            </a:r>
            <a:endParaRPr lang="en-US" dirty="0"/>
          </a:p>
        </p:txBody>
      </p:sp>
      <p:sp>
        <p:nvSpPr>
          <p:cNvPr id="3" name="Content Placeholder 2"/>
          <p:cNvSpPr>
            <a:spLocks noGrp="1"/>
          </p:cNvSpPr>
          <p:nvPr>
            <p:ph idx="1"/>
          </p:nvPr>
        </p:nvSpPr>
        <p:spPr/>
        <p:txBody>
          <a:bodyPr/>
          <a:lstStyle/>
          <a:p>
            <a:r>
              <a:rPr lang="en-US" dirty="0" smtClean="0"/>
              <a:t>The philosophy of idealism is one of the philosophical systems dating  as back as Plato’s days</a:t>
            </a:r>
          </a:p>
          <a:p>
            <a:r>
              <a:rPr lang="en-US" dirty="0" smtClean="0"/>
              <a:t>Plato claimed that man’s knowledge is a recollection of the ideas which the soul had known in the perfect world of ideas</a:t>
            </a:r>
          </a:p>
          <a:p>
            <a:r>
              <a:rPr lang="en-US" dirty="0" smtClean="0"/>
              <a:t>Thus education therefore  was to focus on the development of soul (metaphysics)</a:t>
            </a:r>
            <a:endParaRPr lang="en-US" dirty="0"/>
          </a:p>
        </p:txBody>
      </p:sp>
    </p:spTree>
    <p:extLst>
      <p:ext uri="{BB962C8B-B14F-4D97-AF65-F5344CB8AC3E}">
        <p14:creationId xmlns:p14="http://schemas.microsoft.com/office/powerpoint/2010/main" val="882500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Educational implications of idealism</a:t>
            </a:r>
            <a:endParaRPr lang="en-ZA" dirty="0"/>
          </a:p>
        </p:txBody>
      </p:sp>
      <p:sp>
        <p:nvSpPr>
          <p:cNvPr id="3" name="Content Placeholder 2"/>
          <p:cNvSpPr>
            <a:spLocks noGrp="1"/>
          </p:cNvSpPr>
          <p:nvPr>
            <p:ph idx="1"/>
          </p:nvPr>
        </p:nvSpPr>
        <p:spPr/>
        <p:txBody>
          <a:bodyPr/>
          <a:lstStyle/>
          <a:p>
            <a:r>
              <a:rPr lang="en-ZA" dirty="0" smtClean="0"/>
              <a:t>Idealist classrooms involves mental activity that emphasizes memorisation and activities like discussion methods</a:t>
            </a:r>
          </a:p>
          <a:p>
            <a:r>
              <a:rPr lang="en-ZA" dirty="0" smtClean="0"/>
              <a:t>Idealists teachers practice this to develop interests, creativity and initiative in the students. </a:t>
            </a:r>
            <a:endParaRPr lang="en-ZA" dirty="0"/>
          </a:p>
        </p:txBody>
      </p:sp>
    </p:spTree>
    <p:extLst>
      <p:ext uri="{BB962C8B-B14F-4D97-AF65-F5344CB8AC3E}">
        <p14:creationId xmlns:p14="http://schemas.microsoft.com/office/powerpoint/2010/main" val="371784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An idealist teacher will do the following</a:t>
            </a:r>
            <a:endParaRPr lang="en-ZA" dirty="0"/>
          </a:p>
        </p:txBody>
      </p:sp>
      <p:sp>
        <p:nvSpPr>
          <p:cNvPr id="3" name="Content Placeholder 2"/>
          <p:cNvSpPr>
            <a:spLocks noGrp="1"/>
          </p:cNvSpPr>
          <p:nvPr>
            <p:ph idx="1"/>
          </p:nvPr>
        </p:nvSpPr>
        <p:spPr/>
        <p:txBody>
          <a:bodyPr/>
          <a:lstStyle/>
          <a:p>
            <a:r>
              <a:rPr lang="en-ZA" dirty="0" smtClean="0"/>
              <a:t>Develop/practice personality developing methods </a:t>
            </a:r>
            <a:r>
              <a:rPr lang="en-ZA" dirty="0" err="1" smtClean="0"/>
              <a:t>eg</a:t>
            </a:r>
            <a:r>
              <a:rPr lang="en-ZA" dirty="0" smtClean="0"/>
              <a:t>. Discussion methods.</a:t>
            </a:r>
          </a:p>
          <a:p>
            <a:r>
              <a:rPr lang="en-ZA" dirty="0" smtClean="0"/>
              <a:t>Give students models of creative work for their imitation.</a:t>
            </a:r>
          </a:p>
          <a:p>
            <a:r>
              <a:rPr lang="en-ZA" dirty="0" smtClean="0"/>
              <a:t>Use methods that stimulates students interest.</a:t>
            </a:r>
          </a:p>
          <a:p>
            <a:r>
              <a:rPr lang="en-ZA" dirty="0" smtClean="0"/>
              <a:t>Use methods that develop students initiative.</a:t>
            </a:r>
          </a:p>
          <a:p>
            <a:endParaRPr lang="en-ZA" dirty="0"/>
          </a:p>
        </p:txBody>
      </p:sp>
    </p:spTree>
    <p:extLst>
      <p:ext uri="{BB962C8B-B14F-4D97-AF65-F5344CB8AC3E}">
        <p14:creationId xmlns:p14="http://schemas.microsoft.com/office/powerpoint/2010/main" val="3439714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TotalTime>
  <Words>1472</Words>
  <Application>Microsoft Office PowerPoint</Application>
  <PresentationFormat>On-screen Show (4:3)</PresentationFormat>
  <Paragraphs>126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Office Theme</vt:lpstr>
      <vt:lpstr>FORMAL PHILOSOPHIES OF EDUCATION – (classical )</vt:lpstr>
      <vt:lpstr>Schools of philosophy</vt:lpstr>
      <vt:lpstr>Idealism</vt:lpstr>
      <vt:lpstr>Continued…</vt:lpstr>
      <vt:lpstr>Continued…</vt:lpstr>
      <vt:lpstr>Idealism and metaphysics </vt:lpstr>
      <vt:lpstr>Idealism and metaphysics  </vt:lpstr>
      <vt:lpstr>Educational implications of idealism</vt:lpstr>
      <vt:lpstr>An idealist teacher will do the following</vt:lpstr>
      <vt:lpstr>Plato’s philosophy</vt:lpstr>
      <vt:lpstr>Plato’s philosophy</vt:lpstr>
      <vt:lpstr>Plato’s philosophy</vt:lpstr>
      <vt:lpstr>Idealism and epistemology  </vt:lpstr>
      <vt:lpstr>Idealism and axiology </vt:lpstr>
      <vt:lpstr>Idealism and Education </vt:lpstr>
      <vt:lpstr>Idealism and Education </vt:lpstr>
      <vt:lpstr>Idealism and Education </vt:lpstr>
      <vt:lpstr>Realism </vt:lpstr>
      <vt:lpstr>Continued…</vt:lpstr>
      <vt:lpstr>Realism and Learning</vt:lpstr>
      <vt:lpstr>Realism and Metaphysics  </vt:lpstr>
      <vt:lpstr>Realism and Metaphysics </vt:lpstr>
      <vt:lpstr>Realism and epistemology </vt:lpstr>
      <vt:lpstr>Realism and Axiology</vt:lpstr>
      <vt:lpstr>Realism and Education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PHILOSOPHIES OF EDUCATION</dc:title>
  <dc:creator>user</dc:creator>
  <cp:lastModifiedBy>Emily Chima</cp:lastModifiedBy>
  <cp:revision>41</cp:revision>
  <dcterms:created xsi:type="dcterms:W3CDTF">2017-03-19T06:39:13Z</dcterms:created>
  <dcterms:modified xsi:type="dcterms:W3CDTF">2024-03-04T06:06:16Z</dcterms:modified>
</cp:coreProperties>
</file>