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1" r:id="rId6"/>
    <p:sldId id="262" r:id="rId7"/>
    <p:sldId id="263" r:id="rId8"/>
    <p:sldId id="389" r:id="rId9"/>
    <p:sldId id="307" r:id="rId10"/>
    <p:sldId id="390" r:id="rId11"/>
    <p:sldId id="266" r:id="rId12"/>
    <p:sldId id="309" r:id="rId13"/>
    <p:sldId id="267" r:id="rId14"/>
    <p:sldId id="268" r:id="rId15"/>
    <p:sldId id="391" r:id="rId16"/>
    <p:sldId id="270" r:id="rId17"/>
    <p:sldId id="271" r:id="rId18"/>
    <p:sldId id="272" r:id="rId19"/>
    <p:sldId id="392" r:id="rId20"/>
    <p:sldId id="274" r:id="rId21"/>
    <p:sldId id="308" r:id="rId22"/>
    <p:sldId id="310" r:id="rId23"/>
    <p:sldId id="311" r:id="rId24"/>
    <p:sldId id="312" r:id="rId25"/>
    <p:sldId id="313" r:id="rId26"/>
    <p:sldId id="275" r:id="rId27"/>
    <p:sldId id="314" r:id="rId28"/>
    <p:sldId id="315" r:id="rId29"/>
    <p:sldId id="316" r:id="rId30"/>
    <p:sldId id="317" r:id="rId31"/>
    <p:sldId id="318" r:id="rId32"/>
    <p:sldId id="319" r:id="rId33"/>
    <p:sldId id="393" r:id="rId34"/>
    <p:sldId id="285" r:id="rId35"/>
    <p:sldId id="286" r:id="rId36"/>
    <p:sldId id="287" r:id="rId37"/>
    <p:sldId id="288" r:id="rId38"/>
    <p:sldId id="289" r:id="rId39"/>
    <p:sldId id="321" r:id="rId40"/>
    <p:sldId id="322" r:id="rId41"/>
    <p:sldId id="290" r:id="rId42"/>
    <p:sldId id="2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85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51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3185BDF-595A-4C20-8288-8B1901BA7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7-</a:t>
            </a:r>
            <a:fld id="{81211E23-AA62-4384-AD81-1CB9327CCE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0504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9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77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4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49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03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4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2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FEF4B-86CE-4DD0-BC1D-CD97326469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4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examples/chap07/LetterCount.java" TargetMode="External"/><Relationship Id="rId2" Type="http://schemas.openxmlformats.org/officeDocument/2006/relationships/hyperlink" Target="../../examples/chap07/ReverseOrder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examples/chap07/Grade.java" TargetMode="External"/><Relationship Id="rId2" Type="http://schemas.openxmlformats.org/officeDocument/2006/relationships/hyperlink" Target="../../examples/chap07/GradeRange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examples/chap07/CD.java" TargetMode="External"/><Relationship Id="rId5" Type="http://schemas.openxmlformats.org/officeDocument/2006/relationships/hyperlink" Target="../../examples/chap07/CDCollection.java" TargetMode="External"/><Relationship Id="rId4" Type="http://schemas.openxmlformats.org/officeDocument/2006/relationships/hyperlink" Target="../../examples/chap07/Tunes.jav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../examples/chap07/TwoDArray.java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examples/chap07/BasicArray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4975C-F9AC-4695-936B-D04BEBF8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77" y="3437878"/>
            <a:ext cx="10795246" cy="93645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Arrays and ArrayList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0205FF-65CF-4293-81A2-CE7190E453E0}"/>
              </a:ext>
            </a:extLst>
          </p:cNvPr>
          <p:cNvSpPr txBox="1"/>
          <p:nvPr/>
        </p:nvSpPr>
        <p:spPr>
          <a:xfrm>
            <a:off x="1066800" y="1858586"/>
            <a:ext cx="1005840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MTS 2</a:t>
            </a:r>
            <a:r>
              <a:rPr lang="en-US" sz="3200" dirty="0" smtClean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 </a:t>
            </a:r>
            <a:endParaRPr lang="en-US" sz="3200" dirty="0">
              <a:solidFill>
                <a:srgbClr val="2683C6">
                  <a:lumMod val="75000"/>
                </a:srgbClr>
              </a:solidFill>
              <a:latin typeface="Cooper Black" panose="0208090404030B020404" pitchFamily="18" charset="0"/>
            </a:endParaRPr>
          </a:p>
          <a:p>
            <a:pPr algn="ctr" defTabSz="457200"/>
            <a:r>
              <a:rPr lang="en-US" sz="3200" dirty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Java Programming I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1EF30E5-3B77-4ED8-96B3-A3280BA7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0" y="-2020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B6CD3C-9C8F-4632-A3FD-493903E4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04" y="335228"/>
            <a:ext cx="1126436" cy="14432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1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="" xmlns:a16="http://schemas.microsoft.com/office/drawing/2014/main" id="{809C9BB2-7ADB-4DAB-AADE-BA75A857B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084997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/>
              <a:t>Bounds Checking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="" xmlns:a16="http://schemas.microsoft.com/office/drawing/2014/main" id="{6260BF26-9AD9-41CA-8AB5-07E2B0385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113" y="1858292"/>
            <a:ext cx="83058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Once an array is created, it has a fixed size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An index used in an array reference must specify a valid element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That is, the index value must be in range 0 to N-1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Java interpreter throws an </a:t>
            </a:r>
            <a:r>
              <a:rPr lang="en-US" altLang="en-US" sz="2800" dirty="0" err="1"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if an array index is out of bounds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This is called automatic </a:t>
            </a:r>
            <a:r>
              <a:rPr lang="en-US" altLang="en-US" sz="2800" i="1" dirty="0"/>
              <a:t>bounds checking</a:t>
            </a:r>
            <a:endParaRPr lang="en-US" altLang="en-US" sz="28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7D7AD4FD-4172-4F55-BA74-AC25D2BB2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Bounds Checking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A7C2DF0B-3079-4D17-BA56-EE360A5A4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913" y="1781444"/>
            <a:ext cx="8382000" cy="4038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For example, if the array </a:t>
            </a:r>
            <a:r>
              <a:rPr lang="en-US" altLang="en-US" sz="2400" dirty="0">
                <a:latin typeface="Courier New" panose="02070309020205020404" pitchFamily="49" charset="0"/>
              </a:rPr>
              <a:t>codes</a:t>
            </a:r>
            <a:r>
              <a:rPr lang="en-US" altLang="en-US" sz="2400" dirty="0"/>
              <a:t> can hold 100 values, it can be indexed using only the numbers 0 to 99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If the value of </a:t>
            </a:r>
            <a:r>
              <a:rPr lang="en-US" altLang="en-US" sz="2400" dirty="0">
                <a:latin typeface="Courier New" panose="02070309020205020404" pitchFamily="49" charset="0"/>
              </a:rPr>
              <a:t>count</a:t>
            </a:r>
            <a:r>
              <a:rPr lang="en-US" altLang="en-US" sz="2400" dirty="0"/>
              <a:t> is 100, then the following reference will cause an exception to be thrown:</a:t>
            </a:r>
          </a:p>
          <a:p>
            <a:pPr algn="ctr" eaLnBrk="1" hangingPunct="1">
              <a:spcBef>
                <a:spcPct val="75000"/>
              </a:spcBef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 (codes[count]);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400" dirty="0"/>
              <a:t>It’s common to introduce </a:t>
            </a:r>
            <a:r>
              <a:rPr lang="en-US" altLang="en-US" sz="2400" i="1" dirty="0"/>
              <a:t>off-by-one errors</a:t>
            </a:r>
            <a:r>
              <a:rPr lang="en-US" altLang="en-US" sz="2400" dirty="0"/>
              <a:t> when using arrays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A96AD53C-81EA-444F-8C2A-52CB97D4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5470526"/>
            <a:ext cx="6281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 algn="ctr"/>
            <a:r>
              <a:rPr lang="en-US" altLang="en-US" sz="2000" b="1">
                <a:latin typeface="Courier New" panose="02070309020205020404" pitchFamily="49" charset="0"/>
              </a:rPr>
              <a:t>for (int index=0; index &lt;= 100; index++)</a:t>
            </a:r>
          </a:p>
          <a:p>
            <a:pPr algn="ctr"/>
            <a:r>
              <a:rPr lang="en-US" altLang="en-US" sz="2000" b="1">
                <a:latin typeface="Courier New" panose="02070309020205020404" pitchFamily="49" charset="0"/>
              </a:rPr>
              <a:t>codes[index] = index*50 + epsilon;</a:t>
            </a:r>
          </a:p>
        </p:txBody>
      </p:sp>
      <p:grpSp>
        <p:nvGrpSpPr>
          <p:cNvPr id="19461" name="Group 5">
            <a:extLst>
              <a:ext uri="{FF2B5EF4-FFF2-40B4-BE49-F238E27FC236}">
                <a16:creationId xmlns="" xmlns:a16="http://schemas.microsoft.com/office/drawing/2014/main" id="{6B6A9A1B-F615-4F2D-B7E1-F2FFAFA74492}"/>
              </a:ext>
            </a:extLst>
          </p:cNvPr>
          <p:cNvGrpSpPr>
            <a:grpSpLocks/>
          </p:cNvGrpSpPr>
          <p:nvPr/>
        </p:nvGrpSpPr>
        <p:grpSpPr bwMode="auto">
          <a:xfrm>
            <a:off x="6929439" y="4876801"/>
            <a:ext cx="1195387" cy="976313"/>
            <a:chOff x="3170" y="2889"/>
            <a:chExt cx="753" cy="615"/>
          </a:xfrm>
        </p:grpSpPr>
        <p:sp>
          <p:nvSpPr>
            <p:cNvPr id="15367" name="Text Box 6">
              <a:extLst>
                <a:ext uri="{FF2B5EF4-FFF2-40B4-BE49-F238E27FC236}">
                  <a16:creationId xmlns="" xmlns:a16="http://schemas.microsoft.com/office/drawing/2014/main" id="{854B1783-0154-4EBF-B10D-DB6877852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2889"/>
              <a:ext cx="7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problem</a:t>
              </a:r>
            </a:p>
          </p:txBody>
        </p:sp>
        <p:sp>
          <p:nvSpPr>
            <p:cNvPr id="15368" name="Oval 7">
              <a:extLst>
                <a:ext uri="{FF2B5EF4-FFF2-40B4-BE49-F238E27FC236}">
                  <a16:creationId xmlns="" xmlns:a16="http://schemas.microsoft.com/office/drawing/2014/main" id="{08297ACF-5386-4E11-8CB1-E19751BF6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67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9" name="Line 8">
              <a:extLst>
                <a:ext uri="{FF2B5EF4-FFF2-40B4-BE49-F238E27FC236}">
                  <a16:creationId xmlns="" xmlns:a16="http://schemas.microsoft.com/office/drawing/2014/main" id="{11E72819-CC0D-4BA3-BD02-0CA4754F7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83737986-4073-486B-ABBC-F81AE0207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Bounds Checking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952F36C8-CE50-4108-927F-28BE0EFD7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0869" y="1846997"/>
            <a:ext cx="8305800" cy="47244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Each array object has a public constant called </a:t>
            </a:r>
            <a:r>
              <a:rPr lang="en-US" altLang="en-US" sz="2800" dirty="0">
                <a:latin typeface="Courier New" panose="02070309020205020404" pitchFamily="49" charset="0"/>
              </a:rPr>
              <a:t>length</a:t>
            </a:r>
            <a:r>
              <a:rPr lang="en-US" altLang="en-US" sz="2800" dirty="0"/>
              <a:t> that stores the size of the array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It is referenced using the array name: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scores.length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Note that </a:t>
            </a:r>
            <a:r>
              <a:rPr lang="en-US" altLang="en-US" sz="2800" dirty="0">
                <a:latin typeface="Courier New" panose="02070309020205020404" pitchFamily="49" charset="0"/>
              </a:rPr>
              <a:t>length</a:t>
            </a:r>
            <a:r>
              <a:rPr lang="en-US" altLang="en-US" sz="2800" dirty="0"/>
              <a:t> holds the number of elements, not the largest index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2" action="ppaction://hlinkfile"/>
              </a:rPr>
              <a:t>ReverseOrder.java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3" action="ppaction://hlinkfile"/>
              </a:rPr>
              <a:t>LetterCount.java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endParaRPr lang="en-US" altLang="en-US" sz="28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5F83DE7A-E056-4AEE-8DD3-F5AF0CCDC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Alternate Array Syntax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A06D4955-BFA6-45D8-8C93-B38D62708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1418" y="1905000"/>
            <a:ext cx="8382000" cy="49530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en-US" sz="2800" dirty="0"/>
              <a:t>The brackets of the array type can be associated with the element type or with the name of the array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en-US" sz="2800" dirty="0"/>
              <a:t>Therefore the following two declarations are equivalent: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		float[] prices;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		float prices[];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en-US" sz="2800" dirty="0"/>
              <a:t>The first format generally is more readable and should be used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B1D7E516-5C40-4CC8-B978-00BE45824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Initializer Lists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="" xmlns:a16="http://schemas.microsoft.com/office/drawing/2014/main" id="{7136E1D7-80F6-4CDC-A525-1BE36CB32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9652" y="1945922"/>
            <a:ext cx="8305800" cy="215265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An </a:t>
            </a:r>
            <a:r>
              <a:rPr lang="en-US" altLang="en-US" sz="2800" i="1" dirty="0"/>
              <a:t>initializer list</a:t>
            </a:r>
            <a:r>
              <a:rPr lang="en-US" altLang="en-US" sz="2800" dirty="0"/>
              <a:t> can be used to instantiate and fill an array in one step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values are delimited by braces and separated by commas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Examples: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="" xmlns:a16="http://schemas.microsoft.com/office/drawing/2014/main" id="{B13205FE-8911-44EE-A9DA-38C13F76B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75126"/>
            <a:ext cx="6129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int[] units = {147, 323, 89, 933, 540,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     269, 97, 114, 298, 476};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="" xmlns:a16="http://schemas.microsoft.com/office/drawing/2014/main" id="{EC05AB95-2070-4075-A947-DDBEDD7ED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18126"/>
            <a:ext cx="750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char[]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letterGrades</a:t>
            </a:r>
            <a:r>
              <a:rPr lang="en-US" altLang="en-US" sz="2000" b="1" dirty="0">
                <a:latin typeface="Courier New" panose="02070309020205020404" pitchFamily="49" charset="0"/>
              </a:rPr>
              <a:t> = {'A', 'B', 'C', 'D', ’F'};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A9A686E0-F29A-4900-891E-B58C0A892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Initializer Lists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="" xmlns:a16="http://schemas.microsoft.com/office/drawing/2014/main" id="{651C9FB5-1932-4B3D-B9BE-1554C919F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182" y="1917947"/>
            <a:ext cx="8382000" cy="47244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Note that when an initializer list is used: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new</a:t>
            </a:r>
            <a:r>
              <a:rPr lang="en-US" altLang="en-US" sz="2400" dirty="0"/>
              <a:t> operator is not used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no size value is specified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size of the array is determined by the number of items in the initializer list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An initializer list can be used only in the array declaration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endParaRPr lang="en-US" altLang="en-US" sz="28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6EDE4BA4-764C-4FBF-B3B6-C3D7565DF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Arrays as Parameters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="" xmlns:a16="http://schemas.microsoft.com/office/drawing/2014/main" id="{2F2555A8-EF85-4341-AD80-D62009762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2661" y="1944757"/>
            <a:ext cx="83058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An entire array can be passed as a parameter to a method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Like any other object, the reference to the array is passed, making the formal and actual parameters aliases of each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Therefore, changing an array element within the method changes the original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An individual array element can be passed to a method as well, in which case the type of the formal parameter is the same as the element type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="" xmlns:a16="http://schemas.microsoft.com/office/drawing/2014/main" id="{82D4A10D-C05F-4C24-AB35-65F1EC52D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="" xmlns:a16="http://schemas.microsoft.com/office/drawing/2014/main" id="{F6776C80-23E4-4A18-BD42-83D5F6AD3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9652" y="2041172"/>
            <a:ext cx="83058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 elements of an array can be object references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 following declaration reserves space to store 5 references to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String[] words = new String[5];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It does NOT create the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 themselves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Initially an array of objects holds </a:t>
            </a:r>
            <a:r>
              <a:rPr lang="en-US" altLang="en-US" sz="2400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 references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Each object stored in an array must be instantiated separately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D7AF07A5-4D48-4408-ACC3-EA89FEB1A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B0361FC6-4B7F-4FA6-A25E-0441096D8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9195" y="2019572"/>
            <a:ext cx="8305800" cy="506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words</a:t>
            </a:r>
            <a:r>
              <a:rPr lang="en-US" altLang="en-US" sz="2800" dirty="0"/>
              <a:t> array when initially declared:</a:t>
            </a:r>
          </a:p>
        </p:txBody>
      </p:sp>
      <p:grpSp>
        <p:nvGrpSpPr>
          <p:cNvPr id="67614" name="Group 30">
            <a:extLst>
              <a:ext uri="{FF2B5EF4-FFF2-40B4-BE49-F238E27FC236}">
                <a16:creationId xmlns="" xmlns:a16="http://schemas.microsoft.com/office/drawing/2014/main" id="{05E3B57F-7AF4-41DA-9891-D880084964B2}"/>
              </a:ext>
            </a:extLst>
          </p:cNvPr>
          <p:cNvGrpSpPr>
            <a:grpSpLocks/>
          </p:cNvGrpSpPr>
          <p:nvPr/>
        </p:nvGrpSpPr>
        <p:grpSpPr bwMode="auto">
          <a:xfrm>
            <a:off x="4281695" y="2822358"/>
            <a:ext cx="2619375" cy="1905000"/>
            <a:chOff x="1662" y="1296"/>
            <a:chExt cx="1650" cy="1200"/>
          </a:xfrm>
        </p:grpSpPr>
        <p:sp>
          <p:nvSpPr>
            <p:cNvPr id="23559" name="Rectangle 4">
              <a:extLst>
                <a:ext uri="{FF2B5EF4-FFF2-40B4-BE49-F238E27FC236}">
                  <a16:creationId xmlns="" xmlns:a16="http://schemas.microsoft.com/office/drawing/2014/main" id="{1A2C4762-7D02-42E3-9504-40C26B77C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Text Box 5">
              <a:extLst>
                <a:ext uri="{FF2B5EF4-FFF2-40B4-BE49-F238E27FC236}">
                  <a16:creationId xmlns="" xmlns:a16="http://schemas.microsoft.com/office/drawing/2014/main" id="{D24CF7AB-1C50-4412-950A-7EBA82D2A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1305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words</a:t>
              </a:r>
            </a:p>
          </p:txBody>
        </p:sp>
        <p:sp>
          <p:nvSpPr>
            <p:cNvPr id="23561" name="Line 6">
              <a:extLst>
                <a:ext uri="{FF2B5EF4-FFF2-40B4-BE49-F238E27FC236}">
                  <a16:creationId xmlns="" xmlns:a16="http://schemas.microsoft.com/office/drawing/2014/main" id="{B087C1C0-0669-4162-A2D5-04A2D3845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8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Rectangle 10">
              <a:extLst>
                <a:ext uri="{FF2B5EF4-FFF2-40B4-BE49-F238E27FC236}">
                  <a16:creationId xmlns="" xmlns:a16="http://schemas.microsoft.com/office/drawing/2014/main" id="{74EADB61-F51E-412C-9C91-94D4EE2A9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63" name="Rectangle 11">
              <a:extLst>
                <a:ext uri="{FF2B5EF4-FFF2-40B4-BE49-F238E27FC236}">
                  <a16:creationId xmlns="" xmlns:a16="http://schemas.microsoft.com/office/drawing/2014/main" id="{CFD949B3-1DB6-4BDE-897E-60F46DE2C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64" name="Rectangle 12">
              <a:extLst>
                <a:ext uri="{FF2B5EF4-FFF2-40B4-BE49-F238E27FC236}">
                  <a16:creationId xmlns="" xmlns:a16="http://schemas.microsoft.com/office/drawing/2014/main" id="{DD337881-C346-4B91-B616-8F9BEC96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65" name="Rectangle 13">
              <a:extLst>
                <a:ext uri="{FF2B5EF4-FFF2-40B4-BE49-F238E27FC236}">
                  <a16:creationId xmlns="" xmlns:a16="http://schemas.microsoft.com/office/drawing/2014/main" id="{5C1B5C9C-54EE-4C4E-98AB-3DC8CFCC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66" name="Rectangle 14">
              <a:extLst>
                <a:ext uri="{FF2B5EF4-FFF2-40B4-BE49-F238E27FC236}">
                  <a16:creationId xmlns="" xmlns:a16="http://schemas.microsoft.com/office/drawing/2014/main" id="{3DAE2945-1FB3-4344-8C31-49B4D8F3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</p:grpSp>
      <p:sp>
        <p:nvSpPr>
          <p:cNvPr id="67613" name="Rectangle 29">
            <a:extLst>
              <a:ext uri="{FF2B5EF4-FFF2-40B4-BE49-F238E27FC236}">
                <a16:creationId xmlns="" xmlns:a16="http://schemas.microsoft.com/office/drawing/2014/main" id="{F505EBD6-067C-4E46-B6A4-8A908B50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2731"/>
            <a:ext cx="7924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sz="2400" b="1"/>
              <a:t>At this point, the following reference would throw a </a:t>
            </a:r>
            <a:r>
              <a:rPr lang="en-US" altLang="en-US" sz="2400" b="1">
                <a:latin typeface="Courier New" panose="02070309020205020404" pitchFamily="49" charset="0"/>
              </a:rPr>
              <a:t>NullPointerException</a:t>
            </a:r>
            <a:r>
              <a:rPr lang="en-US" altLang="en-US" sz="2400" b="1"/>
              <a:t>:</a:t>
            </a:r>
          </a:p>
          <a:p>
            <a:pPr algn="ctr">
              <a:spcBef>
                <a:spcPct val="70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System.out.println (words[0]);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B870E211-B5CB-4787-8B18-F90F24D27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="" xmlns:a16="http://schemas.microsoft.com/office/drawing/2014/main" id="{DAE6874C-86F4-46E9-9787-9992454DD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5726" y="2247977"/>
            <a:ext cx="8305800" cy="885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After some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objects are created and stored in the array:</a:t>
            </a:r>
          </a:p>
        </p:txBody>
      </p:sp>
      <p:grpSp>
        <p:nvGrpSpPr>
          <p:cNvPr id="69668" name="Group 36">
            <a:extLst>
              <a:ext uri="{FF2B5EF4-FFF2-40B4-BE49-F238E27FC236}">
                <a16:creationId xmlns="" xmlns:a16="http://schemas.microsoft.com/office/drawing/2014/main" id="{BE019072-2B7D-428E-BF8B-A57AC77003CA}"/>
              </a:ext>
            </a:extLst>
          </p:cNvPr>
          <p:cNvGrpSpPr>
            <a:grpSpLocks/>
          </p:cNvGrpSpPr>
          <p:nvPr/>
        </p:nvGrpSpPr>
        <p:grpSpPr bwMode="auto">
          <a:xfrm>
            <a:off x="3569551" y="3836505"/>
            <a:ext cx="5257800" cy="1905000"/>
            <a:chOff x="1248" y="1632"/>
            <a:chExt cx="3312" cy="1200"/>
          </a:xfrm>
        </p:grpSpPr>
        <p:grpSp>
          <p:nvGrpSpPr>
            <p:cNvPr id="24582" name="Group 20">
              <a:extLst>
                <a:ext uri="{FF2B5EF4-FFF2-40B4-BE49-F238E27FC236}">
                  <a16:creationId xmlns="" xmlns:a16="http://schemas.microsoft.com/office/drawing/2014/main" id="{9A2300B1-B6DE-4A3C-983C-F9C242049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32"/>
              <a:ext cx="1200" cy="233"/>
              <a:chOff x="3330" y="1632"/>
              <a:chExt cx="1200" cy="233"/>
            </a:xfrm>
          </p:grpSpPr>
          <p:sp>
            <p:nvSpPr>
              <p:cNvPr id="24599" name="AutoShape 4">
                <a:extLst>
                  <a:ext uri="{FF2B5EF4-FFF2-40B4-BE49-F238E27FC236}">
                    <a16:creationId xmlns="" xmlns:a16="http://schemas.microsoft.com/office/drawing/2014/main" id="{B32543CD-E9EC-481B-B7AD-54CDDE9A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" y="1656"/>
                <a:ext cx="1200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24600" name="Text Box 5">
                <a:extLst>
                  <a:ext uri="{FF2B5EF4-FFF2-40B4-BE49-F238E27FC236}">
                    <a16:creationId xmlns="" xmlns:a16="http://schemas.microsoft.com/office/drawing/2014/main" id="{64A61EA1-336C-4ED9-B679-0D9C1473C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6" y="1632"/>
                <a:ext cx="114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r>
                  <a:rPr lang="en-US" altLang="en-US" b="1">
                    <a:latin typeface="Courier New" panose="02070309020205020404" pitchFamily="49" charset="0"/>
                  </a:rPr>
                  <a:t>“friendship”</a:t>
                </a:r>
              </a:p>
            </p:txBody>
          </p:sp>
        </p:grpSp>
        <p:sp>
          <p:nvSpPr>
            <p:cNvPr id="24583" name="Rectangle 6">
              <a:extLst>
                <a:ext uri="{FF2B5EF4-FFF2-40B4-BE49-F238E27FC236}">
                  <a16:creationId xmlns="" xmlns:a16="http://schemas.microsoft.com/office/drawing/2014/main" id="{ACBBA29D-7795-4166-A8E8-49FBC6C7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63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4" name="Text Box 7">
              <a:extLst>
                <a:ext uri="{FF2B5EF4-FFF2-40B4-BE49-F238E27FC236}">
                  <a16:creationId xmlns="" xmlns:a16="http://schemas.microsoft.com/office/drawing/2014/main" id="{800114C4-0584-496E-8D5D-D163D8DC0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641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words</a:t>
              </a:r>
            </a:p>
          </p:txBody>
        </p:sp>
        <p:sp>
          <p:nvSpPr>
            <p:cNvPr id="24585" name="Line 8">
              <a:extLst>
                <a:ext uri="{FF2B5EF4-FFF2-40B4-BE49-F238E27FC236}">
                  <a16:creationId xmlns="" xmlns:a16="http://schemas.microsoft.com/office/drawing/2014/main" id="{0A23B1DB-413B-458F-BA92-6746D3E40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="" xmlns:a16="http://schemas.microsoft.com/office/drawing/2014/main" id="{4C0233D8-F4B5-419C-A334-E41DB308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3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="" xmlns:a16="http://schemas.microsoft.com/office/drawing/2014/main" id="{004406CD-ED2D-4562-BB95-737A88061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87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="" xmlns:a16="http://schemas.microsoft.com/office/drawing/2014/main" id="{A9BE8DEA-87A1-46FA-BF97-D547A0A6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1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24589" name="Rectangle 12">
              <a:extLst>
                <a:ext uri="{FF2B5EF4-FFF2-40B4-BE49-F238E27FC236}">
                  <a16:creationId xmlns="" xmlns:a16="http://schemas.microsoft.com/office/drawing/2014/main" id="{5E42EF63-C16F-4C5C-82D8-DFE73BC2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35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="" xmlns:a16="http://schemas.microsoft.com/office/drawing/2014/main" id="{CEA3610D-40E2-49A1-8B56-FC27D1804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59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4591" name="Line 14">
              <a:extLst>
                <a:ext uri="{FF2B5EF4-FFF2-40B4-BE49-F238E27FC236}">
                  <a16:creationId xmlns="" xmlns:a16="http://schemas.microsoft.com/office/drawing/2014/main" id="{3B59B18D-C412-4241-B309-68C3ED314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175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2" name="Group 21">
              <a:extLst>
                <a:ext uri="{FF2B5EF4-FFF2-40B4-BE49-F238E27FC236}">
                  <a16:creationId xmlns="" xmlns:a16="http://schemas.microsoft.com/office/drawing/2014/main" id="{D54D7CB6-5691-4EEC-8DF6-E052B951E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876"/>
              <a:ext cx="1008" cy="231"/>
              <a:chOff x="3365" y="1876"/>
              <a:chExt cx="1008" cy="231"/>
            </a:xfrm>
          </p:grpSpPr>
          <p:sp>
            <p:nvSpPr>
              <p:cNvPr id="24597" name="AutoShape 18">
                <a:extLst>
                  <a:ext uri="{FF2B5EF4-FFF2-40B4-BE49-F238E27FC236}">
                    <a16:creationId xmlns="" xmlns:a16="http://schemas.microsoft.com/office/drawing/2014/main" id="{840F1C41-C626-4DBF-B40A-DB0496184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" y="1896"/>
                <a:ext cx="1008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24598" name="Text Box 16">
                <a:extLst>
                  <a:ext uri="{FF2B5EF4-FFF2-40B4-BE49-F238E27FC236}">
                    <a16:creationId xmlns="" xmlns:a16="http://schemas.microsoft.com/office/drawing/2014/main" id="{101B7E54-7F0D-4275-9F47-5FE8DFB61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1876"/>
                <a:ext cx="9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pPr algn="ctr"/>
                <a:r>
                  <a:rPr lang="en-US" altLang="en-US" b="1">
                    <a:latin typeface="Courier New" panose="02070309020205020404" pitchFamily="49" charset="0"/>
                  </a:rPr>
                  <a:t>“loyalty”</a:t>
                </a:r>
              </a:p>
            </p:txBody>
          </p:sp>
        </p:grpSp>
        <p:sp>
          <p:nvSpPr>
            <p:cNvPr id="24593" name="Line 17">
              <a:extLst>
                <a:ext uri="{FF2B5EF4-FFF2-40B4-BE49-F238E27FC236}">
                  <a16:creationId xmlns="" xmlns:a16="http://schemas.microsoft.com/office/drawing/2014/main" id="{949B5C30-4D3E-4D48-8214-55311F224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" y="199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25">
              <a:extLst>
                <a:ext uri="{FF2B5EF4-FFF2-40B4-BE49-F238E27FC236}">
                  <a16:creationId xmlns="" xmlns:a16="http://schemas.microsoft.com/office/drawing/2014/main" id="{40262C6C-8675-4DD2-A574-FEA4CA9A7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" y="223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AutoShape 34">
              <a:extLst>
                <a:ext uri="{FF2B5EF4-FFF2-40B4-BE49-F238E27FC236}">
                  <a16:creationId xmlns="" xmlns:a16="http://schemas.microsoft.com/office/drawing/2014/main" id="{8DD20E36-CB08-4922-B138-44216E9C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36"/>
              <a:ext cx="835" cy="192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24596" name="Text Box 35">
              <a:extLst>
                <a:ext uri="{FF2B5EF4-FFF2-40B4-BE49-F238E27FC236}">
                  <a16:creationId xmlns="" xmlns:a16="http://schemas.microsoft.com/office/drawing/2014/main" id="{FBAAE7B4-480E-4F1B-A1DA-BE20EE928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6"/>
              <a:ext cx="9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“honor”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00AD703B-39D3-4957-95C6-D69FE7968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/>
              <a:t>Arrays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0C39F8E8-FA9C-4E79-810F-16340FDD9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6838" y="1737360"/>
            <a:ext cx="83058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i="1" dirty="0"/>
              <a:t>array</a:t>
            </a:r>
            <a:r>
              <a:rPr lang="en-US" altLang="en-US" dirty="0"/>
              <a:t> is an ordered list of values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="" xmlns:a16="http://schemas.microsoft.com/office/drawing/2014/main" id="{8FC33729-0851-49F9-85C5-E74ADFDD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9" y="2895601"/>
            <a:ext cx="5187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12311" name="Group 23">
            <a:extLst>
              <a:ext uri="{FF2B5EF4-FFF2-40B4-BE49-F238E27FC236}">
                <a16:creationId xmlns="" xmlns:a16="http://schemas.microsoft.com/office/drawing/2014/main" id="{F5378F97-3FAD-43F1-98B4-8C142A4A918B}"/>
              </a:ext>
            </a:extLst>
          </p:cNvPr>
          <p:cNvGrpSpPr>
            <a:grpSpLocks/>
          </p:cNvGrpSpPr>
          <p:nvPr/>
        </p:nvGrpSpPr>
        <p:grpSpPr bwMode="auto">
          <a:xfrm>
            <a:off x="4427539" y="3352801"/>
            <a:ext cx="5391149" cy="714375"/>
            <a:chOff x="1829" y="2112"/>
            <a:chExt cx="3396" cy="450"/>
          </a:xfrm>
        </p:grpSpPr>
        <p:grpSp>
          <p:nvGrpSpPr>
            <p:cNvPr id="6160" name="Group 6">
              <a:extLst>
                <a:ext uri="{FF2B5EF4-FFF2-40B4-BE49-F238E27FC236}">
                  <a16:creationId xmlns="" xmlns:a16="http://schemas.microsoft.com/office/drawing/2014/main" id="{2D078DEA-BEEE-400B-8D6F-8A6BAB2E3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6162" name="Rectangle 7">
                <a:extLst>
                  <a:ext uri="{FF2B5EF4-FFF2-40B4-BE49-F238E27FC236}">
                    <a16:creationId xmlns="" xmlns:a16="http://schemas.microsoft.com/office/drawing/2014/main" id="{695CB14B-6C9A-458F-88B6-4BF23D6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Rectangle 8">
                <a:extLst>
                  <a:ext uri="{FF2B5EF4-FFF2-40B4-BE49-F238E27FC236}">
                    <a16:creationId xmlns="" xmlns:a16="http://schemas.microsoft.com/office/drawing/2014/main" id="{702BE056-8978-402A-B884-D5F9A379C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Rectangle 9">
                <a:extLst>
                  <a:ext uri="{FF2B5EF4-FFF2-40B4-BE49-F238E27FC236}">
                    <a16:creationId xmlns="" xmlns:a16="http://schemas.microsoft.com/office/drawing/2014/main" id="{A1C4E595-860C-4350-B3B4-87F13C930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Rectangle 10">
                <a:extLst>
                  <a:ext uri="{FF2B5EF4-FFF2-40B4-BE49-F238E27FC236}">
                    <a16:creationId xmlns="" xmlns:a16="http://schemas.microsoft.com/office/drawing/2014/main" id="{DECF29B2-319E-4FFD-9806-8C40B9C5B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Rectangle 11">
                <a:extLst>
                  <a:ext uri="{FF2B5EF4-FFF2-40B4-BE49-F238E27FC236}">
                    <a16:creationId xmlns="" xmlns:a16="http://schemas.microsoft.com/office/drawing/2014/main" id="{DE1F0000-9071-40B1-A763-B5AE9E24A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  <a:ea typeface="ヒラギノ角ゴ Pro W3" pitchFamily="-48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Line 12">
                <a:extLst>
                  <a:ext uri="{FF2B5EF4-FFF2-40B4-BE49-F238E27FC236}">
                    <a16:creationId xmlns="" xmlns:a16="http://schemas.microsoft.com/office/drawing/2014/main" id="{164B73DA-0653-47CF-834C-DCB2E2C7A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1" name="Rectangle 13">
              <a:extLst>
                <a:ext uri="{FF2B5EF4-FFF2-40B4-BE49-F238E27FC236}">
                  <a16:creationId xmlns="" xmlns:a16="http://schemas.microsoft.com/office/drawing/2014/main" id="{1BA61C92-2088-4FC4-9F89-8BACED078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>
            <a:extLst>
              <a:ext uri="{FF2B5EF4-FFF2-40B4-BE49-F238E27FC236}">
                <a16:creationId xmlns="" xmlns:a16="http://schemas.microsoft.com/office/drawing/2014/main" id="{983F6961-5528-4D32-AAF5-10A95F15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4573589"/>
            <a:ext cx="585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 algn="ctr"/>
            <a:r>
              <a:rPr lang="en-US" altLang="en-US" sz="2000" b="1">
                <a:solidFill>
                  <a:srgbClr val="008000"/>
                </a:solidFill>
                <a:latin typeface="Arial Unicode MS" pitchFamily="34" charset="-128"/>
              </a:rPr>
              <a:t>An array of size N is indexed from zero to N-1</a:t>
            </a:r>
          </a:p>
        </p:txBody>
      </p:sp>
      <p:grpSp>
        <p:nvGrpSpPr>
          <p:cNvPr id="12303" name="Group 15">
            <a:extLst>
              <a:ext uri="{FF2B5EF4-FFF2-40B4-BE49-F238E27FC236}">
                <a16:creationId xmlns="" xmlns:a16="http://schemas.microsoft.com/office/drawing/2014/main" id="{CCB71800-71D5-41CC-8016-EBA98C4DA660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058988"/>
            <a:ext cx="2392363" cy="1922462"/>
            <a:chOff x="478" y="1345"/>
            <a:chExt cx="1507" cy="1211"/>
          </a:xfrm>
        </p:grpSpPr>
        <p:sp>
          <p:nvSpPr>
            <p:cNvPr id="6157" name="Rectangle 16">
              <a:extLst>
                <a:ext uri="{FF2B5EF4-FFF2-40B4-BE49-F238E27FC236}">
                  <a16:creationId xmlns="" xmlns:a16="http://schemas.microsoft.com/office/drawing/2014/main" id="{F02746EB-B0D8-4660-8FCE-43323EDB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2000" b="1">
                  <a:solidFill>
                    <a:srgbClr val="008000"/>
                  </a:solidFill>
                  <a:latin typeface="Courier New" panose="02070309020205020404" pitchFamily="49" charset="0"/>
                </a:rPr>
                <a:t>scores</a:t>
              </a:r>
            </a:p>
          </p:txBody>
        </p:sp>
        <p:sp>
          <p:nvSpPr>
            <p:cNvPr id="6158" name="Text Box 17">
              <a:extLst>
                <a:ext uri="{FF2B5EF4-FFF2-40B4-BE49-F238E27FC236}">
                  <a16:creationId xmlns="" xmlns:a16="http://schemas.microsoft.com/office/drawing/2014/main" id="{0A509243-E134-4B74-9154-E5DEBA5D4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" y="1345"/>
              <a:ext cx="150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 dirty="0">
                  <a:solidFill>
                    <a:srgbClr val="008000"/>
                  </a:solidFill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 altLang="en-US" sz="2000" b="1" dirty="0">
                  <a:solidFill>
                    <a:srgbClr val="008000"/>
                  </a:solidFill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6159" name="Line 18">
              <a:extLst>
                <a:ext uri="{FF2B5EF4-FFF2-40B4-BE49-F238E27FC236}">
                  <a16:creationId xmlns="" xmlns:a16="http://schemas.microsoft.com/office/drawing/2014/main" id="{80AC0024-854A-429A-A9D9-5E6DDAF1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7" name="Group 19">
            <a:extLst>
              <a:ext uri="{FF2B5EF4-FFF2-40B4-BE49-F238E27FC236}">
                <a16:creationId xmlns="" xmlns:a16="http://schemas.microsoft.com/office/drawing/2014/main" id="{4CFA5443-0C72-4D6B-9BA6-97855CE2B080}"/>
              </a:ext>
            </a:extLst>
          </p:cNvPr>
          <p:cNvGrpSpPr>
            <a:grpSpLocks/>
          </p:cNvGrpSpPr>
          <p:nvPr/>
        </p:nvGrpSpPr>
        <p:grpSpPr bwMode="auto">
          <a:xfrm>
            <a:off x="5557837" y="2057401"/>
            <a:ext cx="4059238" cy="836613"/>
            <a:chOff x="2021" y="1393"/>
            <a:chExt cx="2557" cy="527"/>
          </a:xfrm>
        </p:grpSpPr>
        <p:sp>
          <p:nvSpPr>
            <p:cNvPr id="6155" name="Text Box 20">
              <a:extLst>
                <a:ext uri="{FF2B5EF4-FFF2-40B4-BE49-F238E27FC236}">
                  <a16:creationId xmlns="" xmlns:a16="http://schemas.microsoft.com/office/drawing/2014/main" id="{693F0BDC-95E4-4663-BB68-0B93F21E6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" y="1393"/>
              <a:ext cx="2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 Unicode MS" pitchFamily="34" charset="-128"/>
                </a:rPr>
                <a:t>Each value has a numeric </a:t>
              </a:r>
              <a:r>
                <a:rPr lang="en-US" altLang="en-US" sz="2000" b="1" i="1">
                  <a:solidFill>
                    <a:srgbClr val="008000"/>
                  </a:solidFill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6156" name="Line 21">
              <a:extLst>
                <a:ext uri="{FF2B5EF4-FFF2-40B4-BE49-F238E27FC236}">
                  <a16:creationId xmlns="" xmlns:a16="http://schemas.microsoft.com/office/drawing/2014/main" id="{F45914D1-53F3-4710-BE46-F88CF8C5E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>
            <a:extLst>
              <a:ext uri="{FF2B5EF4-FFF2-40B4-BE49-F238E27FC236}">
                <a16:creationId xmlns="" xmlns:a16="http://schemas.microsoft.com/office/drawing/2014/main" id="{86853ABC-354A-4F6F-B282-2D7D6C2E8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183189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 algn="ctr"/>
            <a:r>
              <a:rPr lang="en-US" altLang="en-US" sz="2000" b="1">
                <a:solidFill>
                  <a:srgbClr val="008000"/>
                </a:solidFill>
                <a:latin typeface="Arial Unicode MS" pitchFamily="34" charset="-128"/>
              </a:rPr>
              <a:t>This array holds 10 values that are indexed from 0 to 9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9B13D143-F7C9-40FB-A7AB-62AD5B44F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="" xmlns:a16="http://schemas.microsoft.com/office/drawing/2014/main" id="{B1CC3B5D-F1C9-4FC7-A5D7-642F1FD68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2095500"/>
            <a:ext cx="8305800" cy="2667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Keep in mind that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objects can be created using literals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The following declaration creates an array object called </a:t>
            </a:r>
            <a:r>
              <a:rPr lang="en-US" altLang="en-US" sz="2800" dirty="0">
                <a:latin typeface="Courier New" panose="02070309020205020404" pitchFamily="49" charset="0"/>
              </a:rPr>
              <a:t>verbs</a:t>
            </a:r>
            <a:r>
              <a:rPr lang="en-US" altLang="en-US" sz="2800" dirty="0"/>
              <a:t> and fills it with four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objects created using string literals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="" xmlns:a16="http://schemas.microsoft.com/office/drawing/2014/main" id="{0E6A7C25-00D6-4164-A910-0DA6584AF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739" y="4564062"/>
            <a:ext cx="780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String[] verbs = {"play", "work", "eat", "sleep"};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D45BDB68-A71F-46E9-8952-0B00D6E01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="" xmlns:a16="http://schemas.microsoft.com/office/drawing/2014/main" id="{4FB27D65-4677-4B81-8D13-4F15508F8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7374" y="1948069"/>
            <a:ext cx="83058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following example creates an array of </a:t>
            </a:r>
            <a:r>
              <a:rPr lang="en-US" altLang="en-US" sz="2800" dirty="0">
                <a:latin typeface="Courier New" panose="02070309020205020404" pitchFamily="49" charset="0"/>
              </a:rPr>
              <a:t>Grade</a:t>
            </a:r>
            <a:r>
              <a:rPr lang="en-US" altLang="en-US" sz="2800" dirty="0"/>
              <a:t> objects, each with a string representation and a numeric lower bound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2" action="ppaction://hlinkfile"/>
              </a:rPr>
              <a:t>GradeRange.java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3" action="ppaction://hlinkfile"/>
              </a:rPr>
              <a:t>Grade.java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Now let's look at an example that manages a collection of </a:t>
            </a:r>
            <a:r>
              <a:rPr lang="en-US" altLang="en-US" sz="2800" dirty="0">
                <a:latin typeface="Courier New" panose="02070309020205020404" pitchFamily="49" charset="0"/>
              </a:rPr>
              <a:t>CD</a:t>
            </a:r>
            <a:r>
              <a:rPr lang="en-US" altLang="en-US" sz="2800" dirty="0"/>
              <a:t> objects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4" action="ppaction://hlinkfile"/>
              </a:rPr>
              <a:t>Tunes.java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5" action="ppaction://hlinkfile"/>
              </a:rPr>
              <a:t>CDCollection.java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hlinkClick r:id="rId6" action="ppaction://hlinkfile"/>
              </a:rPr>
              <a:t>CD.java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896B84CD-8759-4BF9-BB5D-C15A2BE0E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Objects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9B3D591C-74F6-4834-B268-47E1D5D99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0" y="1815184"/>
            <a:ext cx="8305800" cy="56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UML diagram for the </a:t>
            </a:r>
            <a:r>
              <a:rPr lang="en-US" altLang="en-US" dirty="0">
                <a:latin typeface="Courier New" panose="02070309020205020404" pitchFamily="49" charset="0"/>
              </a:rPr>
              <a:t>Tunes</a:t>
            </a:r>
            <a:r>
              <a:rPr lang="en-US" altLang="en-US" dirty="0"/>
              <a:t> program:</a:t>
            </a:r>
          </a:p>
        </p:txBody>
      </p:sp>
      <p:grpSp>
        <p:nvGrpSpPr>
          <p:cNvPr id="72726" name="Group 22">
            <a:extLst>
              <a:ext uri="{FF2B5EF4-FFF2-40B4-BE49-F238E27FC236}">
                <a16:creationId xmlns="" xmlns:a16="http://schemas.microsoft.com/office/drawing/2014/main" id="{46FB5052-47A9-4647-A339-F7248D73C474}"/>
              </a:ext>
            </a:extLst>
          </p:cNvPr>
          <p:cNvGrpSpPr>
            <a:grpSpLocks/>
          </p:cNvGrpSpPr>
          <p:nvPr/>
        </p:nvGrpSpPr>
        <p:grpSpPr bwMode="auto">
          <a:xfrm>
            <a:off x="2014329" y="2316786"/>
            <a:ext cx="7126357" cy="3495262"/>
            <a:chOff x="816" y="1239"/>
            <a:chExt cx="4800" cy="2649"/>
          </a:xfrm>
        </p:grpSpPr>
        <p:sp>
          <p:nvSpPr>
            <p:cNvPr id="27654" name="Rectangle 5">
              <a:extLst>
                <a:ext uri="{FF2B5EF4-FFF2-40B4-BE49-F238E27FC236}">
                  <a16:creationId xmlns="" xmlns:a16="http://schemas.microsoft.com/office/drawing/2014/main" id="{CE299B16-0363-41AA-92C2-869B79B5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39"/>
              <a:ext cx="172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Tunes</a:t>
              </a:r>
            </a:p>
          </p:txBody>
        </p:sp>
        <p:sp>
          <p:nvSpPr>
            <p:cNvPr id="27655" name="Rectangle 6">
              <a:extLst>
                <a:ext uri="{FF2B5EF4-FFF2-40B4-BE49-F238E27FC236}">
                  <a16:creationId xmlns="" xmlns:a16="http://schemas.microsoft.com/office/drawing/2014/main" id="{04146DC1-DFA9-4FEE-A0F8-D8E30106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88"/>
              <a:ext cx="172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endParaRPr lang="en-US" altLang="en-US" sz="2000" b="1">
                <a:latin typeface="Verdana" panose="020B0604030504040204" pitchFamily="34" charset="0"/>
              </a:endParaRPr>
            </a:p>
          </p:txBody>
        </p:sp>
        <p:sp>
          <p:nvSpPr>
            <p:cNvPr id="27656" name="Rectangle 7">
              <a:extLst>
                <a:ext uri="{FF2B5EF4-FFF2-40B4-BE49-F238E27FC236}">
                  <a16:creationId xmlns="" xmlns:a16="http://schemas.microsoft.com/office/drawing/2014/main" id="{D0A36413-5471-4477-914F-D0DC7609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71"/>
              <a:ext cx="172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1600" b="1">
                  <a:latin typeface="Arial Unicode MS" pitchFamily="34" charset="-128"/>
                </a:rPr>
                <a:t>+ main (args : String[]) : void</a:t>
              </a:r>
            </a:p>
          </p:txBody>
        </p:sp>
        <p:sp>
          <p:nvSpPr>
            <p:cNvPr id="27657" name="Rectangle 8">
              <a:extLst>
                <a:ext uri="{FF2B5EF4-FFF2-40B4-BE49-F238E27FC236}">
                  <a16:creationId xmlns="" xmlns:a16="http://schemas.microsoft.com/office/drawing/2014/main" id="{AD8112C6-342A-4274-8D4D-1CD82920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57"/>
              <a:ext cx="259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CDCollection</a:t>
              </a:r>
            </a:p>
          </p:txBody>
        </p:sp>
        <p:sp>
          <p:nvSpPr>
            <p:cNvPr id="27658" name="Rectangle 9">
              <a:extLst>
                <a:ext uri="{FF2B5EF4-FFF2-40B4-BE49-F238E27FC236}">
                  <a16:creationId xmlns="" xmlns:a16="http://schemas.microsoft.com/office/drawing/2014/main" id="{2CBE093D-42A8-45D1-8D49-70D43BDE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15"/>
              <a:ext cx="2592" cy="54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1600" b="1">
                  <a:latin typeface="Arial Unicode MS" pitchFamily="34" charset="-128"/>
                </a:rPr>
                <a:t>- collection : CD[]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count : int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totalCost : double</a:t>
              </a:r>
            </a:p>
          </p:txBody>
        </p:sp>
        <p:sp>
          <p:nvSpPr>
            <p:cNvPr id="27659" name="Rectangle 10">
              <a:extLst>
                <a:ext uri="{FF2B5EF4-FFF2-40B4-BE49-F238E27FC236}">
                  <a16:creationId xmlns="" xmlns:a16="http://schemas.microsoft.com/office/drawing/2014/main" id="{B0A7EB2C-CE50-4A25-9780-F8881F6F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2592" cy="75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1600" b="1">
                  <a:latin typeface="Arial Unicode MS" pitchFamily="34" charset="-128"/>
                </a:rPr>
                <a:t>+ addCD (title : String, artist : String, 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   cost : double, tracks : int) : void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+ toString()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increaseSize() : void</a:t>
              </a:r>
            </a:p>
          </p:txBody>
        </p:sp>
        <p:sp>
          <p:nvSpPr>
            <p:cNvPr id="27660" name="Line 12">
              <a:extLst>
                <a:ext uri="{FF2B5EF4-FFF2-40B4-BE49-F238E27FC236}">
                  <a16:creationId xmlns="" xmlns:a16="http://schemas.microsoft.com/office/drawing/2014/main" id="{A1CD4E9E-F6B4-471A-86A5-893E7DEC1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41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7661" name="Rectangle 14">
              <a:extLst>
                <a:ext uri="{FF2B5EF4-FFF2-40B4-BE49-F238E27FC236}">
                  <a16:creationId xmlns="" xmlns:a16="http://schemas.microsoft.com/office/drawing/2014/main" id="{E6FFD91F-E55E-4BD9-954E-9D8C51B9A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53"/>
              <a:ext cx="144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CD</a:t>
              </a:r>
            </a:p>
          </p:txBody>
        </p:sp>
        <p:sp>
          <p:nvSpPr>
            <p:cNvPr id="27662" name="Rectangle 15">
              <a:extLst>
                <a:ext uri="{FF2B5EF4-FFF2-40B4-BE49-F238E27FC236}">
                  <a16:creationId xmlns="" xmlns:a16="http://schemas.microsoft.com/office/drawing/2014/main" id="{0B761F20-3EC8-43D8-A1F0-0855FA493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11"/>
              <a:ext cx="1440" cy="741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1600" b="1">
                  <a:latin typeface="Arial Unicode MS" pitchFamily="34" charset="-128"/>
                </a:rPr>
                <a:t>- title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artist : String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cost : double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- tracks : int</a:t>
              </a:r>
            </a:p>
          </p:txBody>
        </p:sp>
        <p:sp>
          <p:nvSpPr>
            <p:cNvPr id="27663" name="Rectangle 16">
              <a:extLst>
                <a:ext uri="{FF2B5EF4-FFF2-40B4-BE49-F238E27FC236}">
                  <a16:creationId xmlns="" xmlns:a16="http://schemas.microsoft.com/office/drawing/2014/main" id="{B909FA55-6F26-4CD9-8B60-85E38D86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52"/>
              <a:ext cx="1440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1600" b="1">
                  <a:latin typeface="Arial Unicode MS" pitchFamily="34" charset="-128"/>
                </a:rPr>
                <a:t>+ toString() : String</a:t>
              </a:r>
            </a:p>
          </p:txBody>
        </p:sp>
        <p:sp>
          <p:nvSpPr>
            <p:cNvPr id="27664" name="AutoShape 17">
              <a:extLst>
                <a:ext uri="{FF2B5EF4-FFF2-40B4-BE49-F238E27FC236}">
                  <a16:creationId xmlns="" xmlns:a16="http://schemas.microsoft.com/office/drawing/2014/main" id="{46D219C5-0B9C-4802-941D-697F8CBD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240" cy="24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7665" name="AutoShape 18">
              <a:extLst>
                <a:ext uri="{FF2B5EF4-FFF2-40B4-BE49-F238E27FC236}">
                  <a16:creationId xmlns="" xmlns:a16="http://schemas.microsoft.com/office/drawing/2014/main" id="{04B066AA-61E9-426E-9B63-5746674A2E6B}"/>
                </a:ext>
              </a:extLst>
            </p:cNvPr>
            <p:cNvCxnSpPr>
              <a:cxnSpLocks noChangeShapeType="1"/>
              <a:stCxn id="27664" idx="2"/>
              <a:endCxn id="27662" idx="3"/>
            </p:cNvCxnSpPr>
            <p:nvPr/>
          </p:nvCxnSpPr>
          <p:spPr bwMode="auto">
            <a:xfrm rot="5400000">
              <a:off x="3389" y="2419"/>
              <a:ext cx="110" cy="14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6" name="Text Box 19">
              <a:extLst>
                <a:ext uri="{FF2B5EF4-FFF2-40B4-BE49-F238E27FC236}">
                  <a16:creationId xmlns="" xmlns:a16="http://schemas.microsoft.com/office/drawing/2014/main" id="{1B3B51C8-144F-470E-85CD-A99511E8A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6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2400" b="1">
                  <a:latin typeface="Arial" panose="020B0604020202020204" pitchFamily="34" charset="0"/>
                </a:rPr>
                <a:t>*</a:t>
              </a:r>
            </a:p>
          </p:txBody>
        </p:sp>
        <p:sp>
          <p:nvSpPr>
            <p:cNvPr id="27667" name="Text Box 20">
              <a:extLst>
                <a:ext uri="{FF2B5EF4-FFF2-40B4-BE49-F238E27FC236}">
                  <a16:creationId xmlns="" xmlns:a16="http://schemas.microsoft.com/office/drawing/2014/main" id="{7862C74E-FF9F-4A29-BF6C-F40144877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83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1600" b="1">
                  <a:latin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4EC25BF7-DBF5-4A27-BD8F-989A43193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Command-Line Arguments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6C110C73-173E-43AA-844D-2CA19AEFC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2452" y="1842052"/>
            <a:ext cx="9054548" cy="43301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 signature of the </a:t>
            </a:r>
            <a:r>
              <a:rPr lang="en-US" altLang="en-US" sz="2400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method indicates that it takes an array of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 as a parameter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These values come from </a:t>
            </a:r>
            <a:r>
              <a:rPr lang="en-US" altLang="en-US" sz="2400" i="1" dirty="0"/>
              <a:t>command-line arguments</a:t>
            </a:r>
            <a:r>
              <a:rPr lang="en-US" altLang="en-US" sz="2400" dirty="0"/>
              <a:t> that are provided when the interpreter is invoked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For example, the following invocation of the interpreter passes three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 into </a:t>
            </a:r>
            <a:r>
              <a:rPr lang="en-US" altLang="en-US" sz="2400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 java </a:t>
            </a:r>
            <a:r>
              <a:rPr lang="en-US" altLang="en-US" dirty="0" err="1" smtClean="0">
                <a:latin typeface="Courier New" panose="02070309020205020404" pitchFamily="49" charset="0"/>
              </a:rPr>
              <a:t>MalawiRegions</a:t>
            </a:r>
            <a:r>
              <a:rPr lang="en-US" altLang="en-US" dirty="0" smtClean="0">
                <a:latin typeface="Courier New" panose="02070309020205020404" pitchFamily="49" charset="0"/>
              </a:rPr>
              <a:t> northern central southern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These strings are stored at indexes 0-2 of the array parameter of the </a:t>
            </a:r>
            <a:r>
              <a:rPr lang="en-US" altLang="en-US" sz="2400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method</a:t>
            </a:r>
            <a:endParaRPr lang="en-US" altLang="en-US" sz="24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B7DF5E82-DF6B-4009-B583-C33D09E4E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="" xmlns:a16="http://schemas.microsoft.com/office/drawing/2014/main" id="{72CB1C06-C439-460E-AC53-EF32DBA80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1169" y="1834444"/>
            <a:ext cx="83058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Suppose we wanted to create a method that processed a different amount of data from one invocation to the next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For example, let's define a method called </a:t>
            </a:r>
            <a:r>
              <a:rPr lang="en-US" altLang="en-US" sz="2800" dirty="0">
                <a:latin typeface="Courier New" panose="02070309020205020404" pitchFamily="49" charset="0"/>
              </a:rPr>
              <a:t>average</a:t>
            </a:r>
            <a:r>
              <a:rPr lang="en-US" altLang="en-US" sz="2800" dirty="0"/>
              <a:t> that returns the average of a set of integer parameters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="" xmlns:a16="http://schemas.microsoft.com/office/drawing/2014/main" id="{E202FE17-11CC-4F03-9064-C98A71E0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6"/>
            <a:ext cx="551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one call to average three values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mean1 = average (42, 69, 37);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="" xmlns:a16="http://schemas.microsoft.com/office/drawing/2014/main" id="{9BD3560F-12D1-422F-B7A5-D38B9540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65726"/>
            <a:ext cx="704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another call to average seven values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mean2 = average (35, 43, 93, 23, 40, 21, 75);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8ECBCF37-EF15-4DF5-BFE7-2E430CE05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="" xmlns:a16="http://schemas.microsoft.com/office/drawing/2014/main" id="{B9A1E7EE-2352-4881-8256-DD13F19A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7922" y="1841747"/>
            <a:ext cx="83820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We could define overloaded versions of the </a:t>
            </a:r>
            <a:r>
              <a:rPr lang="en-US" altLang="en-US" sz="2800" dirty="0">
                <a:latin typeface="Courier New" panose="02070309020205020404" pitchFamily="49" charset="0"/>
              </a:rPr>
              <a:t>average</a:t>
            </a:r>
            <a:r>
              <a:rPr lang="en-US" altLang="en-US" sz="2800" dirty="0"/>
              <a:t> method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Downside: we'd need a separate version of the method for each parameter count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We could define the method to accept an array of integers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Downside: we'd have to create the array and store the integers prior to calling the method each time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Instead, Java provides a convenient way to create </a:t>
            </a:r>
            <a:r>
              <a:rPr lang="en-US" altLang="en-US" sz="2800" i="1" dirty="0"/>
              <a:t>variable length parameter lists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E81FB4A2-C5F5-445F-BB7D-B19A16992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21B9FC6C-F05B-4C15-9BAB-D7B57D030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4516" y="1766887"/>
            <a:ext cx="9054548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Using special syntax in the formal parameter list, we can define a method to accept any number of parameters of the same type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For each call, the parameters are automatically put into an array for easy processing in the method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="" xmlns:a16="http://schemas.microsoft.com/office/drawing/2014/main" id="{88B5C0B9-893C-47C6-AF2D-3F8E1758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632326"/>
            <a:ext cx="56721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public double average (int ... list)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whatever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75790" name="Group 14">
            <a:extLst>
              <a:ext uri="{FF2B5EF4-FFF2-40B4-BE49-F238E27FC236}">
                <a16:creationId xmlns="" xmlns:a16="http://schemas.microsoft.com/office/drawing/2014/main" id="{3352CF21-6161-4814-B11D-8649C61AED8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089525"/>
            <a:ext cx="1144588" cy="1143000"/>
            <a:chOff x="3120" y="3072"/>
            <a:chExt cx="721" cy="720"/>
          </a:xfrm>
        </p:grpSpPr>
        <p:sp>
          <p:nvSpPr>
            <p:cNvPr id="32781" name="Text Box 6">
              <a:extLst>
                <a:ext uri="{FF2B5EF4-FFF2-40B4-BE49-F238E27FC236}">
                  <a16:creationId xmlns="" xmlns:a16="http://schemas.microsoft.com/office/drawing/2014/main" id="{55C0F1AE-A86F-4AAC-B2FA-08E2ABDC4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350"/>
              <a:ext cx="7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element</a:t>
              </a:r>
            </a:p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type</a:t>
              </a:r>
            </a:p>
          </p:txBody>
        </p:sp>
        <p:sp>
          <p:nvSpPr>
            <p:cNvPr id="32782" name="Line 11">
              <a:extLst>
                <a:ext uri="{FF2B5EF4-FFF2-40B4-BE49-F238E27FC236}">
                  <a16:creationId xmlns="" xmlns:a16="http://schemas.microsoft.com/office/drawing/2014/main" id="{8A737AC3-775E-4B9E-B94D-483D22195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9" name="Group 13">
            <a:extLst>
              <a:ext uri="{FF2B5EF4-FFF2-40B4-BE49-F238E27FC236}">
                <a16:creationId xmlns="" xmlns:a16="http://schemas.microsoft.com/office/drawing/2014/main" id="{15E3C57D-E7AF-4440-9D47-2C999C0C4AC8}"/>
              </a:ext>
            </a:extLst>
          </p:cNvPr>
          <p:cNvGrpSpPr>
            <a:grpSpLocks/>
          </p:cNvGrpSpPr>
          <p:nvPr/>
        </p:nvGrpSpPr>
        <p:grpSpPr bwMode="auto">
          <a:xfrm>
            <a:off x="8296276" y="5089526"/>
            <a:ext cx="847725" cy="1158875"/>
            <a:chOff x="4224" y="3072"/>
            <a:chExt cx="534" cy="730"/>
          </a:xfrm>
        </p:grpSpPr>
        <p:sp>
          <p:nvSpPr>
            <p:cNvPr id="32779" name="Text Box 7">
              <a:extLst>
                <a:ext uri="{FF2B5EF4-FFF2-40B4-BE49-F238E27FC236}">
                  <a16:creationId xmlns="" xmlns:a16="http://schemas.microsoft.com/office/drawing/2014/main" id="{DB4161A2-D031-41C5-A04A-43F1F4FED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array</a:t>
              </a:r>
            </a:p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32780" name="Line 12">
              <a:extLst>
                <a:ext uri="{FF2B5EF4-FFF2-40B4-BE49-F238E27FC236}">
                  <a16:creationId xmlns="" xmlns:a16="http://schemas.microsoft.com/office/drawing/2014/main" id="{01E0338E-FB1B-452F-B1FC-3B8F8B3B2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93" name="Group 17">
            <a:extLst>
              <a:ext uri="{FF2B5EF4-FFF2-40B4-BE49-F238E27FC236}">
                <a16:creationId xmlns="" xmlns:a16="http://schemas.microsoft.com/office/drawing/2014/main" id="{85161129-8A99-4107-85CA-91852E01322E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4022725"/>
            <a:ext cx="5097463" cy="762000"/>
            <a:chOff x="2304" y="2352"/>
            <a:chExt cx="3211" cy="480"/>
          </a:xfrm>
        </p:grpSpPr>
        <p:sp>
          <p:nvSpPr>
            <p:cNvPr id="32777" name="Text Box 5">
              <a:extLst>
                <a:ext uri="{FF2B5EF4-FFF2-40B4-BE49-F238E27FC236}">
                  <a16:creationId xmlns="" xmlns:a16="http://schemas.microsoft.com/office/drawing/2014/main" id="{CEADC9DF-1A68-4E26-9962-4A52C36C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3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Indicates a variable length parameter list</a:t>
              </a:r>
            </a:p>
          </p:txBody>
        </p:sp>
        <p:sp>
          <p:nvSpPr>
            <p:cNvPr id="32778" name="Line 16">
              <a:extLst>
                <a:ext uri="{FF2B5EF4-FFF2-40B4-BE49-F238E27FC236}">
                  <a16:creationId xmlns="" xmlns:a16="http://schemas.microsoft.com/office/drawing/2014/main" id="{D8CF34BC-A233-44C3-9AEE-22BFCABA2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CD884277-C37F-452E-A365-0BB2031BB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="" xmlns:a16="http://schemas.microsoft.com/office/drawing/2014/main" id="{4A9A8DC4-FB8A-4BEB-8D65-3AE3FEA9D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295" y="1737360"/>
            <a:ext cx="6434138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public double average (int ... list)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double result = 0.0;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list.length</a:t>
            </a:r>
            <a:r>
              <a:rPr lang="en-US" altLang="en-US" sz="2000" b="1" dirty="0">
                <a:latin typeface="Courier New" panose="02070309020205020404" pitchFamily="49" charset="0"/>
              </a:rPr>
              <a:t> != 0)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int sum = 0;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for (int num : list)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 sum += num;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result = (double)sum /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list.length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}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return result;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="" xmlns:a16="http://schemas.microsoft.com/office/drawing/2014/main" id="{571A83BA-447F-4138-8A95-23E33BDC7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="" xmlns:a16="http://schemas.microsoft.com/office/drawing/2014/main" id="{3F1065C2-86AA-48EB-B852-F8E29C169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7618" y="2103438"/>
            <a:ext cx="8305800" cy="9493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type of the parameter can be any primitive or object type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="" xmlns:a16="http://schemas.microsoft.com/office/drawing/2014/main" id="{DC9A4D13-77BD-4E2C-9794-BF9CBD17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234" y="3805237"/>
            <a:ext cx="65865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public 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printGrades</a:t>
            </a:r>
            <a:r>
              <a:rPr lang="en-US" altLang="en-US" sz="2000" b="1" dirty="0">
                <a:latin typeface="Courier New" panose="02070309020205020404" pitchFamily="49" charset="0"/>
              </a:rPr>
              <a:t> (Grade ... grades)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for (Grade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letterGrade</a:t>
            </a:r>
            <a:r>
              <a:rPr lang="en-US" altLang="en-US" sz="2000" b="1" dirty="0">
                <a:latin typeface="Courier New" panose="02070309020205020404" pitchFamily="49" charset="0"/>
              </a:rPr>
              <a:t> : grades)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letterGrade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169DF424-1CA5-4CE7-971E-DC0F61BBA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7FB0056D-64F5-41ED-9925-A1BC278B4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945005"/>
            <a:ext cx="9477955" cy="1962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 method that accepts a variable number of parameters can also accept other parameters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following method accepts an </a:t>
            </a:r>
            <a:r>
              <a:rPr lang="en-US" altLang="en-US" sz="2800" dirty="0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, a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object, and a variable number of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 values into an array called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="" xmlns:a16="http://schemas.microsoft.com/office/drawing/2014/main" id="{FB8EF117-FFCC-419C-9908-EAEEAB83D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114801"/>
            <a:ext cx="64341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public void test (int count, String name,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               double ... nums)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   // whatever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2E3DEDE5-2D45-4A02-848C-455947734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/>
              <a:t>Arrays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0F7A87C0-998E-440B-8669-214BEC741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6643" y="1811585"/>
            <a:ext cx="8305800" cy="46482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/>
              <a:t> A particular value in an array is referenced using the array name followed by the index in brackets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en-US" sz="2800" dirty="0"/>
              <a:t>For example, the expression</a:t>
            </a:r>
          </a:p>
          <a:p>
            <a:pPr algn="ctr" eaLnBrk="1" hangingPunct="1">
              <a:lnSpc>
                <a:spcPct val="90000"/>
              </a:lnSpc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scores[2]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800" dirty="0"/>
              <a:t>	refers to the value </a:t>
            </a:r>
            <a:r>
              <a:rPr lang="en-US" altLang="en-US" sz="2800" dirty="0">
                <a:latin typeface="Courier New" panose="02070309020205020404" pitchFamily="49" charset="0"/>
              </a:rPr>
              <a:t>94</a:t>
            </a:r>
            <a:r>
              <a:rPr lang="en-US" altLang="en-US" sz="2800" dirty="0"/>
              <a:t> (the 3rd value in the array)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en-US" sz="2800" dirty="0"/>
              <a:t>That expression represents a place to store a single integer and can be used wherever an integer variable can be used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="" xmlns:a16="http://schemas.microsoft.com/office/drawing/2014/main" id="{6ED0A132-AF64-4B61-A841-93558A6E3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Length Parameter Lists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E47BBE36-58EE-4057-A164-5A7BE77AE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7374" y="1931505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varying number of parameters must come last in the formal arguments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 single method cannot accept two sets of varying parameters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Constructors can also be set up to accept a variable number of </a:t>
            </a:r>
            <a:r>
              <a:rPr lang="en-US" altLang="en-US" sz="2800" dirty="0" smtClean="0"/>
              <a:t>parameters</a:t>
            </a:r>
            <a:endParaRPr lang="en-US" altLang="en-US" sz="28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D7FEF7D3-3111-4B0E-AD6D-32CCF382C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Two-Dimensional Arrays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="" xmlns:a16="http://schemas.microsoft.com/office/drawing/2014/main" id="{708820C1-0017-4487-801C-CA1528F30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930599"/>
            <a:ext cx="8305800" cy="15335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 </a:t>
            </a:r>
            <a:r>
              <a:rPr lang="en-US" altLang="en-US" sz="2800" i="1" dirty="0"/>
              <a:t>one-dimensional array</a:t>
            </a:r>
            <a:r>
              <a:rPr lang="en-US" altLang="en-US" sz="2800" dirty="0"/>
              <a:t> stores a list of elements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 </a:t>
            </a:r>
            <a:r>
              <a:rPr lang="en-US" altLang="en-US" sz="2800" i="1" dirty="0"/>
              <a:t>two-dimensional array</a:t>
            </a:r>
            <a:r>
              <a:rPr lang="en-US" altLang="en-US" sz="2800" dirty="0"/>
              <a:t> can be thought of as a table of elements, with rows and columns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pSp>
        <p:nvGrpSpPr>
          <p:cNvPr id="44036" name="Group 4">
            <a:extLst>
              <a:ext uri="{FF2B5EF4-FFF2-40B4-BE49-F238E27FC236}">
                <a16:creationId xmlns="" xmlns:a16="http://schemas.microsoft.com/office/drawing/2014/main" id="{98BF29C6-D101-4AD7-8F84-E6E26DB27EFB}"/>
              </a:ext>
            </a:extLst>
          </p:cNvPr>
          <p:cNvGrpSpPr>
            <a:grpSpLocks/>
          </p:cNvGrpSpPr>
          <p:nvPr/>
        </p:nvGrpSpPr>
        <p:grpSpPr bwMode="auto">
          <a:xfrm>
            <a:off x="2847976" y="3685382"/>
            <a:ext cx="1966912" cy="2220913"/>
            <a:chOff x="393" y="2102"/>
            <a:chExt cx="1239" cy="1399"/>
          </a:xfrm>
        </p:grpSpPr>
        <p:sp>
          <p:nvSpPr>
            <p:cNvPr id="38952" name="Rectangle 5">
              <a:extLst>
                <a:ext uri="{FF2B5EF4-FFF2-40B4-BE49-F238E27FC236}">
                  <a16:creationId xmlns="" xmlns:a16="http://schemas.microsoft.com/office/drawing/2014/main" id="{D6C5B892-C5F8-4AD2-99DE-8E27FEDC7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3" name="Rectangle 6">
              <a:extLst>
                <a:ext uri="{FF2B5EF4-FFF2-40B4-BE49-F238E27FC236}">
                  <a16:creationId xmlns="" xmlns:a16="http://schemas.microsoft.com/office/drawing/2014/main" id="{4E6F9E4D-D442-47A5-B663-E23C1FADC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4" name="Rectangle 7">
              <a:extLst>
                <a:ext uri="{FF2B5EF4-FFF2-40B4-BE49-F238E27FC236}">
                  <a16:creationId xmlns="" xmlns:a16="http://schemas.microsoft.com/office/drawing/2014/main" id="{8EDA5490-B03D-47E6-88B5-50405119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5" name="Rectangle 8">
              <a:extLst>
                <a:ext uri="{FF2B5EF4-FFF2-40B4-BE49-F238E27FC236}">
                  <a16:creationId xmlns="" xmlns:a16="http://schemas.microsoft.com/office/drawing/2014/main" id="{146F053F-D5BC-4782-9614-A85491CF0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6" name="Rectangle 9">
              <a:extLst>
                <a:ext uri="{FF2B5EF4-FFF2-40B4-BE49-F238E27FC236}">
                  <a16:creationId xmlns="" xmlns:a16="http://schemas.microsoft.com/office/drawing/2014/main" id="{7D977582-08B6-4BA1-8930-DDAEDF6AE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7" name="Text Box 10">
              <a:extLst>
                <a:ext uri="{FF2B5EF4-FFF2-40B4-BE49-F238E27FC236}">
                  <a16:creationId xmlns="" xmlns:a16="http://schemas.microsoft.com/office/drawing/2014/main" id="{92944A66-1102-4452-93AE-D975AAB88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2102"/>
              <a:ext cx="92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 Unicode MS" pitchFamily="34" charset="-128"/>
                </a:rPr>
                <a:t>one</a:t>
              </a:r>
            </a:p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 Unicode MS" pitchFamily="34" charset="-128"/>
                </a:rPr>
                <a:t>dimension</a:t>
              </a:r>
            </a:p>
          </p:txBody>
        </p:sp>
        <p:sp>
          <p:nvSpPr>
            <p:cNvPr id="38958" name="Line 11">
              <a:extLst>
                <a:ext uri="{FF2B5EF4-FFF2-40B4-BE49-F238E27FC236}">
                  <a16:creationId xmlns="" xmlns:a16="http://schemas.microsoft.com/office/drawing/2014/main" id="{ECB5D79B-43C1-4C82-B66D-34DFC402A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44044" name="Group 12">
            <a:extLst>
              <a:ext uri="{FF2B5EF4-FFF2-40B4-BE49-F238E27FC236}">
                <a16:creationId xmlns="" xmlns:a16="http://schemas.microsoft.com/office/drawing/2014/main" id="{ED0B7D4E-084D-49A0-BAB4-F4E76F298892}"/>
              </a:ext>
            </a:extLst>
          </p:cNvPr>
          <p:cNvGrpSpPr>
            <a:grpSpLocks/>
          </p:cNvGrpSpPr>
          <p:nvPr/>
        </p:nvGrpSpPr>
        <p:grpSpPr bwMode="auto">
          <a:xfrm>
            <a:off x="5356227" y="3662562"/>
            <a:ext cx="4740274" cy="2205038"/>
            <a:chOff x="1958" y="2112"/>
            <a:chExt cx="2986" cy="1389"/>
          </a:xfrm>
        </p:grpSpPr>
        <p:sp>
          <p:nvSpPr>
            <p:cNvPr id="38919" name="Rectangle 13">
              <a:extLst>
                <a:ext uri="{FF2B5EF4-FFF2-40B4-BE49-F238E27FC236}">
                  <a16:creationId xmlns="" xmlns:a16="http://schemas.microsoft.com/office/drawing/2014/main" id="{7072FFED-D6A7-4157-875E-6F38DC7B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0" name="Rectangle 14">
              <a:extLst>
                <a:ext uri="{FF2B5EF4-FFF2-40B4-BE49-F238E27FC236}">
                  <a16:creationId xmlns="" xmlns:a16="http://schemas.microsoft.com/office/drawing/2014/main" id="{AC88B814-4C58-45FE-BC17-A07C9557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1" name="Rectangle 15">
              <a:extLst>
                <a:ext uri="{FF2B5EF4-FFF2-40B4-BE49-F238E27FC236}">
                  <a16:creationId xmlns="" xmlns:a16="http://schemas.microsoft.com/office/drawing/2014/main" id="{33A448E3-4AEC-4E19-8AE5-CB5AE7CA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2" name="Rectangle 16">
              <a:extLst>
                <a:ext uri="{FF2B5EF4-FFF2-40B4-BE49-F238E27FC236}">
                  <a16:creationId xmlns="" xmlns:a16="http://schemas.microsoft.com/office/drawing/2014/main" id="{FF0E1717-D29B-41F1-91EA-83538295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3" name="Rectangle 17">
              <a:extLst>
                <a:ext uri="{FF2B5EF4-FFF2-40B4-BE49-F238E27FC236}">
                  <a16:creationId xmlns="" xmlns:a16="http://schemas.microsoft.com/office/drawing/2014/main" id="{435168D3-FE7C-4559-866C-6F9CEAF4A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Text Box 18">
              <a:extLst>
                <a:ext uri="{FF2B5EF4-FFF2-40B4-BE49-F238E27FC236}">
                  <a16:creationId xmlns="" xmlns:a16="http://schemas.microsoft.com/office/drawing/2014/main" id="{5101EA12-8351-44E2-960D-D298F25F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112"/>
              <a:ext cx="101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 Unicode MS" pitchFamily="34" charset="-128"/>
                </a:rPr>
                <a:t>two</a:t>
              </a:r>
            </a:p>
            <a:p>
              <a:pPr algn="ctr"/>
              <a:r>
                <a:rPr lang="en-US" altLang="en-US" sz="2000" b="1">
                  <a:solidFill>
                    <a:srgbClr val="008000"/>
                  </a:solidFill>
                  <a:latin typeface="Arial Unicode MS" pitchFamily="34" charset="-128"/>
                </a:rPr>
                <a:t>dimensions</a:t>
              </a:r>
            </a:p>
          </p:txBody>
        </p:sp>
        <p:sp>
          <p:nvSpPr>
            <p:cNvPr id="38925" name="Line 19">
              <a:extLst>
                <a:ext uri="{FF2B5EF4-FFF2-40B4-BE49-F238E27FC236}">
                  <a16:creationId xmlns="" xmlns:a16="http://schemas.microsoft.com/office/drawing/2014/main" id="{F7452CAC-6029-4293-AC90-745E399B8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38926" name="Rectangle 20">
              <a:extLst>
                <a:ext uri="{FF2B5EF4-FFF2-40B4-BE49-F238E27FC236}">
                  <a16:creationId xmlns="" xmlns:a16="http://schemas.microsoft.com/office/drawing/2014/main" id="{1E31B08B-E37F-498E-BC64-F2C6ABA7E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7" name="Rectangle 21">
              <a:extLst>
                <a:ext uri="{FF2B5EF4-FFF2-40B4-BE49-F238E27FC236}">
                  <a16:creationId xmlns="" xmlns:a16="http://schemas.microsoft.com/office/drawing/2014/main" id="{961CDDD0-53C0-469A-8CCF-4CE7AB0C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8" name="Rectangle 22">
              <a:extLst>
                <a:ext uri="{FF2B5EF4-FFF2-40B4-BE49-F238E27FC236}">
                  <a16:creationId xmlns="" xmlns:a16="http://schemas.microsoft.com/office/drawing/2014/main" id="{0FA7955E-1D36-420E-8BDA-A95847C3C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9" name="Rectangle 23">
              <a:extLst>
                <a:ext uri="{FF2B5EF4-FFF2-40B4-BE49-F238E27FC236}">
                  <a16:creationId xmlns="" xmlns:a16="http://schemas.microsoft.com/office/drawing/2014/main" id="{76B3A1DB-F0DB-403A-9DCD-7337EFB5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0" name="Rectangle 24">
              <a:extLst>
                <a:ext uri="{FF2B5EF4-FFF2-40B4-BE49-F238E27FC236}">
                  <a16:creationId xmlns="" xmlns:a16="http://schemas.microsoft.com/office/drawing/2014/main" id="{1F760A66-51B8-4AB1-9111-7169F2E4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1" name="Rectangle 25">
              <a:extLst>
                <a:ext uri="{FF2B5EF4-FFF2-40B4-BE49-F238E27FC236}">
                  <a16:creationId xmlns="" xmlns:a16="http://schemas.microsoft.com/office/drawing/2014/main" id="{CE333FC2-2C78-4324-881C-8AAC1C8B3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2" name="Rectangle 26">
              <a:extLst>
                <a:ext uri="{FF2B5EF4-FFF2-40B4-BE49-F238E27FC236}">
                  <a16:creationId xmlns="" xmlns:a16="http://schemas.microsoft.com/office/drawing/2014/main" id="{7CB9206D-DE29-4B43-8B43-DDC16309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3" name="Rectangle 27">
              <a:extLst>
                <a:ext uri="{FF2B5EF4-FFF2-40B4-BE49-F238E27FC236}">
                  <a16:creationId xmlns="" xmlns:a16="http://schemas.microsoft.com/office/drawing/2014/main" id="{1D97A696-24DE-487E-AD3A-FE87F03A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4" name="Rectangle 28">
              <a:extLst>
                <a:ext uri="{FF2B5EF4-FFF2-40B4-BE49-F238E27FC236}">
                  <a16:creationId xmlns="" xmlns:a16="http://schemas.microsoft.com/office/drawing/2014/main" id="{28A34093-74EE-412D-A0A4-FDA2B359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5" name="Rectangle 29">
              <a:extLst>
                <a:ext uri="{FF2B5EF4-FFF2-40B4-BE49-F238E27FC236}">
                  <a16:creationId xmlns="" xmlns:a16="http://schemas.microsoft.com/office/drawing/2014/main" id="{787BCAA3-3388-433B-B4FC-1B2703784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6" name="Rectangle 30">
              <a:extLst>
                <a:ext uri="{FF2B5EF4-FFF2-40B4-BE49-F238E27FC236}">
                  <a16:creationId xmlns="" xmlns:a16="http://schemas.microsoft.com/office/drawing/2014/main" id="{471C7A3B-1339-4466-B428-4C2236E2F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Rectangle 31">
              <a:extLst>
                <a:ext uri="{FF2B5EF4-FFF2-40B4-BE49-F238E27FC236}">
                  <a16:creationId xmlns="" xmlns:a16="http://schemas.microsoft.com/office/drawing/2014/main" id="{96F549CE-B031-493A-B0B7-AFAA9895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8" name="Rectangle 32">
              <a:extLst>
                <a:ext uri="{FF2B5EF4-FFF2-40B4-BE49-F238E27FC236}">
                  <a16:creationId xmlns="" xmlns:a16="http://schemas.microsoft.com/office/drawing/2014/main" id="{E8E77A67-4DAF-4097-A59E-2F4E75D1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9" name="Rectangle 33">
              <a:extLst>
                <a:ext uri="{FF2B5EF4-FFF2-40B4-BE49-F238E27FC236}">
                  <a16:creationId xmlns="" xmlns:a16="http://schemas.microsoft.com/office/drawing/2014/main" id="{3FF13B4C-C84A-4C23-94EB-553A28F4F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0" name="Rectangle 34">
              <a:extLst>
                <a:ext uri="{FF2B5EF4-FFF2-40B4-BE49-F238E27FC236}">
                  <a16:creationId xmlns="" xmlns:a16="http://schemas.microsoft.com/office/drawing/2014/main" id="{498899BF-D879-45AE-8203-221951884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1" name="Rectangle 35">
              <a:extLst>
                <a:ext uri="{FF2B5EF4-FFF2-40B4-BE49-F238E27FC236}">
                  <a16:creationId xmlns="" xmlns:a16="http://schemas.microsoft.com/office/drawing/2014/main" id="{ADCFF92C-D324-4E37-87E7-EBC2740F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2" name="Rectangle 36">
              <a:extLst>
                <a:ext uri="{FF2B5EF4-FFF2-40B4-BE49-F238E27FC236}">
                  <a16:creationId xmlns="" xmlns:a16="http://schemas.microsoft.com/office/drawing/2014/main" id="{B45AA560-0358-426F-85E7-6A6CF6B4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3" name="Rectangle 37">
              <a:extLst>
                <a:ext uri="{FF2B5EF4-FFF2-40B4-BE49-F238E27FC236}">
                  <a16:creationId xmlns="" xmlns:a16="http://schemas.microsoft.com/office/drawing/2014/main" id="{23B54C47-1FA2-46A9-B027-5D3067222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4" name="Rectangle 38">
              <a:extLst>
                <a:ext uri="{FF2B5EF4-FFF2-40B4-BE49-F238E27FC236}">
                  <a16:creationId xmlns="" xmlns:a16="http://schemas.microsoft.com/office/drawing/2014/main" id="{E036422F-93F2-4B4A-92E0-AC24F4E02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5" name="Rectangle 39">
              <a:extLst>
                <a:ext uri="{FF2B5EF4-FFF2-40B4-BE49-F238E27FC236}">
                  <a16:creationId xmlns="" xmlns:a16="http://schemas.microsoft.com/office/drawing/2014/main" id="{BC37A4BC-15DC-4939-A290-82ADADBF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6" name="Rectangle 40">
              <a:extLst>
                <a:ext uri="{FF2B5EF4-FFF2-40B4-BE49-F238E27FC236}">
                  <a16:creationId xmlns="" xmlns:a16="http://schemas.microsoft.com/office/drawing/2014/main" id="{06CEBD2D-EED3-4EFB-BD17-4D3F0331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36"/>
              <a:ext cx="33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7" name="Rectangle 41">
              <a:extLst>
                <a:ext uri="{FF2B5EF4-FFF2-40B4-BE49-F238E27FC236}">
                  <a16:creationId xmlns="" xmlns:a16="http://schemas.microsoft.com/office/drawing/2014/main" id="{ECCC5DDB-FC84-459F-BB12-BF284065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4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8" name="Rectangle 42">
              <a:extLst>
                <a:ext uri="{FF2B5EF4-FFF2-40B4-BE49-F238E27FC236}">
                  <a16:creationId xmlns="" xmlns:a16="http://schemas.microsoft.com/office/drawing/2014/main" id="{8B6864E4-3A3C-4212-AB34-D9E514EC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92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9" name="Rectangle 43">
              <a:extLst>
                <a:ext uri="{FF2B5EF4-FFF2-40B4-BE49-F238E27FC236}">
                  <a16:creationId xmlns="" xmlns:a16="http://schemas.microsoft.com/office/drawing/2014/main" id="{DE58BD0C-3C62-4E1A-AAB7-86EEA13C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0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0" name="Rectangle 44">
              <a:extLst>
                <a:ext uri="{FF2B5EF4-FFF2-40B4-BE49-F238E27FC236}">
                  <a16:creationId xmlns="" xmlns:a16="http://schemas.microsoft.com/office/drawing/2014/main" id="{0D039D04-5AA4-4FC4-81C2-C1924B286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268"/>
              <a:ext cx="11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1" name="Line 45">
              <a:extLst>
                <a:ext uri="{FF2B5EF4-FFF2-40B4-BE49-F238E27FC236}">
                  <a16:creationId xmlns="" xmlns:a16="http://schemas.microsoft.com/office/drawing/2014/main" id="{15A3958E-5F8C-4654-8924-50EBB1978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36B9E258-F3CE-42A5-BC67-2D1C1F2B3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Two-Dimensional Arrays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717B16FC-01BC-4A65-A2ED-B7961AD09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79" y="1881808"/>
            <a:ext cx="9477955" cy="413799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To be precise, in Java a two-dimensional array is an array of arrays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A two-dimensional array is declared by specifying the size of each dimension separately:</a:t>
            </a:r>
          </a:p>
          <a:p>
            <a:pPr algn="ctr" eaLnBrk="1" hangingPunct="1"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int[][] scores = new int[12][50];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A array element is referenced using two index values:</a:t>
            </a:r>
          </a:p>
          <a:p>
            <a:pPr eaLnBrk="1" hangingPunct="1"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value = scores[3][6]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The array stored in one row can be specified using one index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>
            <a:extLst>
              <a:ext uri="{FF2B5EF4-FFF2-40B4-BE49-F238E27FC236}">
                <a16:creationId xmlns="" xmlns:a16="http://schemas.microsoft.com/office/drawing/2014/main" id="{89DA2D33-751C-43E8-B072-8BEB05BA5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7-</a:t>
            </a:r>
            <a:fld id="{A98421C1-DBC8-4632-80D6-FD246E25F54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BD60A9E7-B227-433B-9986-7583A235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Two-Dimensional Arrays</a:t>
            </a:r>
          </a:p>
        </p:txBody>
      </p:sp>
      <p:graphicFrame>
        <p:nvGraphicFramePr>
          <p:cNvPr id="46139" name="Group 59">
            <a:extLst>
              <a:ext uri="{FF2B5EF4-FFF2-40B4-BE49-F238E27FC236}">
                <a16:creationId xmlns="" xmlns:a16="http://schemas.microsoft.com/office/drawing/2014/main" id="{95FF6A46-5B11-41E5-9329-0FF96A44A33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38400" y="1790700"/>
          <a:ext cx="7315200" cy="219445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Expression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Type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2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table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int[][]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array of integer arrays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table[5]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array of integers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table[5][12]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77132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7713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-48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integer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09" name="Rectangle 29">
            <a:extLst>
              <a:ext uri="{FF2B5EF4-FFF2-40B4-BE49-F238E27FC236}">
                <a16:creationId xmlns="" xmlns:a16="http://schemas.microsoft.com/office/drawing/2014/main" id="{A822DAEB-CFA0-4D14-991D-E9BEE853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769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sz="2400" dirty="0"/>
              <a:t>See </a:t>
            </a:r>
            <a:r>
              <a:rPr lang="en-US" altLang="en-US" sz="2400" dirty="0">
                <a:latin typeface="Courier New" panose="02070309020205020404" pitchFamily="49" charset="0"/>
                <a:hlinkClick r:id="rId2" action="ppaction://hlinkfile"/>
              </a:rPr>
              <a:t>TwoDArray.java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6371A265-B749-4C25-99F6-65D11E325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Multidimensional Arrays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73950959-712B-4284-AAF7-F743B29D9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121" y="1737360"/>
            <a:ext cx="10588487" cy="443484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An array can have many dimensions – if it has more than one dimension, it is called a </a:t>
            </a:r>
            <a:r>
              <a:rPr lang="en-US" altLang="en-US" sz="2800" i="1" dirty="0"/>
              <a:t>multidimensional array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Each dimension subdivides the previous one into the specified number of elements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Each dimension has its own </a:t>
            </a:r>
            <a:r>
              <a:rPr lang="en-US" altLang="en-US" sz="2800" dirty="0">
                <a:latin typeface="Courier New" panose="02070309020205020404" pitchFamily="49" charset="0"/>
              </a:rPr>
              <a:t>length</a:t>
            </a:r>
            <a:r>
              <a:rPr lang="en-US" altLang="en-US" sz="2800" dirty="0"/>
              <a:t> constant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Because each dimension is an array of array references, the arrays within one dimension can be of different lengths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dirty="0"/>
              <a:t>these are sometimes called </a:t>
            </a:r>
            <a:r>
              <a:rPr lang="en-US" altLang="en-US" sz="2400" i="1" dirty="0"/>
              <a:t>ragged arrays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="" xmlns:a16="http://schemas.microsoft.com/office/drawing/2014/main" id="{1D4A8B32-BFA1-43F7-82CA-9B6F394BE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/>
              <a:t>The ArrayList Class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="" xmlns:a16="http://schemas.microsoft.com/office/drawing/2014/main" id="{FD560EDD-F001-4EFD-BFDA-7154F430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643" y="1737360"/>
            <a:ext cx="10058400" cy="4398396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ArrayList</a:t>
            </a:r>
            <a:r>
              <a:rPr lang="en-US" altLang="en-US" sz="2800" dirty="0"/>
              <a:t> class is part of the </a:t>
            </a:r>
            <a:r>
              <a:rPr lang="en-US" altLang="en-US" sz="28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2800" dirty="0"/>
              <a:t> package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Like an array, it can store a list of values and reference each one using a numeric index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However, you cannot use the bracket syntax with an </a:t>
            </a:r>
            <a:r>
              <a:rPr lang="en-US" altLang="en-US" sz="2800" dirty="0">
                <a:latin typeface="Courier New" panose="02070309020205020404" pitchFamily="49" charset="0"/>
              </a:rPr>
              <a:t>ArrayList</a:t>
            </a:r>
            <a:r>
              <a:rPr lang="en-US" altLang="en-US" sz="2800" dirty="0"/>
              <a:t>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Furthermore, an </a:t>
            </a:r>
            <a:r>
              <a:rPr lang="en-US" altLang="en-US" sz="2800" dirty="0">
                <a:latin typeface="Courier New" panose="02070309020205020404" pitchFamily="49" charset="0"/>
              </a:rPr>
              <a:t>ArrayList</a:t>
            </a:r>
            <a:r>
              <a:rPr lang="en-US" altLang="en-US" sz="2800" dirty="0"/>
              <a:t> object grows and shrinks as needed, adjusting its capacity as necessary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="" xmlns:a16="http://schemas.microsoft.com/office/drawing/2014/main" id="{02226717-7D24-4822-B941-61F34F6B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ArrayList Class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="" xmlns:a16="http://schemas.microsoft.com/office/drawing/2014/main" id="{220DEA78-111B-45CC-B99B-0B5145A55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9265920" cy="44911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Elements can be inserted or removed with a single method invocation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When an element is inserted, the other elements "move aside" to make room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Likewise, when an element is removed, the list "collapses" to close the gap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The indexes of the elements adjust accordingly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="" xmlns:a16="http://schemas.microsoft.com/office/drawing/2014/main" id="{A97E38F1-E7B2-4E1E-94C7-52AA00F96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ArrayList Class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="" xmlns:a16="http://schemas.microsoft.com/office/drawing/2014/main" id="{84BB11E4-C464-4FAA-A882-FE878111D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79" y="1888772"/>
            <a:ext cx="9199659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An </a:t>
            </a:r>
            <a:r>
              <a:rPr lang="en-US" altLang="en-US" sz="2400" dirty="0">
                <a:latin typeface="Courier New" panose="02070309020205020404" pitchFamily="49" charset="0"/>
              </a:rPr>
              <a:t>ArrayList</a:t>
            </a:r>
            <a:r>
              <a:rPr lang="en-US" altLang="en-US" sz="2400" dirty="0"/>
              <a:t> stores references to the </a:t>
            </a:r>
            <a:r>
              <a:rPr lang="en-US" altLang="en-US" sz="2400" dirty="0">
                <a:latin typeface="Courier New" panose="02070309020205020404" pitchFamily="49" charset="0"/>
              </a:rPr>
              <a:t>Object</a:t>
            </a:r>
            <a:r>
              <a:rPr lang="en-US" altLang="en-US" sz="2400" dirty="0"/>
              <a:t> class, which allows it to store any kind of object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 smtClean="0"/>
              <a:t>We </a:t>
            </a:r>
            <a:r>
              <a:rPr lang="en-US" altLang="en-US" sz="2400" dirty="0"/>
              <a:t>can also define an </a:t>
            </a:r>
            <a:r>
              <a:rPr lang="en-US" altLang="en-US" sz="2400" dirty="0">
                <a:latin typeface="Courier New" panose="02070309020205020404" pitchFamily="49" charset="0"/>
              </a:rPr>
              <a:t>ArrayList</a:t>
            </a:r>
            <a:r>
              <a:rPr lang="en-US" altLang="en-US" sz="2400" dirty="0"/>
              <a:t> object to accept a particular type of object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The following declaration creates an </a:t>
            </a:r>
            <a:r>
              <a:rPr lang="en-US" altLang="en-US" sz="2400" dirty="0">
                <a:latin typeface="Courier New" panose="02070309020205020404" pitchFamily="49" charset="0"/>
              </a:rPr>
              <a:t>ArrayList</a:t>
            </a:r>
            <a:r>
              <a:rPr lang="en-US" altLang="en-US" sz="2400" dirty="0"/>
              <a:t> object that only stores </a:t>
            </a:r>
            <a:r>
              <a:rPr lang="en-US" altLang="en-US" sz="2400" dirty="0">
                <a:latin typeface="Courier New" panose="02070309020205020404" pitchFamily="49" charset="0"/>
              </a:rPr>
              <a:t>Family</a:t>
            </a:r>
            <a:r>
              <a:rPr lang="en-US" altLang="en-US" sz="2400" dirty="0"/>
              <a:t> objects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ArrayList&lt;Family&gt; reunion = new ArrayList&lt;Family&gt;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This is an example of </a:t>
            </a:r>
            <a:r>
              <a:rPr lang="en-US" altLang="en-US" sz="2400" i="1" dirty="0"/>
              <a:t>generics</a:t>
            </a:r>
            <a:r>
              <a:rPr lang="en-US" altLang="en-US" sz="2400" dirty="0"/>
              <a:t>, which are discussed further in up coming chapters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D64F2835-4BE6-44F5-9851-F11BB7BF3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ArrayList</a:t>
            </a:r>
            <a:r>
              <a:rPr lang="en-US" altLang="en-US" b="0" dirty="0"/>
              <a:t> </a:t>
            </a:r>
            <a:r>
              <a:rPr lang="en-US" altLang="en-US" dirty="0"/>
              <a:t>Efficiency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="" xmlns:a16="http://schemas.microsoft.com/office/drawing/2014/main" id="{09E263B5-4098-4D38-B63E-FB425765C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79" y="1737359"/>
            <a:ext cx="9000877" cy="459717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ArrayList</a:t>
            </a:r>
            <a:r>
              <a:rPr lang="en-US" altLang="en-US" sz="2800" dirty="0"/>
              <a:t> class is implemented using an underlying array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array is manipulated so that indexes remain continuous as elements are added or removed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If elements are added to and removed from the end of the list, this processing is fairly efficient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But as elements are inserted and removed from the front or middle of the list, the remaining elements are shifted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7E22C9C-F416-499A-8476-70DFF99720FF}"/>
              </a:ext>
            </a:extLst>
          </p:cNvPr>
          <p:cNvSpPr txBox="1"/>
          <p:nvPr/>
        </p:nvSpPr>
        <p:spPr>
          <a:xfrm>
            <a:off x="4080264" y="3428999"/>
            <a:ext cx="328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The End</a:t>
            </a:r>
          </a:p>
        </p:txBody>
      </p:sp>
    </p:spTree>
    <p:extLst>
      <p:ext uri="{BB962C8B-B14F-4D97-AF65-F5344CB8AC3E}">
        <p14:creationId xmlns="" xmlns:p14="http://schemas.microsoft.com/office/powerpoint/2010/main" val="9002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141A5B48-B7D7-4186-A847-792D37226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53BA9F1B-7677-4097-A79F-1872006FA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4122" y="1851992"/>
            <a:ext cx="8382000" cy="41148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 dirty="0"/>
              <a:t>For example, an array element can be assigned a value, printed, or used in a calculation</a:t>
            </a:r>
            <a:r>
              <a:rPr lang="en-US" altLang="en-US" sz="2800" dirty="0">
                <a:latin typeface="Courier New" panose="02070309020205020404" pitchFamily="49" charset="0"/>
              </a:rPr>
              <a:t>:	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scores[2] = 89;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scores[first] = scores[first] + 2;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mean = (scores[0] + scores[1])/2;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 ("Top = " + scores[5]);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A54F68DB-E325-41C4-BA82-182C870C5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/>
              <a:t>Arrays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2D517039-3367-457B-BF0B-78FD155B0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865243"/>
            <a:ext cx="8305800" cy="5257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The values held in an array are called </a:t>
            </a:r>
            <a:r>
              <a:rPr lang="en-US" altLang="en-US" sz="2400" i="1" dirty="0"/>
              <a:t>array elements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An array stores multiple values of the same type – the </a:t>
            </a:r>
            <a:r>
              <a:rPr lang="en-US" altLang="en-US" sz="2400" i="1" dirty="0"/>
              <a:t>element type</a:t>
            </a:r>
            <a:endParaRPr lang="en-US" altLang="en-US" sz="2400" dirty="0"/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The element type can be a primitive type or an object reference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Therefore, we can create an array of integers, an array of characters, an array of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objects, an array of </a:t>
            </a:r>
            <a:r>
              <a:rPr lang="en-US" altLang="en-US" sz="2400" dirty="0">
                <a:latin typeface="Courier New" panose="02070309020205020404" pitchFamily="49" charset="0"/>
              </a:rPr>
              <a:t>Coin</a:t>
            </a:r>
            <a:r>
              <a:rPr lang="en-US" altLang="en-US" sz="2400" dirty="0"/>
              <a:t> objects, etc.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In Java, the array itself is an object that must be instantiated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DF173A31-840D-4B61-B71E-FFA324BC1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94499"/>
          </a:xfrm>
        </p:spPr>
        <p:txBody>
          <a:bodyPr/>
          <a:lstStyle/>
          <a:p>
            <a:pPr eaLnBrk="1" hangingPunct="1"/>
            <a:r>
              <a:rPr lang="en-US" altLang="en-US" dirty="0"/>
              <a:t>Arrays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E19CDB66-AB43-4440-83A9-A962AABCE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305800" cy="56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Another way to depict the </a:t>
            </a:r>
            <a:r>
              <a:rPr lang="en-US" altLang="en-US" dirty="0">
                <a:latin typeface="Courier New" panose="02070309020205020404" pitchFamily="49" charset="0"/>
              </a:rPr>
              <a:t>scores</a:t>
            </a:r>
            <a:r>
              <a:rPr lang="en-US" altLang="en-US" dirty="0"/>
              <a:t> array:</a:t>
            </a:r>
          </a:p>
        </p:txBody>
      </p:sp>
      <p:grpSp>
        <p:nvGrpSpPr>
          <p:cNvPr id="66589" name="Group 29">
            <a:extLst>
              <a:ext uri="{FF2B5EF4-FFF2-40B4-BE49-F238E27FC236}">
                <a16:creationId xmlns="" xmlns:a16="http://schemas.microsoft.com/office/drawing/2014/main" id="{0857C37F-E18E-4E95-9701-0A69035A530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057400"/>
            <a:ext cx="2743200" cy="3810000"/>
            <a:chOff x="1536" y="1296"/>
            <a:chExt cx="1728" cy="2400"/>
          </a:xfrm>
        </p:grpSpPr>
        <p:sp>
          <p:nvSpPr>
            <p:cNvPr id="10246" name="Rectangle 5">
              <a:extLst>
                <a:ext uri="{FF2B5EF4-FFF2-40B4-BE49-F238E27FC236}">
                  <a16:creationId xmlns="" xmlns:a16="http://schemas.microsoft.com/office/drawing/2014/main" id="{38165209-0E1C-4379-97FF-528FEE1C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Text Box 6">
              <a:extLst>
                <a:ext uri="{FF2B5EF4-FFF2-40B4-BE49-F238E27FC236}">
                  <a16:creationId xmlns="" xmlns:a16="http://schemas.microsoft.com/office/drawing/2014/main" id="{259D4A28-8811-45B0-8557-F16F2F6CE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305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</a:rPr>
                <a:t>scores</a:t>
              </a:r>
            </a:p>
          </p:txBody>
        </p:sp>
        <p:sp>
          <p:nvSpPr>
            <p:cNvPr id="10248" name="Line 8">
              <a:extLst>
                <a:ext uri="{FF2B5EF4-FFF2-40B4-BE49-F238E27FC236}">
                  <a16:creationId xmlns="" xmlns:a16="http://schemas.microsoft.com/office/drawing/2014/main" id="{1F827E97-04CB-4D4F-810C-7FF2233DD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Rectangle 18">
              <a:extLst>
                <a:ext uri="{FF2B5EF4-FFF2-40B4-BE49-F238E27FC236}">
                  <a16:creationId xmlns="" xmlns:a16="http://schemas.microsoft.com/office/drawing/2014/main" id="{6798AD7F-4C10-48F1-8056-2A3734AA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79</a:t>
              </a:r>
            </a:p>
          </p:txBody>
        </p:sp>
        <p:sp>
          <p:nvSpPr>
            <p:cNvPr id="10250" name="Rectangle 20">
              <a:extLst>
                <a:ext uri="{FF2B5EF4-FFF2-40B4-BE49-F238E27FC236}">
                  <a16:creationId xmlns="" xmlns:a16="http://schemas.microsoft.com/office/drawing/2014/main" id="{046D572F-F3AA-40FD-A373-3ECD489F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87</a:t>
              </a:r>
            </a:p>
          </p:txBody>
        </p:sp>
        <p:sp>
          <p:nvSpPr>
            <p:cNvPr id="10251" name="Rectangle 21">
              <a:extLst>
                <a:ext uri="{FF2B5EF4-FFF2-40B4-BE49-F238E27FC236}">
                  <a16:creationId xmlns="" xmlns:a16="http://schemas.microsoft.com/office/drawing/2014/main" id="{C379F350-C770-44CB-B505-A7BEC10D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94</a:t>
              </a:r>
            </a:p>
          </p:txBody>
        </p:sp>
        <p:sp>
          <p:nvSpPr>
            <p:cNvPr id="10252" name="Rectangle 22">
              <a:extLst>
                <a:ext uri="{FF2B5EF4-FFF2-40B4-BE49-F238E27FC236}">
                  <a16:creationId xmlns="" xmlns:a16="http://schemas.microsoft.com/office/drawing/2014/main" id="{CB41B998-D9E5-4749-B624-55BCE3619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82</a:t>
              </a:r>
            </a:p>
          </p:txBody>
        </p:sp>
        <p:sp>
          <p:nvSpPr>
            <p:cNvPr id="10253" name="Rectangle 23">
              <a:extLst>
                <a:ext uri="{FF2B5EF4-FFF2-40B4-BE49-F238E27FC236}">
                  <a16:creationId xmlns="" xmlns:a16="http://schemas.microsoft.com/office/drawing/2014/main" id="{DBE5F3A7-D734-42BB-963F-7B8FB21C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67</a:t>
              </a:r>
            </a:p>
          </p:txBody>
        </p:sp>
        <p:sp>
          <p:nvSpPr>
            <p:cNvPr id="10254" name="Rectangle 24">
              <a:extLst>
                <a:ext uri="{FF2B5EF4-FFF2-40B4-BE49-F238E27FC236}">
                  <a16:creationId xmlns="" xmlns:a16="http://schemas.microsoft.com/office/drawing/2014/main" id="{22A9344D-0C13-4FE5-86F0-BAE3C71FB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98</a:t>
              </a:r>
            </a:p>
          </p:txBody>
        </p:sp>
        <p:sp>
          <p:nvSpPr>
            <p:cNvPr id="10255" name="Rectangle 25">
              <a:extLst>
                <a:ext uri="{FF2B5EF4-FFF2-40B4-BE49-F238E27FC236}">
                  <a16:creationId xmlns="" xmlns:a16="http://schemas.microsoft.com/office/drawing/2014/main" id="{DB6A624B-A6EF-406C-83AB-3E9BB475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87</a:t>
              </a:r>
            </a:p>
          </p:txBody>
        </p:sp>
        <p:sp>
          <p:nvSpPr>
            <p:cNvPr id="10256" name="Rectangle 26">
              <a:extLst>
                <a:ext uri="{FF2B5EF4-FFF2-40B4-BE49-F238E27FC236}">
                  <a16:creationId xmlns="" xmlns:a16="http://schemas.microsoft.com/office/drawing/2014/main" id="{0A348344-1CEF-4EB2-8C23-D22523E82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</a:p>
          </p:txBody>
        </p:sp>
        <p:sp>
          <p:nvSpPr>
            <p:cNvPr id="10257" name="Rectangle 27">
              <a:extLst>
                <a:ext uri="{FF2B5EF4-FFF2-40B4-BE49-F238E27FC236}">
                  <a16:creationId xmlns="" xmlns:a16="http://schemas.microsoft.com/office/drawing/2014/main" id="{094C9939-FC51-4C13-9AC0-9CAE2551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74</a:t>
              </a:r>
            </a:p>
          </p:txBody>
        </p:sp>
        <p:sp>
          <p:nvSpPr>
            <p:cNvPr id="10258" name="Rectangle 28">
              <a:extLst>
                <a:ext uri="{FF2B5EF4-FFF2-40B4-BE49-F238E27FC236}">
                  <a16:creationId xmlns="" xmlns:a16="http://schemas.microsoft.com/office/drawing/2014/main" id="{D5AA763E-F1E8-4A06-BAEB-8F61D4EF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4BA633EB-B846-438D-929E-4383F1CE4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Declaring Arrays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D5705A8A-187A-43DB-B7A7-CEC46D478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6644" y="1846997"/>
            <a:ext cx="8382000" cy="47244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scores</a:t>
            </a:r>
            <a:r>
              <a:rPr lang="en-US" altLang="en-US" sz="2800" dirty="0"/>
              <a:t> array could be declared as follows:</a:t>
            </a:r>
          </a:p>
          <a:p>
            <a:pPr algn="ctr" eaLnBrk="1" hangingPunct="1"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int[] scores = new int[10];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The type of the variable </a:t>
            </a:r>
            <a:r>
              <a:rPr lang="en-US" altLang="en-US" sz="2800" dirty="0">
                <a:latin typeface="Courier New" panose="02070309020205020404" pitchFamily="49" charset="0"/>
              </a:rPr>
              <a:t>scores</a:t>
            </a:r>
            <a:r>
              <a:rPr lang="en-US" altLang="en-US" sz="2800" dirty="0"/>
              <a:t> is </a:t>
            </a:r>
            <a:r>
              <a:rPr lang="en-US" altLang="en-US" sz="2800" dirty="0">
                <a:latin typeface="Courier New" panose="02070309020205020404" pitchFamily="49" charset="0"/>
              </a:rPr>
              <a:t>int[]</a:t>
            </a:r>
            <a:r>
              <a:rPr lang="en-US" altLang="en-US" sz="2800" dirty="0"/>
              <a:t> (an array of integers)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Note that the array type does not specify its size, but each object of that type has a specific size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The reference variable </a:t>
            </a:r>
            <a:r>
              <a:rPr lang="en-US" altLang="en-US" sz="2800" dirty="0">
                <a:latin typeface="Courier New" panose="02070309020205020404" pitchFamily="49" charset="0"/>
              </a:rPr>
              <a:t>scores</a:t>
            </a:r>
            <a:r>
              <a:rPr lang="en-US" altLang="en-US" sz="2800" dirty="0"/>
              <a:t> is set to a new array object that can hold 10 integers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1ED84C1F-2FA3-4249-98C2-1B6B7FB6D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Declaring Arrays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EBD3E609-CA3A-4EDA-808D-54DA5A729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0626" y="2041172"/>
            <a:ext cx="8305800" cy="411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 dirty="0"/>
              <a:t>Some other examples of array declarations: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endParaRPr lang="en-US" altLang="en-US" sz="800" dirty="0"/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float[] prices = new float[500];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	boolean[] flags;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flags = new boolean[20];</a:t>
            </a:r>
          </a:p>
          <a:p>
            <a:pPr eaLnBrk="1" hangingPunct="1">
              <a:spcBef>
                <a:spcPct val="8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	char[] codes = new char[1750];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="" xmlns:a16="http://schemas.microsoft.com/office/drawing/2014/main" id="{BBA2759D-D782-4121-99D2-461D5CC34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992923"/>
          </a:xfrm>
        </p:spPr>
        <p:txBody>
          <a:bodyPr/>
          <a:lstStyle/>
          <a:p>
            <a:pPr eaLnBrk="1" hangingPunct="1"/>
            <a:r>
              <a:rPr lang="en-US" altLang="en-US" dirty="0"/>
              <a:t>Using Arrays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="" xmlns:a16="http://schemas.microsoft.com/office/drawing/2014/main" id="{7BE2385A-E4FA-4E8B-89CE-7298E2C7F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2002324"/>
            <a:ext cx="8305800" cy="822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iterator version of 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can be used when processing array elements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="" xmlns:a16="http://schemas.microsoft.com/office/drawing/2014/main" id="{8B05B4EA-D4CE-4FEA-B772-715EFDD2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3078162"/>
            <a:ext cx="475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for (int score : scores)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(score);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="" xmlns:a16="http://schemas.microsoft.com/office/drawing/2014/main" id="{465C7B23-CB0C-4E30-966E-BD0AA9B3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79" y="4056797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800" b="1" dirty="0"/>
              <a:t>This is only appropriate when processing all array elements from top (lowest index) to bottom (highest index)</a:t>
            </a:r>
          </a:p>
          <a:p>
            <a:pPr>
              <a:spcBef>
                <a:spcPct val="70000"/>
              </a:spcBef>
            </a:pPr>
            <a:r>
              <a:rPr lang="en-US" altLang="en-US" sz="2800" b="1" dirty="0"/>
              <a:t>See </a:t>
            </a:r>
            <a:r>
              <a:rPr lang="en-US" altLang="en-US" sz="2800" b="1" dirty="0">
                <a:latin typeface="Courier New" panose="02070309020205020404" pitchFamily="49" charset="0"/>
                <a:hlinkClick r:id="rId2" action="ppaction://hlinkfile"/>
              </a:rPr>
              <a:t>BasicArray.java</a:t>
            </a:r>
            <a:endParaRPr lang="en-US" altLang="en-US" sz="2800" b="1" dirty="0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A80C1960B8A4E9F96C466C5C7D52A" ma:contentTypeVersion="29" ma:contentTypeDescription="Create a new document." ma:contentTypeScope="" ma:versionID="ff821f4447b2c1e807f4e51ecf3ae575">
  <xsd:schema xmlns:xsd="http://www.w3.org/2001/XMLSchema" xmlns:xs="http://www.w3.org/2001/XMLSchema" xmlns:p="http://schemas.microsoft.com/office/2006/metadata/properties" xmlns:ns3="1803f91d-cd2f-44fc-a6b5-40c768ab39a5" xmlns:ns4="1f1be814-da30-47c3-8caf-e3d89fd2afcc" targetNamespace="http://schemas.microsoft.com/office/2006/metadata/properties" ma:root="true" ma:fieldsID="6d9ec28fcd4651d866c479aedfffdd6d" ns3:_="" ns4:_="">
    <xsd:import namespace="1803f91d-cd2f-44fc-a6b5-40c768ab39a5"/>
    <xsd:import namespace="1f1be814-da30-47c3-8caf-e3d89fd2a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3f91d-cd2f-44fc-a6b5-40c768ab3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be814-da30-47c3-8caf-e3d89fd2afcc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1803f91d-cd2f-44fc-a6b5-40c768ab39a5" xsi:nil="true"/>
    <Self_Registration_Enabled xmlns="1803f91d-cd2f-44fc-a6b5-40c768ab39a5" xsi:nil="true"/>
    <Teachers xmlns="1803f91d-cd2f-44fc-a6b5-40c768ab39a5">
      <UserInfo>
        <DisplayName/>
        <AccountId xsi:nil="true"/>
        <AccountType/>
      </UserInfo>
    </Teachers>
    <Student_Groups xmlns="1803f91d-cd2f-44fc-a6b5-40c768ab39a5">
      <UserInfo>
        <DisplayName/>
        <AccountId xsi:nil="true"/>
        <AccountType/>
      </UserInfo>
    </Student_Groups>
    <AppVersion xmlns="1803f91d-cd2f-44fc-a6b5-40c768ab39a5" xsi:nil="true"/>
    <Invited_Teachers xmlns="1803f91d-cd2f-44fc-a6b5-40c768ab39a5" xsi:nil="true"/>
    <IsNotebookLocked xmlns="1803f91d-cd2f-44fc-a6b5-40c768ab39a5" xsi:nil="true"/>
    <Has_Teacher_Only_SectionGroup xmlns="1803f91d-cd2f-44fc-a6b5-40c768ab39a5" xsi:nil="true"/>
    <NotebookType xmlns="1803f91d-cd2f-44fc-a6b5-40c768ab39a5" xsi:nil="true"/>
    <Students xmlns="1803f91d-cd2f-44fc-a6b5-40c768ab39a5">
      <UserInfo>
        <DisplayName/>
        <AccountId xsi:nil="true"/>
        <AccountType/>
      </UserInfo>
    </Students>
    <FolderType xmlns="1803f91d-cd2f-44fc-a6b5-40c768ab39a5" xsi:nil="true"/>
    <CultureName xmlns="1803f91d-cd2f-44fc-a6b5-40c768ab39a5" xsi:nil="true"/>
    <Owner xmlns="1803f91d-cd2f-44fc-a6b5-40c768ab39a5">
      <UserInfo>
        <DisplayName/>
        <AccountId xsi:nil="true"/>
        <AccountType/>
      </UserInfo>
    </Owner>
    <Invited_Students xmlns="1803f91d-cd2f-44fc-a6b5-40c768ab39a5" xsi:nil="true"/>
    <Math_Settings xmlns="1803f91d-cd2f-44fc-a6b5-40c768ab39a5" xsi:nil="true"/>
    <TeamsChannelId xmlns="1803f91d-cd2f-44fc-a6b5-40c768ab39a5" xsi:nil="true"/>
    <DefaultSectionNames xmlns="1803f91d-cd2f-44fc-a6b5-40c768ab39a5" xsi:nil="true"/>
    <Is_Collaboration_Space_Locked xmlns="1803f91d-cd2f-44fc-a6b5-40c768ab39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8E275-896D-47BF-AFA2-E4D53028B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3f91d-cd2f-44fc-a6b5-40c768ab39a5"/>
    <ds:schemaRef ds:uri="1f1be814-da30-47c3-8caf-e3d89fd2a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6F0E01-0069-4115-AEAF-834956EB1E96}">
  <ds:schemaRefs>
    <ds:schemaRef ds:uri="http://schemas.microsoft.com/office/2006/metadata/properties"/>
    <ds:schemaRef ds:uri="http://schemas.microsoft.com/office/infopath/2007/PartnerControls"/>
    <ds:schemaRef ds:uri="1803f91d-cd2f-44fc-a6b5-40c768ab39a5"/>
  </ds:schemaRefs>
</ds:datastoreItem>
</file>

<file path=customXml/itemProps3.xml><?xml version="1.0" encoding="utf-8"?>
<ds:datastoreItem xmlns:ds="http://schemas.openxmlformats.org/officeDocument/2006/customXml" ds:itemID="{011CE2BC-BA42-45FA-9A5A-BEE0403DD3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14205</TotalTime>
  <Words>1986</Words>
  <Application>Microsoft Office PowerPoint</Application>
  <PresentationFormat>Custom</PresentationFormat>
  <Paragraphs>289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Retrospect</vt:lpstr>
      <vt:lpstr>Arrays and ArrayList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Using Arrays</vt:lpstr>
      <vt:lpstr>Bounds Checking</vt:lpstr>
      <vt:lpstr>Bounds Checking</vt:lpstr>
      <vt:lpstr>Bounds Checking</vt:lpstr>
      <vt:lpstr>Alternate Array Syntax</vt:lpstr>
      <vt:lpstr>Initializer Lists</vt:lpstr>
      <vt:lpstr>Initializer Lists</vt:lpstr>
      <vt:lpstr>Arrays as Parameters</vt:lpstr>
      <vt:lpstr>Arrays of Objects</vt:lpstr>
      <vt:lpstr>Arrays of Objects</vt:lpstr>
      <vt:lpstr>Arrays of Objects</vt:lpstr>
      <vt:lpstr>Arrays of Objects</vt:lpstr>
      <vt:lpstr>Arrays of Objects</vt:lpstr>
      <vt:lpstr>Arrays of Objects</vt:lpstr>
      <vt:lpstr>Command-Line Arguments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Two-Dimensional Arrays</vt:lpstr>
      <vt:lpstr>Two-Dimensional Arrays</vt:lpstr>
      <vt:lpstr>Two-Dimensional Arrays</vt:lpstr>
      <vt:lpstr>Multidimensional Arrays</vt:lpstr>
      <vt:lpstr>The ArrayList Class</vt:lpstr>
      <vt:lpstr>The ArrayList Class</vt:lpstr>
      <vt:lpstr>The ArrayList Class</vt:lpstr>
      <vt:lpstr>ArrayList Efficiency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Tsinde Education Platform</dc:title>
  <dc:creator>Leonard Umali</dc:creator>
  <cp:lastModifiedBy>HP</cp:lastModifiedBy>
  <cp:revision>83</cp:revision>
  <dcterms:created xsi:type="dcterms:W3CDTF">2019-10-09T07:59:22Z</dcterms:created>
  <dcterms:modified xsi:type="dcterms:W3CDTF">2024-04-03T13:32:43Z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0x0101000D7A80C1960B8A4E9F96C466C5C7D52A</vt:lpwstr>
  </property>
</Properties>
</file>