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02E0-8B77-78DF-2BD5-33016309F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B210-5E19-67AB-8D35-8AA132A3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E4B1-B547-1A21-DCBA-515461ED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BEE0-80ED-FF29-F6D7-2AAD2A09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2EFD-B6AD-D69D-A32B-6D6C8492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32FD-4C69-0703-55AD-30AB3CFF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DCC0B-38FA-2731-7CCD-887C0AC6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2F34-CB3A-4E25-2730-5A5D3C32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530F-1C9A-882D-0976-877A875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692F-08EE-3F80-0096-01E4CFC2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BB9E3-7B41-4CE2-6316-9C3D1B858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7059D-330B-ED83-CB76-D4D5C2C05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3F45-FB9A-F0F7-60A8-39685B4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9BDD-39C5-47AE-397E-FCC25925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2414-0671-004E-86A2-82E59AA7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9E84-5BA9-A007-9E45-4FC30195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5092-9EE9-9CD5-B760-9FC46D9E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88FF-30A5-9871-0295-DE16CF80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6654-2974-3E2A-6360-25FC3F02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28C1-7565-BD7F-B361-FA95B97B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9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4436-1932-AFBD-2978-97953F52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6C01-4542-BE17-C6F6-66ED19922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3FA5-6456-1BB8-AC44-6EB99361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53B5-4A63-4A66-1A59-F1DA5969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D8E8-42F9-379B-6F7C-BFFF1DA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9F0B-2E81-4193-76EF-2A95C8C0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175C-4405-384D-282A-0A17E8D2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186D-4037-CFCE-745D-3FD38CB2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3FF04-D25C-5969-099C-7F78A9A4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DC60-35CE-ABFE-B57F-350828F3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BAF1-504D-44C1-CFD3-5D8A3ECF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D94B-02D3-9D47-7285-3F09999D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CB7-0476-149D-8FE5-37AD84D2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53CAE-FB82-59B3-D805-1BB9975F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6C8-DC2F-9FB6-D803-BBB0E8B3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0598-6358-6039-DF3B-EC5593C71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4869A-D291-7F64-1677-4E039608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3F559-C7FE-0ECB-7925-05D50F31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48256-3202-17F1-9FA5-5D01A41D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2702-CF57-B555-A6A4-DC215D82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35D4D-D45B-05DF-2973-8865E78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FCA68-1588-22D9-1080-DA532A3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20897-D1B1-4FEC-1390-F88DFB3A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FFD1C-0D75-646D-9A04-D5309D78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8CC39-6E8B-3A5B-7377-BC1A6B37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3196A-1D36-66B7-4BA8-54FC592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6FB4-3886-62C6-0E11-EF24CBD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5856-D5B8-B459-1562-CBB3B56E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E7CF0-0D7C-D48F-A295-B9DBA203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0D886-A29B-1653-0A07-5CCDC8ED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FDA7-4322-6D81-0AB1-DAC3EC18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6DCC1-4E49-129C-71F4-C4EC9DD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1117-D91D-C732-3AE7-DA1CFD19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BC46E-AAB4-DF76-F12D-AF3E34869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ACD3-B970-9D3F-55EA-726E1941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7D16-A16F-E89B-1673-10F7EB87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3AB5A-D7C0-405B-9D5D-2738B334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D16D8-AB61-F8F9-A339-D00A50C0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BD96-FB6B-9F13-AE07-DFC96B18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3A3D-EC56-AA84-ACAC-F68F9CFA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970F-DAF1-2E6B-FBE0-9F6ADE3EE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5AE3-8186-45C3-9CF5-CDF1687969D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043B-1229-8DC1-1C23-494D14AC6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BF4F-18E8-2EDE-94A9-A7F9F5FD1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552D-2C35-47B3-A460-646BDD8C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933F-3681-1CD8-DF22-7C5A9623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9113"/>
            <a:ext cx="9144000" cy="2054087"/>
          </a:xfrm>
        </p:spPr>
        <p:txBody>
          <a:bodyPr>
            <a:normAutofit fontScale="90000"/>
          </a:bodyPr>
          <a:lstStyle/>
          <a:p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7F949-CCA4-0024-620A-49161EFB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09"/>
            <a:ext cx="9144000" cy="250466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Code MTS-COM-212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Prerequisite :MTS </a:t>
            </a:r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- COM-212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(Procedural Programming I)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By R.J. BANDA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2041-5D8D-56E5-C5E2-E82919D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LatoWeb"/>
              </a:rPr>
              <a:t>Object Oriented Programming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0741C-81E6-7AA6-E8E6-D3D10FD92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25" y="1813649"/>
            <a:ext cx="6505575" cy="4295775"/>
          </a:xfrm>
        </p:spPr>
      </p:pic>
    </p:spTree>
    <p:extLst>
      <p:ext uri="{BB962C8B-B14F-4D97-AF65-F5344CB8AC3E}">
        <p14:creationId xmlns:p14="http://schemas.microsoft.com/office/powerpoint/2010/main" val="179550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8C4F-9F47-60F6-09F0-FDDDAF22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478C-6C74-4349-9BA2-5218B4C0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Save development time (and cost) by reusing code</a:t>
            </a:r>
          </a:p>
          <a:p>
            <a:pPr marL="0" indent="0">
              <a:buNone/>
            </a:pPr>
            <a:r>
              <a:rPr lang="en-US" dirty="0"/>
              <a:t>	– once an object class is created it can be used in other 	applications</a:t>
            </a:r>
          </a:p>
          <a:p>
            <a:pPr marL="0" indent="0">
              <a:buNone/>
            </a:pPr>
            <a:r>
              <a:rPr lang="en-US" dirty="0"/>
              <a:t>• Easier debugging</a:t>
            </a:r>
          </a:p>
          <a:p>
            <a:pPr marL="0" indent="0">
              <a:buNone/>
            </a:pPr>
            <a:r>
              <a:rPr lang="en-US" dirty="0"/>
              <a:t>	– classes can be tested independently</a:t>
            </a:r>
          </a:p>
          <a:p>
            <a:pPr marL="0" indent="0">
              <a:buNone/>
            </a:pPr>
            <a:r>
              <a:rPr lang="en-US" dirty="0"/>
              <a:t>	– reused objects have already been tested</a:t>
            </a:r>
          </a:p>
        </p:txBody>
      </p:sp>
    </p:spTree>
    <p:extLst>
      <p:ext uri="{BB962C8B-B14F-4D97-AF65-F5344CB8AC3E}">
        <p14:creationId xmlns:p14="http://schemas.microsoft.com/office/powerpoint/2010/main" val="258091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27BE-F21B-1AB1-E604-2DD3DD93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Web"/>
              </a:rPr>
              <a:t>Object Based 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03B9-8912-EDC3-A5AE-19E75E08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effectLst/>
                <a:latin typeface="LatoWeb"/>
              </a:rPr>
              <a:t>Object based programming</a:t>
            </a:r>
            <a:r>
              <a:rPr lang="en-US" b="0" i="0" dirty="0">
                <a:effectLst/>
                <a:latin typeface="LatoWeb"/>
              </a:rPr>
              <a:t> is a programming paradigm that implements some features of Object-oriented programming </a:t>
            </a:r>
            <a:r>
              <a:rPr lang="en-US" b="1" i="0" dirty="0">
                <a:effectLst/>
                <a:latin typeface="LatoWeb"/>
              </a:rPr>
              <a:t>but not all</a:t>
            </a:r>
            <a:r>
              <a:rPr lang="en-US" b="0" i="0" dirty="0">
                <a:effectLst/>
                <a:latin typeface="LatoWeb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LatoWeb"/>
              </a:rPr>
              <a:t>In Object based programming, data and its associated meaningful functions are</a:t>
            </a:r>
            <a:r>
              <a:rPr lang="en-US" b="1" i="0" dirty="0">
                <a:effectLst/>
                <a:latin typeface="LatoWeb"/>
              </a:rPr>
              <a:t> enclosed in one single entity </a:t>
            </a:r>
            <a:r>
              <a:rPr lang="en-US" b="0" i="0" dirty="0">
                <a:effectLst/>
                <a:latin typeface="LatoWeb"/>
              </a:rPr>
              <a:t>called </a:t>
            </a:r>
            <a:r>
              <a:rPr lang="en-US" b="1" i="0" dirty="0">
                <a:effectLst/>
                <a:latin typeface="LatoWeb"/>
              </a:rPr>
              <a:t>Class</a:t>
            </a:r>
            <a:r>
              <a:rPr lang="en-US" b="0" i="0" dirty="0">
                <a:effectLst/>
                <a:latin typeface="LatoWeb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effectLst/>
                <a:latin typeface="LatoWeb"/>
              </a:rPr>
              <a:t>Classes</a:t>
            </a:r>
            <a:r>
              <a:rPr lang="en-US" b="0" i="0" dirty="0">
                <a:effectLst/>
                <a:latin typeface="LatoWeb"/>
              </a:rPr>
              <a:t> enforce</a:t>
            </a:r>
            <a:r>
              <a:rPr lang="en-US" b="1" i="0" dirty="0">
                <a:effectLst/>
                <a:latin typeface="LatoWeb"/>
              </a:rPr>
              <a:t> information hiding</a:t>
            </a:r>
            <a:r>
              <a:rPr lang="en-US" b="0" i="0" dirty="0">
                <a:effectLst/>
                <a:latin typeface="LatoWeb"/>
              </a:rPr>
              <a:t> and </a:t>
            </a:r>
            <a:r>
              <a:rPr lang="en-US" b="1" i="0" dirty="0">
                <a:effectLst/>
                <a:latin typeface="LatoWeb"/>
              </a:rPr>
              <a:t>abstraction</a:t>
            </a:r>
            <a:r>
              <a:rPr lang="en-US" b="0" i="0" dirty="0">
                <a:effectLst/>
                <a:latin typeface="LatoWeb"/>
              </a:rPr>
              <a:t> thereby separating the implementation details.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LatoWeb"/>
              </a:rPr>
              <a:t>In Object based programming, whenever there is any change in the definition of type, user interface remains unaffected generally.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27BE-F21B-1AB1-E604-2DD3DD93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Web"/>
              </a:rPr>
              <a:t>Object Based 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03B9-8912-EDC3-A5AE-19E75E08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LatoWeb"/>
              </a:rPr>
              <a:t>Object based programming</a:t>
            </a:r>
            <a:r>
              <a:rPr lang="en-US" b="0" i="0" dirty="0">
                <a:effectLst/>
                <a:latin typeface="LatoWeb"/>
              </a:rPr>
              <a:t> can be treated as a </a:t>
            </a:r>
            <a:r>
              <a:rPr lang="en-US" b="1" i="0" dirty="0">
                <a:effectLst/>
                <a:latin typeface="LatoWeb"/>
              </a:rPr>
              <a:t>subset of Object-oriented programming</a:t>
            </a:r>
            <a:r>
              <a:rPr lang="en-US" b="0" i="0" dirty="0">
                <a:effectLst/>
                <a:latin typeface="LatoWeb"/>
              </a:rPr>
              <a:t> as it implements some of the features implemented by Object-oriented programming like information hiding, abstraction, classes, function overloading, etc.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LatoWeb"/>
              </a:rPr>
              <a:t>Object based programming paradigm </a:t>
            </a:r>
            <a:r>
              <a:rPr lang="en-US" b="1" i="0" dirty="0">
                <a:effectLst/>
                <a:latin typeface="LatoWeb"/>
              </a:rPr>
              <a:t>does not implement</a:t>
            </a:r>
            <a:r>
              <a:rPr lang="en-US" b="0" i="0" dirty="0">
                <a:effectLst/>
                <a:latin typeface="LatoWeb"/>
              </a:rPr>
              <a:t> Inheritance and Polymorphism.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effectLst/>
                <a:latin typeface="LatoWeb"/>
              </a:rPr>
              <a:t>Java Script</a:t>
            </a:r>
            <a:r>
              <a:rPr lang="en-US" b="0" i="0" dirty="0">
                <a:effectLst/>
                <a:latin typeface="LatoWeb"/>
              </a:rPr>
              <a:t>, </a:t>
            </a:r>
            <a:r>
              <a:rPr lang="en-US" b="1" i="0" dirty="0">
                <a:effectLst/>
                <a:latin typeface="LatoWeb"/>
              </a:rPr>
              <a:t>Visual Basic</a:t>
            </a:r>
            <a:r>
              <a:rPr lang="en-US" b="0" i="0" dirty="0">
                <a:effectLst/>
                <a:latin typeface="LatoWeb"/>
              </a:rPr>
              <a:t> are Object based programming languages.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27BE-F21B-1AB1-E604-2DD3DD93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LatoWeb"/>
              </a:rPr>
              <a:t>Advantages of Object Based 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03B9-8912-EDC3-A5AE-19E75E08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14184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Web"/>
              </a:rPr>
              <a:t>It overcomes most of the shortcomings of Procedural programming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Web"/>
              </a:rPr>
              <a:t>It localizes changes and hides implementation details from user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Web"/>
              </a:rPr>
              <a:t>It supports user-defined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Web"/>
              </a:rPr>
              <a:t>Implements information hiding and abstraction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LatoWeb"/>
              </a:rPr>
              <a:t>However, Object based programming suffers from one major limitation and that is its inability to represent real world relationships that exist among objects.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LatoWeb"/>
              </a:rPr>
              <a:t>OOP offers all the features of Object based programming and overcomes its limitation by implementing Inheritance.</a:t>
            </a:r>
          </a:p>
        </p:txBody>
      </p:sp>
    </p:spTree>
    <p:extLst>
      <p:ext uri="{BB962C8B-B14F-4D97-AF65-F5344CB8AC3E}">
        <p14:creationId xmlns:p14="http://schemas.microsoft.com/office/powerpoint/2010/main" val="388469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E26C-A8CF-AD60-3F9F-21D885C9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Web"/>
              </a:rPr>
              <a:t>Understanding OOPS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B005-5E65-B7ED-4D06-4DA8D8B0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LatoWeb"/>
              </a:rPr>
              <a:t>Procedural programming</a:t>
            </a:r>
            <a:r>
              <a:rPr lang="en-US" b="0" i="0" dirty="0">
                <a:effectLst/>
                <a:latin typeface="LatoWeb"/>
              </a:rPr>
              <a:t> emphasizes on procedures (functions/methods) to be implemented </a:t>
            </a:r>
          </a:p>
          <a:p>
            <a:r>
              <a:rPr lang="en-US" b="1" i="0" dirty="0">
                <a:effectLst/>
                <a:latin typeface="LatoWeb"/>
              </a:rPr>
              <a:t>Object-oriented programming (OOP)</a:t>
            </a:r>
            <a:r>
              <a:rPr lang="en-US" b="0" i="0" dirty="0">
                <a:effectLst/>
                <a:latin typeface="LatoWeb"/>
              </a:rPr>
              <a:t> approach views a problem in terms of objects or entities involved rather than the procedures. </a:t>
            </a:r>
          </a:p>
          <a:p>
            <a:r>
              <a:rPr lang="en-US" b="0" i="0" dirty="0">
                <a:effectLst/>
                <a:latin typeface="LatoWeb"/>
              </a:rPr>
              <a:t>Therefore, objects are </a:t>
            </a:r>
            <a:r>
              <a:rPr lang="en-US" b="1" i="0" dirty="0">
                <a:effectLst/>
                <a:latin typeface="LatoWeb"/>
              </a:rPr>
              <a:t>key</a:t>
            </a:r>
            <a:r>
              <a:rPr lang="en-US" b="0" i="0" dirty="0">
                <a:effectLst/>
                <a:latin typeface="LatoWeb"/>
              </a:rPr>
              <a:t> to understanding Object-oriented programming.</a:t>
            </a:r>
          </a:p>
          <a:p>
            <a:endParaRPr lang="en-US" b="0" i="0" dirty="0">
              <a:effectLst/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373305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15C4-3C27-E7B5-8126-E898A1F0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92420"/>
            <a:ext cx="10515600" cy="1325563"/>
          </a:xfrm>
        </p:spPr>
        <p:txBody>
          <a:bodyPr/>
          <a:lstStyle/>
          <a:p>
            <a:r>
              <a:rPr lang="en-US" b="1" dirty="0">
                <a:latin typeface="LatoWeb"/>
              </a:rPr>
              <a:t>The Concept of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9D30-EC17-36AC-EEA9-38321B4C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523460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LatoWeb"/>
              </a:rPr>
              <a:t>Definition: </a:t>
            </a:r>
            <a:r>
              <a:rPr lang="en-US" sz="2400" dirty="0">
                <a:latin typeface="LatoWeb"/>
              </a:rPr>
              <a:t>An object is a software bundle of variables and related methods.</a:t>
            </a:r>
          </a:p>
          <a:p>
            <a:r>
              <a:rPr lang="en-US" sz="2400" b="0" i="0" dirty="0">
                <a:effectLst/>
                <a:latin typeface="LatoWeb"/>
              </a:rPr>
              <a:t>We can look around and find many examples of real-world objects such as: our mobile phone, car, our computer, our clock,..</a:t>
            </a:r>
            <a:r>
              <a:rPr lang="en-US" sz="2400" b="0" i="0" dirty="0" err="1">
                <a:effectLst/>
                <a:latin typeface="LatoWeb"/>
              </a:rPr>
              <a:t>etc</a:t>
            </a:r>
            <a:r>
              <a:rPr lang="en-US" sz="2400" b="0" i="0" dirty="0">
                <a:effectLst/>
                <a:latin typeface="LatoWeb"/>
              </a:rPr>
              <a:t>. </a:t>
            </a:r>
          </a:p>
          <a:p>
            <a:r>
              <a:rPr lang="en-US" sz="2400" b="0" i="0" dirty="0">
                <a:effectLst/>
                <a:latin typeface="LatoWeb"/>
              </a:rPr>
              <a:t>All these real-world objects share two characteristics: </a:t>
            </a:r>
            <a:r>
              <a:rPr lang="en-US" sz="2400" b="1" i="0" dirty="0">
                <a:effectLst/>
                <a:latin typeface="LatoWeb"/>
              </a:rPr>
              <a:t>state</a:t>
            </a:r>
            <a:r>
              <a:rPr lang="en-US" sz="2400" b="0" i="0" dirty="0">
                <a:effectLst/>
                <a:latin typeface="LatoWeb"/>
              </a:rPr>
              <a:t> and </a:t>
            </a:r>
            <a:r>
              <a:rPr lang="en-US" sz="2400" b="1" i="0" dirty="0">
                <a:effectLst/>
                <a:latin typeface="LatoWeb"/>
              </a:rPr>
              <a:t>behavior.  </a:t>
            </a:r>
            <a:endParaRPr lang="en-US" sz="2400" b="0" i="0" dirty="0">
              <a:effectLst/>
              <a:latin typeface="LatoWeb"/>
            </a:endParaRPr>
          </a:p>
          <a:p>
            <a:r>
              <a:rPr lang="en-US" sz="2400" b="0" dirty="0">
                <a:effectLst/>
                <a:latin typeface="LatoWeb"/>
              </a:rPr>
              <a:t>For example</a:t>
            </a:r>
            <a:r>
              <a:rPr lang="en-US" sz="2400" dirty="0">
                <a:latin typeface="LatoWeb"/>
              </a:rPr>
              <a:t>;</a:t>
            </a:r>
            <a:r>
              <a:rPr lang="en-US" sz="2400" b="0" i="0" dirty="0">
                <a:effectLst/>
                <a:latin typeface="LatoWeb"/>
              </a:rPr>
              <a:t> </a:t>
            </a:r>
            <a:r>
              <a:rPr lang="en-US" sz="2400" b="0" i="1" dirty="0">
                <a:effectLst/>
                <a:latin typeface="LatoWeb"/>
              </a:rPr>
              <a:t>mobiles have </a:t>
            </a:r>
            <a:r>
              <a:rPr lang="en-US" sz="2400" b="1" i="1" dirty="0">
                <a:effectLst/>
                <a:latin typeface="LatoWeb"/>
              </a:rPr>
              <a:t>state</a:t>
            </a:r>
            <a:r>
              <a:rPr lang="en-US" sz="2400" b="0" i="1" dirty="0">
                <a:effectLst/>
                <a:latin typeface="LatoWeb"/>
              </a:rPr>
              <a:t> (model name, colour, battery saver, switched on/off) and </a:t>
            </a:r>
            <a:r>
              <a:rPr lang="en-US" sz="2400" b="1" i="1" dirty="0">
                <a:effectLst/>
                <a:latin typeface="LatoWeb"/>
              </a:rPr>
              <a:t>behaviour</a:t>
            </a:r>
            <a:r>
              <a:rPr lang="en-US" sz="2400" b="0" i="1" dirty="0">
                <a:effectLst/>
                <a:latin typeface="LatoWeb"/>
              </a:rPr>
              <a:t> (call ringing, playing music, recording videos).</a:t>
            </a:r>
          </a:p>
          <a:p>
            <a:r>
              <a:rPr lang="en-US" sz="2400" b="1" i="0" dirty="0">
                <a:effectLst/>
                <a:latin typeface="LatoWeb"/>
              </a:rPr>
              <a:t>Software objects</a:t>
            </a:r>
            <a:r>
              <a:rPr lang="en-US" sz="2400" b="0" i="0" dirty="0">
                <a:effectLst/>
                <a:latin typeface="LatoWeb"/>
              </a:rPr>
              <a:t> imitate real-world objects in that they too have state and behaviour.</a:t>
            </a:r>
          </a:p>
          <a:p>
            <a:r>
              <a:rPr lang="en-US" sz="2400" b="0" i="0" dirty="0">
                <a:effectLst/>
                <a:latin typeface="LatoWeb"/>
              </a:rPr>
              <a:t>The software object maintains its state in one or more variables represented by its </a:t>
            </a:r>
            <a:r>
              <a:rPr lang="en-US" sz="2400" b="1" i="0" dirty="0">
                <a:effectLst/>
                <a:latin typeface="LatoWeb"/>
              </a:rPr>
              <a:t>data</a:t>
            </a:r>
            <a:r>
              <a:rPr lang="en-US" sz="2400" b="0" i="0" dirty="0">
                <a:effectLst/>
                <a:latin typeface="LatoWeb"/>
              </a:rPr>
              <a:t> and implements its behaviour with </a:t>
            </a:r>
            <a:r>
              <a:rPr lang="en-US" sz="2400" b="1" i="0" dirty="0">
                <a:effectLst/>
                <a:latin typeface="LatoWeb"/>
              </a:rPr>
              <a:t>functions</a:t>
            </a:r>
            <a:r>
              <a:rPr lang="en-US" sz="2400" b="0" i="0" dirty="0">
                <a:effectLst/>
                <a:latin typeface="LatoWeb"/>
              </a:rPr>
              <a:t> (often called as </a:t>
            </a:r>
            <a:r>
              <a:rPr lang="en-US" sz="2400" b="1" i="0" dirty="0">
                <a:effectLst/>
                <a:latin typeface="LatoWeb"/>
              </a:rPr>
              <a:t>methods</a:t>
            </a:r>
            <a:r>
              <a:rPr lang="en-US" sz="2400" b="0" i="0" dirty="0">
                <a:effectLst/>
                <a:latin typeface="LatoWeb"/>
              </a:rPr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1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15C4-3C27-E7B5-8126-E898A1F0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Web"/>
              </a:rPr>
              <a:t>The Concept of object cont…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9D30-EC17-36AC-EEA9-38321B4C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LatoWeb"/>
              </a:rPr>
              <a:t>These variables are conventionally known as </a:t>
            </a:r>
            <a:r>
              <a:rPr lang="en-US" b="1" i="0" dirty="0">
                <a:effectLst/>
                <a:latin typeface="LatoWeb"/>
              </a:rPr>
              <a:t>instance variables</a:t>
            </a:r>
            <a:r>
              <a:rPr lang="en-US" b="0" i="0" dirty="0">
                <a:effectLst/>
                <a:latin typeface="LatoWeb"/>
              </a:rPr>
              <a:t> because they contain the state for a particular object (called as </a:t>
            </a:r>
            <a:r>
              <a:rPr lang="en-US" b="1" i="0" dirty="0">
                <a:effectLst/>
                <a:latin typeface="LatoWeb"/>
              </a:rPr>
              <a:t>instance</a:t>
            </a:r>
            <a:r>
              <a:rPr lang="en-US" b="0" i="0" dirty="0">
                <a:effectLst/>
                <a:latin typeface="LatoWeb"/>
              </a:rPr>
              <a:t>) </a:t>
            </a:r>
          </a:p>
          <a:p>
            <a:r>
              <a:rPr lang="en-US" dirty="0">
                <a:latin typeface="LatoWeb"/>
              </a:rPr>
              <a:t>T</a:t>
            </a:r>
            <a:r>
              <a:rPr lang="en-US" b="0" i="0" dirty="0">
                <a:effectLst/>
                <a:latin typeface="LatoWeb"/>
              </a:rPr>
              <a:t>hese methods are conventionally known as </a:t>
            </a:r>
            <a:r>
              <a:rPr lang="en-US" b="1" i="0" dirty="0">
                <a:effectLst/>
                <a:latin typeface="LatoWeb"/>
              </a:rPr>
              <a:t>instance methods</a:t>
            </a:r>
            <a:r>
              <a:rPr lang="en-US" b="0" i="0" dirty="0">
                <a:effectLst/>
                <a:latin typeface="LatoWeb"/>
              </a:rPr>
              <a:t> because they change the state of a particular object.</a:t>
            </a:r>
          </a:p>
          <a:p>
            <a:r>
              <a:rPr lang="en-US" dirty="0">
                <a:latin typeface="LatoWeb"/>
              </a:rPr>
              <a:t>I</a:t>
            </a:r>
            <a:r>
              <a:rPr lang="en-US" b="0" i="0" dirty="0">
                <a:effectLst/>
                <a:latin typeface="LatoWeb"/>
              </a:rPr>
              <a:t>n Object-oriented programming, an </a:t>
            </a:r>
            <a:r>
              <a:rPr lang="en-US" b="1" i="0" dirty="0">
                <a:effectLst/>
                <a:latin typeface="LatoWeb"/>
              </a:rPr>
              <a:t>object</a:t>
            </a:r>
            <a:r>
              <a:rPr lang="en-US" b="0" i="0" dirty="0">
                <a:effectLst/>
                <a:latin typeface="LatoWeb"/>
              </a:rPr>
              <a:t> represents an </a:t>
            </a:r>
            <a:r>
              <a:rPr lang="en-US" b="1" i="0" dirty="0">
                <a:effectLst/>
                <a:latin typeface="LatoWeb"/>
              </a:rPr>
              <a:t>entity</a:t>
            </a:r>
            <a:r>
              <a:rPr lang="en-US" b="0" i="0" dirty="0">
                <a:effectLst/>
                <a:latin typeface="LatoWeb"/>
              </a:rPr>
              <a:t> that can store data and has its interface with outside world through methods.</a:t>
            </a:r>
          </a:p>
          <a:p>
            <a:r>
              <a:rPr lang="en-US" b="0" i="0" dirty="0">
                <a:effectLst/>
                <a:latin typeface="LatoWeb"/>
              </a:rPr>
              <a:t>Now, a class can also be described as </a:t>
            </a:r>
            <a:r>
              <a:rPr lang="en-US" b="1" i="0" dirty="0">
                <a:effectLst/>
                <a:latin typeface="LatoWeb"/>
              </a:rPr>
              <a:t>"a representation of characteristics and behaviour of the same category (or family) of objects.“</a:t>
            </a:r>
          </a:p>
          <a:p>
            <a:r>
              <a:rPr lang="en-US" b="0" i="0" dirty="0">
                <a:effectLst/>
                <a:latin typeface="LatoWeb"/>
              </a:rPr>
              <a:t>Hence, an object, </a:t>
            </a:r>
            <a:r>
              <a:rPr lang="en-US" b="1" i="0" dirty="0">
                <a:effectLst/>
                <a:latin typeface="LatoWeb"/>
              </a:rPr>
              <a:t>Generic Student</a:t>
            </a:r>
            <a:r>
              <a:rPr lang="en-US" b="0" i="0" dirty="0">
                <a:effectLst/>
                <a:latin typeface="LatoWeb"/>
              </a:rPr>
              <a:t> can be considered as an instance of a class called </a:t>
            </a:r>
            <a:r>
              <a:rPr lang="en-US" b="1" dirty="0">
                <a:latin typeface="LatoWeb"/>
              </a:rPr>
              <a:t>Student</a:t>
            </a:r>
            <a:r>
              <a:rPr lang="en-US" b="0" i="0" dirty="0">
                <a:effectLst/>
                <a:latin typeface="LatoWeb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0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46E2-2B36-6870-AEE9-31276E69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2"/>
            <a:ext cx="10515600" cy="1093304"/>
          </a:xfrm>
        </p:spPr>
        <p:txBody>
          <a:bodyPr/>
          <a:lstStyle/>
          <a:p>
            <a:r>
              <a:rPr lang="en-US" b="1" dirty="0">
                <a:latin typeface="LatoWeb"/>
              </a:rPr>
              <a:t>Encapsulation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5660-6E65-85E8-D6E7-657512C8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6"/>
            <a:ext cx="10515600" cy="532737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LatoWeb"/>
              </a:rPr>
              <a:t>It describes the idea of bundling data and methods that work on the data within one unit restricting access to some of the object’s components (variables and methods)</a:t>
            </a:r>
          </a:p>
          <a:p>
            <a:r>
              <a:rPr lang="en-US" sz="2600" dirty="0">
                <a:latin typeface="LatoWeb"/>
              </a:rPr>
              <a:t>A class is an </a:t>
            </a:r>
            <a:r>
              <a:rPr lang="en-US" sz="2600" b="1" dirty="0">
                <a:latin typeface="LatoWeb"/>
              </a:rPr>
              <a:t>example</a:t>
            </a:r>
            <a:r>
              <a:rPr lang="en-US" sz="2600" dirty="0">
                <a:latin typeface="LatoWeb"/>
              </a:rPr>
              <a:t> of encapsulation as it binds together data and its associated functions under one unit.</a:t>
            </a:r>
          </a:p>
          <a:p>
            <a:pPr marL="0" indent="0">
              <a:buNone/>
            </a:pPr>
            <a:r>
              <a:rPr lang="en-US" sz="2600" b="1" dirty="0">
                <a:latin typeface="LatoWeb"/>
              </a:rPr>
              <a:t>	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LatoWeb"/>
              </a:rPr>
              <a:t>It can prevent the accidental modification or misuse of data by an outside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LatoWeb"/>
              </a:rPr>
              <a:t>It allows programmers better control of how data flows in their programs.</a:t>
            </a:r>
          </a:p>
          <a:p>
            <a:pPr marL="0" indent="0">
              <a:buNone/>
            </a:pPr>
            <a:r>
              <a:rPr lang="en-US" sz="2600" dirty="0">
                <a:latin typeface="LatoWeb"/>
              </a:rPr>
              <a:t>	</a:t>
            </a:r>
            <a:r>
              <a:rPr lang="en-US" sz="2600" b="1" dirty="0">
                <a:latin typeface="LatoWeb"/>
              </a:rPr>
              <a:t>Encapsulation = Abstraction + 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62579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4236-47A0-C72E-9AFB-9C68B7AC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1298713"/>
          </a:xfrm>
        </p:spPr>
        <p:txBody>
          <a:bodyPr/>
          <a:lstStyle/>
          <a:p>
            <a:pPr algn="ctr"/>
            <a:r>
              <a:rPr lang="en-US" b="1" dirty="0"/>
              <a:t>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BDD8-E823-2548-0BE2-56480E84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902614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LatoWeb"/>
              </a:rPr>
              <a:t>Abstraction</a:t>
            </a:r>
            <a:r>
              <a:rPr lang="en-US" b="0" i="0" dirty="0">
                <a:effectLst/>
                <a:latin typeface="LatoWeb"/>
              </a:rPr>
              <a:t> is used as a technique to identify all the essential characteristics and behaviour of an object and to omit those aspects that are unimportant.</a:t>
            </a:r>
          </a:p>
          <a:p>
            <a:r>
              <a:rPr lang="en-US" b="1" i="0" dirty="0">
                <a:effectLst/>
                <a:latin typeface="LatoWeb"/>
              </a:rPr>
              <a:t>Information Hiding</a:t>
            </a:r>
            <a:r>
              <a:rPr lang="en-US" b="0" i="0" dirty="0">
                <a:effectLst/>
                <a:latin typeface="LatoWeb"/>
              </a:rPr>
              <a:t> is hiding all the unnecessary information (like implementation details etc.) from outside entities.</a:t>
            </a:r>
          </a:p>
          <a:p>
            <a:r>
              <a:rPr lang="en-US" b="0" i="0" dirty="0">
                <a:effectLst/>
                <a:latin typeface="LatoWeb"/>
              </a:rPr>
              <a:t>A class groups its members into three sections as private, protected  and public.</a:t>
            </a:r>
          </a:p>
          <a:p>
            <a:r>
              <a:rPr lang="en-US" b="0" i="0" dirty="0">
                <a:effectLst/>
                <a:latin typeface="LatoWeb"/>
              </a:rPr>
              <a:t>The private and protected members </a:t>
            </a:r>
            <a:r>
              <a:rPr lang="en-US" b="1" i="0" dirty="0">
                <a:effectLst/>
                <a:latin typeface="LatoWeb"/>
              </a:rPr>
              <a:t>remain hidden</a:t>
            </a:r>
            <a:r>
              <a:rPr lang="en-US" b="0" i="0" dirty="0">
                <a:effectLst/>
                <a:latin typeface="LatoWeb"/>
              </a:rPr>
              <a:t> from outside world i.e., a class enforces </a:t>
            </a:r>
            <a:r>
              <a:rPr lang="en-US" b="1" i="0" dirty="0">
                <a:effectLst/>
                <a:latin typeface="LatoWeb"/>
              </a:rPr>
              <a:t>data hiding</a:t>
            </a:r>
            <a:r>
              <a:rPr lang="en-US" b="0" i="0" dirty="0">
                <a:effectLst/>
                <a:latin typeface="LatoWeb"/>
              </a:rPr>
              <a:t>. </a:t>
            </a:r>
          </a:p>
          <a:p>
            <a:r>
              <a:rPr lang="en-US" b="0" i="0" dirty="0">
                <a:effectLst/>
                <a:latin typeface="LatoWeb"/>
              </a:rPr>
              <a:t>The outside world is given only the essential and necessary information through public members, rest of the things remain hidden which is called </a:t>
            </a:r>
            <a:r>
              <a:rPr lang="en-US" b="1" i="0" dirty="0">
                <a:effectLst/>
                <a:latin typeface="LatoWeb"/>
              </a:rPr>
              <a:t>abstraction</a:t>
            </a:r>
            <a:r>
              <a:rPr lang="en-US" b="0" i="0" dirty="0">
                <a:effectLst/>
                <a:latin typeface="LatoWeb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A8-CE88-39ED-A7BA-42B986D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 Oriented Programming History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08-9CBE-1E67-E31F-0601F252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62"/>
            <a:ext cx="10515600" cy="498840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The </a:t>
            </a:r>
            <a:r>
              <a:rPr lang="en-US" b="1" i="0" dirty="0">
                <a:effectLst/>
                <a:latin typeface="LatoWeb"/>
              </a:rPr>
              <a:t>Object-oriented programming</a:t>
            </a:r>
            <a:r>
              <a:rPr lang="en-US" b="0" i="0" dirty="0">
                <a:effectLst/>
                <a:latin typeface="LatoWeb"/>
              </a:rPr>
              <a:t> was first introduced at </a:t>
            </a:r>
            <a:r>
              <a:rPr lang="en-US" b="1" i="0" dirty="0">
                <a:effectLst/>
                <a:latin typeface="LatoWeb"/>
              </a:rPr>
              <a:t>MIT</a:t>
            </a:r>
            <a:r>
              <a:rPr lang="en-US" b="0" i="0" dirty="0">
                <a:effectLst/>
                <a:latin typeface="LatoWeb"/>
              </a:rPr>
              <a:t> in the 1950’s, which gained speed in the 1970’s.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In the 1980’s </a:t>
            </a:r>
            <a:r>
              <a:rPr lang="en-US" b="1" i="0" dirty="0">
                <a:effectLst/>
                <a:latin typeface="LatoWeb"/>
              </a:rPr>
              <a:t>Bjarne </a:t>
            </a:r>
            <a:r>
              <a:rPr lang="en-US" b="1" i="0" dirty="0" err="1">
                <a:effectLst/>
                <a:latin typeface="LatoWeb"/>
              </a:rPr>
              <a:t>Stroustrup</a:t>
            </a:r>
            <a:r>
              <a:rPr lang="en-US" b="0" i="0" dirty="0">
                <a:effectLst/>
                <a:latin typeface="LatoWeb"/>
              </a:rPr>
              <a:t> integrated OOP into </a:t>
            </a:r>
            <a:r>
              <a:rPr lang="en-US" b="1" i="0" dirty="0">
                <a:effectLst/>
                <a:latin typeface="LatoWeb"/>
              </a:rPr>
              <a:t>C Language</a:t>
            </a:r>
            <a:r>
              <a:rPr lang="en-US" b="0" i="0" dirty="0">
                <a:effectLst/>
                <a:latin typeface="LatoWeb"/>
              </a:rPr>
              <a:t> and called it </a:t>
            </a:r>
            <a:r>
              <a:rPr lang="en-US" b="1" i="0" dirty="0">
                <a:effectLst/>
                <a:latin typeface="LatoWeb"/>
              </a:rPr>
              <a:t>C++</a:t>
            </a:r>
            <a:r>
              <a:rPr lang="en-US" b="0" i="0" dirty="0">
                <a:effectLst/>
                <a:latin typeface="LatoWeb"/>
              </a:rPr>
              <a:t>. It was the first object-oriented language that was widely used and was successful commercially.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In 1990, </a:t>
            </a:r>
            <a:r>
              <a:rPr lang="en-US" b="1" i="0" dirty="0">
                <a:effectLst/>
                <a:latin typeface="LatoWeb"/>
              </a:rPr>
              <a:t>James Gosling</a:t>
            </a:r>
            <a:r>
              <a:rPr lang="en-US" b="0" i="0" dirty="0">
                <a:effectLst/>
                <a:latin typeface="LatoWeb"/>
              </a:rPr>
              <a:t> of Sun Micro Systems developed a simple version of </a:t>
            </a:r>
            <a:r>
              <a:rPr lang="en-US" b="1" i="0" dirty="0">
                <a:effectLst/>
                <a:latin typeface="LatoWeb"/>
              </a:rPr>
              <a:t>C++</a:t>
            </a:r>
            <a:r>
              <a:rPr lang="en-US" b="0" i="0" dirty="0">
                <a:effectLst/>
                <a:latin typeface="LatoWeb"/>
              </a:rPr>
              <a:t> called </a:t>
            </a:r>
            <a:r>
              <a:rPr lang="en-US" b="1" i="0" dirty="0">
                <a:effectLst/>
                <a:latin typeface="LatoWeb"/>
              </a:rPr>
              <a:t>Java</a:t>
            </a:r>
            <a:r>
              <a:rPr lang="en-US" b="0" i="0" dirty="0">
                <a:effectLst/>
                <a:latin typeface="LatoWeb"/>
              </a:rPr>
              <a:t> and it was widely used to develop applications on internet, as Internet became a rage in those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For OOP interesting reading please visit:  </a:t>
            </a:r>
            <a:r>
              <a:rPr lang="en-US" u="sng" dirty="0">
                <a:latin typeface="LatoWeb"/>
              </a:rPr>
              <a:t>https://en.wikipedia.org/wiki/Object-oriented_programming</a:t>
            </a:r>
            <a:r>
              <a:rPr lang="en-US" b="0" i="0" dirty="0">
                <a:effectLst/>
                <a:latin typeface="LatoWeb"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The </a:t>
            </a:r>
            <a:r>
              <a:rPr lang="en-US" b="1" i="0" dirty="0">
                <a:effectLst/>
                <a:latin typeface="LatoWeb"/>
              </a:rPr>
              <a:t>Python</a:t>
            </a:r>
            <a:r>
              <a:rPr lang="en-US" b="0" i="0" dirty="0">
                <a:effectLst/>
                <a:latin typeface="LatoWeb"/>
              </a:rPr>
              <a:t> language was developed by </a:t>
            </a:r>
            <a:r>
              <a:rPr lang="en-US" b="1" i="0" dirty="0">
                <a:effectLst/>
                <a:latin typeface="LatoWeb"/>
              </a:rPr>
              <a:t>Guido van Rossum</a:t>
            </a:r>
            <a:r>
              <a:rPr lang="en-US" b="0" i="0" dirty="0">
                <a:effectLst/>
                <a:latin typeface="LatoWeb"/>
              </a:rPr>
              <a:t> in 1989 and by 1990 it had the capability for Object-oriented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5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E17F-BD34-60FF-01E2-8C0FCC36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FCB6-77A6-899A-7063-8E0B45C5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A8-CE88-39ED-A7BA-42B986D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LatoWeb"/>
              </a:rPr>
              <a:t>So what is OOP 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08-9CBE-1E67-E31F-0601F252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62"/>
            <a:ext cx="10515600" cy="4988408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OOP is a programming paradigm based on the concept of objects, which may contain data, in the form of fields, often known as </a:t>
            </a:r>
            <a:r>
              <a:rPr lang="en-US" b="1" i="0" dirty="0">
                <a:effectLst/>
                <a:latin typeface="LatoWeb"/>
              </a:rPr>
              <a:t>attributes</a:t>
            </a:r>
            <a:r>
              <a:rPr lang="en-US" b="0" i="0" dirty="0">
                <a:effectLst/>
                <a:latin typeface="LatoWeb"/>
              </a:rPr>
              <a:t> and code, in the form of procedures, often known as </a:t>
            </a:r>
            <a:r>
              <a:rPr lang="en-US" b="1" i="0" dirty="0">
                <a:effectLst/>
                <a:latin typeface="LatoWeb"/>
              </a:rPr>
              <a:t>methods</a:t>
            </a:r>
            <a:r>
              <a:rPr lang="en-US" b="0" i="0" dirty="0">
                <a:effectLst/>
                <a:latin typeface="LatoWeb"/>
              </a:rPr>
              <a:t>.</a:t>
            </a:r>
            <a:endParaRPr lang="en-US" dirty="0">
              <a:latin typeface="LatoWeb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Any </a:t>
            </a:r>
            <a:r>
              <a:rPr lang="en-US" b="1" i="0" dirty="0">
                <a:effectLst/>
                <a:latin typeface="LatoWeb"/>
              </a:rPr>
              <a:t>Object-oriented programming language(OOP)</a:t>
            </a:r>
            <a:r>
              <a:rPr lang="en-US" b="0" i="0" dirty="0">
                <a:effectLst/>
                <a:latin typeface="LatoWeb"/>
              </a:rPr>
              <a:t> should support the following concepts:</a:t>
            </a:r>
            <a:br>
              <a:rPr lang="en-US" b="0" i="0" dirty="0">
                <a:effectLst/>
                <a:latin typeface="LatoWeb"/>
              </a:rPr>
            </a:br>
            <a:endParaRPr lang="en-US" b="0" i="0" dirty="0">
              <a:effectLst/>
              <a:latin typeface="LatoWeb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LatoWeb"/>
              </a:rPr>
              <a:t>Encapsulation</a:t>
            </a:r>
            <a:r>
              <a:rPr lang="en-US" b="0" i="0" dirty="0">
                <a:effectLst/>
                <a:latin typeface="LatoWeb"/>
              </a:rPr>
              <a:t> - Ability to model abstract real world objects (characteristics(attributes) and behavior (methods)) and hide unnecessary information.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LatoWeb"/>
              </a:rPr>
              <a:t>Inheritance</a:t>
            </a:r>
            <a:r>
              <a:rPr lang="en-US" b="0" i="0" dirty="0">
                <a:effectLst/>
                <a:latin typeface="LatoWeb"/>
              </a:rPr>
              <a:t> - Ability to create sub-classes from existing classes.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LatoWeb"/>
              </a:rPr>
              <a:t>Polymorphism</a:t>
            </a:r>
            <a:r>
              <a:rPr lang="en-US" b="0" i="0" dirty="0">
                <a:effectLst/>
                <a:latin typeface="LatoWeb"/>
              </a:rPr>
              <a:t> - Ability of an object to adapt the code to the type of the data it is processing.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i="0" dirty="0">
                <a:effectLst/>
                <a:latin typeface="LatoWeb"/>
              </a:rPr>
              <a:t>OOP language</a:t>
            </a:r>
            <a:r>
              <a:rPr lang="en-US" dirty="0">
                <a:latin typeface="LatoWeb"/>
              </a:rPr>
              <a:t>s are </a:t>
            </a:r>
            <a:r>
              <a:rPr lang="en-US" b="1" i="0" dirty="0">
                <a:effectLst/>
                <a:latin typeface="LatoWeb"/>
              </a:rPr>
              <a:t>Python</a:t>
            </a:r>
            <a:r>
              <a:rPr lang="en-US" dirty="0">
                <a:latin typeface="LatoWeb"/>
              </a:rPr>
              <a:t>,</a:t>
            </a:r>
            <a:r>
              <a:rPr lang="en-US" b="0" i="0" dirty="0">
                <a:effectLst/>
                <a:latin typeface="LatoWeb"/>
              </a:rPr>
              <a:t> </a:t>
            </a:r>
            <a:r>
              <a:rPr lang="en-US" b="1" i="0" dirty="0">
                <a:effectLst/>
                <a:latin typeface="LatoWeb"/>
              </a:rPr>
              <a:t>Java</a:t>
            </a:r>
            <a:r>
              <a:rPr lang="en-US" b="0" i="0" dirty="0">
                <a:effectLst/>
                <a:latin typeface="LatoWeb"/>
              </a:rPr>
              <a:t>, </a:t>
            </a:r>
            <a:r>
              <a:rPr lang="en-US" b="1" i="0" dirty="0">
                <a:effectLst/>
                <a:latin typeface="LatoWeb"/>
              </a:rPr>
              <a:t>C++</a:t>
            </a:r>
            <a:r>
              <a:rPr lang="en-US" b="0" i="0" dirty="0">
                <a:effectLst/>
                <a:latin typeface="LatoWeb"/>
              </a:rPr>
              <a:t>, </a:t>
            </a:r>
            <a:r>
              <a:rPr lang="en-US" b="1" i="0" dirty="0">
                <a:effectLst/>
                <a:latin typeface="LatoWeb"/>
              </a:rPr>
              <a:t>C#</a:t>
            </a:r>
            <a:r>
              <a:rPr lang="en-US" b="0" i="0" dirty="0">
                <a:effectLst/>
                <a:latin typeface="LatoWeb"/>
              </a:rPr>
              <a:t>, </a:t>
            </a:r>
            <a:r>
              <a:rPr lang="en-US" b="1" i="0" dirty="0">
                <a:effectLst/>
                <a:latin typeface="LatoWeb"/>
              </a:rPr>
              <a:t>Smalltalk</a:t>
            </a:r>
            <a:r>
              <a:rPr lang="en-US" b="0" i="0" dirty="0">
                <a:effectLst/>
                <a:latin typeface="LatoWeb"/>
              </a:rPr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11999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A8-CE88-39ED-A7BA-42B986D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132371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LatoWeb"/>
              </a:rPr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08-9CBE-1E67-E31F-0601F252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62"/>
            <a:ext cx="10515600" cy="49884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A </a:t>
            </a:r>
            <a:r>
              <a:rPr lang="en-US" b="1" i="0" dirty="0">
                <a:effectLst/>
                <a:latin typeface="LatoWeb"/>
              </a:rPr>
              <a:t>programming paradigm</a:t>
            </a:r>
            <a:r>
              <a:rPr lang="en-US" b="0" i="0" dirty="0">
                <a:effectLst/>
                <a:latin typeface="LatoWeb"/>
              </a:rPr>
              <a:t> defines the methodology of designing and implementing programs using the key features and other building blocks of a programming language and gives you an idea of </a:t>
            </a:r>
            <a:r>
              <a:rPr lang="en-US" b="1" i="0" dirty="0">
                <a:effectLst/>
                <a:latin typeface="LatoWeb"/>
              </a:rPr>
              <a:t>how problems are generally analysed and solved</a:t>
            </a:r>
            <a:r>
              <a:rPr lang="en-US" b="0" i="0" dirty="0">
                <a:effectLst/>
                <a:latin typeface="LatoWeb"/>
              </a:rPr>
              <a:t> in a particular programming language.</a:t>
            </a:r>
            <a:endParaRPr lang="en-US" dirty="0">
              <a:latin typeface="LatoWeb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Below are a few commonly used programming paradigms: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LatoWeb"/>
              </a:rPr>
              <a:t>Procedural Programming</a:t>
            </a:r>
            <a:endParaRPr lang="en-US" b="0" i="0" dirty="0">
              <a:effectLst/>
              <a:latin typeface="LatoWeb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LatoWeb"/>
              </a:rPr>
              <a:t>Object Based Programming</a:t>
            </a:r>
            <a:endParaRPr lang="en-US" b="0" i="0" dirty="0">
              <a:effectLst/>
              <a:latin typeface="LatoWeb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LatoWeb"/>
              </a:rPr>
              <a:t>Object Oriented Programming</a:t>
            </a:r>
            <a:endParaRPr lang="en-US" b="0" i="0" dirty="0">
              <a:effectLst/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42008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A8-CE88-39ED-A7BA-42B986D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132371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LatoWeb"/>
              </a:rPr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08-9CBE-1E67-E31F-0601F252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62"/>
            <a:ext cx="10515600" cy="4988408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LatoWeb"/>
              </a:rPr>
              <a:t>Procedural programming</a:t>
            </a:r>
            <a:r>
              <a:rPr lang="en-US" b="0" i="0" dirty="0">
                <a:effectLst/>
                <a:latin typeface="LatoWeb"/>
              </a:rPr>
              <a:t> is a programming paradigm that uses a linear or top-down approach. </a:t>
            </a:r>
          </a:p>
          <a:p>
            <a:pPr lvl="1"/>
            <a:r>
              <a:rPr lang="en-US" b="0" i="0" dirty="0">
                <a:effectLst/>
                <a:latin typeface="LatoWeb"/>
              </a:rPr>
              <a:t>It is based on the concept of the </a:t>
            </a:r>
            <a:r>
              <a:rPr lang="en-US" b="1" i="0" dirty="0">
                <a:effectLst/>
                <a:latin typeface="LatoWeb"/>
              </a:rPr>
              <a:t>procedure call</a:t>
            </a:r>
            <a:r>
              <a:rPr lang="en-US" b="0" i="0" dirty="0">
                <a:effectLst/>
                <a:latin typeface="LatoWeb"/>
              </a:rPr>
              <a:t>. 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A program consists of data and procedures that operate on the data.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Data and procedures are treated as separate entities.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It lays more emphasis on procedure than on data.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Procedures, also known as routines, subroutines, or functions, simply contain a series of computational steps to be carried out. 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LatoWeb"/>
              </a:rPr>
              <a:t>C programming language</a:t>
            </a:r>
            <a:r>
              <a:rPr lang="en-US" b="0" i="0" dirty="0">
                <a:effectLst/>
                <a:latin typeface="LatoWeb"/>
              </a:rPr>
              <a:t> uses procedural programming style.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LatoWeb"/>
              </a:rPr>
              <a:t>C++ </a:t>
            </a:r>
            <a:r>
              <a:rPr lang="en-US" b="0" i="0" dirty="0">
                <a:effectLst/>
                <a:latin typeface="LatoWeb"/>
              </a:rPr>
              <a:t>and </a:t>
            </a:r>
            <a:r>
              <a:rPr lang="en-US" b="1" i="0" dirty="0">
                <a:effectLst/>
                <a:latin typeface="LatoWeb"/>
              </a:rPr>
              <a:t>Java</a:t>
            </a:r>
            <a:r>
              <a:rPr lang="en-US" b="0" i="0" dirty="0">
                <a:effectLst/>
                <a:latin typeface="LatoWeb"/>
              </a:rPr>
              <a:t> can also be used as a Procedural programming language with some enhanced features such as type checking, reference variables, inline functions, default arguments etc.</a:t>
            </a:r>
          </a:p>
        </p:txBody>
      </p:sp>
    </p:spTree>
    <p:extLst>
      <p:ext uri="{BB962C8B-B14F-4D97-AF65-F5344CB8AC3E}">
        <p14:creationId xmlns:p14="http://schemas.microsoft.com/office/powerpoint/2010/main" val="32423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A8-CE88-39ED-A7BA-42B986D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13237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LatoWeb"/>
              </a:rPr>
              <a:t>P</a:t>
            </a:r>
            <a:r>
              <a:rPr lang="en-US" sz="4000" b="1" i="0" dirty="0">
                <a:effectLst/>
                <a:latin typeface="LatoWeb"/>
              </a:rPr>
              <a:t>ros and cons of Procedural programming languages</a:t>
            </a:r>
            <a:endParaRPr lang="en-US" sz="4000" b="0" i="0" dirty="0">
              <a:effectLst/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08-9CBE-1E67-E31F-0601F252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62"/>
            <a:ext cx="10515600" cy="498840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>
                <a:latin typeface="LatoWeb"/>
              </a:rPr>
              <a:t> </a:t>
            </a:r>
            <a:r>
              <a:rPr lang="en-US" b="1" i="0" dirty="0">
                <a:effectLst/>
                <a:latin typeface="LatoWeb"/>
              </a:rPr>
              <a:t>Pros :</a:t>
            </a:r>
            <a:endParaRPr lang="en-US" b="0" i="0" dirty="0">
              <a:effectLst/>
              <a:latin typeface="LatoWeb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LatoWeb"/>
              </a:rPr>
              <a:t>For smaller programs the code is usually small, more readable and result oriented.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LatoWeb"/>
              </a:rPr>
              <a:t>They are usually very efficient since they are written for a very specific purpose.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LatoWeb"/>
              </a:rPr>
              <a:t>  Cons :</a:t>
            </a:r>
            <a:endParaRPr lang="en-US" b="0" i="0" dirty="0">
              <a:effectLst/>
              <a:latin typeface="LatoWeb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LatoWeb"/>
              </a:rPr>
              <a:t>Since programs are function biased they do not relate to a real life object.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LatoWeb"/>
              </a:rPr>
              <a:t>When large amount of code is written inside functions, it becomes very difficult to maintain or make modifications.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LatoWeb"/>
              </a:rPr>
              <a:t>Changing the way data is stored may require large amount of changes in code, making it difficult to maintain large systems.</a:t>
            </a:r>
          </a:p>
        </p:txBody>
      </p:sp>
    </p:spTree>
    <p:extLst>
      <p:ext uri="{BB962C8B-B14F-4D97-AF65-F5344CB8AC3E}">
        <p14:creationId xmlns:p14="http://schemas.microsoft.com/office/powerpoint/2010/main" val="380275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A8-CE88-39ED-A7BA-42B986D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13237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LatoWeb"/>
              </a:rPr>
              <a:t>Object Oriented Programming</a:t>
            </a:r>
            <a:endParaRPr lang="en-US" sz="4000" b="0" i="0" dirty="0">
              <a:effectLst/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08-9CBE-1E67-E31F-0601F252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75583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LatoWeb"/>
              </a:rPr>
              <a:t>Object-oriented Programming</a:t>
            </a:r>
            <a:r>
              <a:rPr lang="en-US" b="0" i="0" dirty="0">
                <a:effectLst/>
                <a:latin typeface="LatoWeb"/>
              </a:rPr>
              <a:t> is a programming paradigm based on the concept of </a:t>
            </a:r>
            <a:r>
              <a:rPr lang="en-US" b="1" i="0" dirty="0">
                <a:effectLst/>
                <a:latin typeface="LatoWeb"/>
              </a:rPr>
              <a:t>objects</a:t>
            </a:r>
            <a:r>
              <a:rPr lang="en-US" b="0" i="0" dirty="0">
                <a:effectLst/>
                <a:latin typeface="LatoWeb"/>
              </a:rPr>
              <a:t>, which may contain </a:t>
            </a:r>
            <a:r>
              <a:rPr lang="en-US" b="1" i="0" dirty="0">
                <a:effectLst/>
                <a:latin typeface="LatoWeb"/>
              </a:rPr>
              <a:t>data</a:t>
            </a:r>
            <a:r>
              <a:rPr lang="en-US" b="0" i="0" dirty="0">
                <a:effectLst/>
                <a:latin typeface="LatoWeb"/>
              </a:rPr>
              <a:t>, in the form of fields, often known as </a:t>
            </a:r>
            <a:r>
              <a:rPr lang="en-US" b="1" i="0" dirty="0">
                <a:effectLst/>
                <a:latin typeface="LatoWeb"/>
              </a:rPr>
              <a:t>attributes</a:t>
            </a:r>
            <a:r>
              <a:rPr lang="en-US" b="0" i="0" dirty="0">
                <a:effectLst/>
                <a:latin typeface="LatoWeb"/>
              </a:rPr>
              <a:t> and </a:t>
            </a:r>
            <a:r>
              <a:rPr lang="en-US" b="1" i="0" dirty="0">
                <a:effectLst/>
                <a:latin typeface="LatoWeb"/>
              </a:rPr>
              <a:t>code</a:t>
            </a:r>
            <a:r>
              <a:rPr lang="en-US" b="0" i="0" dirty="0">
                <a:effectLst/>
                <a:latin typeface="LatoWeb"/>
              </a:rPr>
              <a:t>, in the form of procedures, often known as </a:t>
            </a:r>
            <a:r>
              <a:rPr lang="en-US" b="1" i="0" dirty="0">
                <a:effectLst/>
                <a:latin typeface="LatoWeb"/>
              </a:rPr>
              <a:t>methods</a:t>
            </a:r>
            <a:r>
              <a:rPr lang="en-US" b="0" i="0" dirty="0">
                <a:effectLst/>
                <a:latin typeface="LatoWeb"/>
              </a:rPr>
              <a:t>.</a:t>
            </a:r>
            <a:endParaRPr lang="en-US" dirty="0">
              <a:latin typeface="LatoWeb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Object-oriented Programming languages are diverse, but the most popular ones are </a:t>
            </a:r>
            <a:r>
              <a:rPr lang="en-US" b="1" i="0" dirty="0">
                <a:effectLst/>
                <a:latin typeface="LatoWeb"/>
              </a:rPr>
              <a:t>class-based</a:t>
            </a:r>
            <a:r>
              <a:rPr lang="en-US" b="0" i="0" dirty="0">
                <a:effectLst/>
                <a:latin typeface="LatoWeb"/>
              </a:rPr>
              <a:t>, meaning that </a:t>
            </a:r>
            <a:r>
              <a:rPr lang="en-US" b="1" i="0" dirty="0">
                <a:effectLst/>
                <a:latin typeface="LatoWeb"/>
              </a:rPr>
              <a:t>objects are instances of classes</a:t>
            </a:r>
            <a:r>
              <a:rPr lang="en-US" b="0" i="0" dirty="0">
                <a:effectLst/>
                <a:latin typeface="LatoWeb"/>
              </a:rPr>
              <a:t>, which also determine their types.</a:t>
            </a:r>
            <a:br>
              <a:rPr lang="en-US" b="0" i="0" dirty="0">
                <a:effectLst/>
                <a:latin typeface="LatoWeb"/>
              </a:rPr>
            </a:br>
            <a:br>
              <a:rPr lang="en-US" b="0" i="0" dirty="0">
                <a:effectLst/>
                <a:latin typeface="LatoWeb"/>
              </a:rPr>
            </a:br>
            <a:r>
              <a:rPr lang="en-US" b="1" i="0" dirty="0">
                <a:effectLst/>
                <a:latin typeface="LatoWeb"/>
              </a:rPr>
              <a:t>The concept of Class:</a:t>
            </a:r>
            <a:endParaRPr lang="en-US" b="0" i="0" dirty="0">
              <a:effectLst/>
              <a:latin typeface="LatoWeb"/>
            </a:endParaRPr>
          </a:p>
          <a:p>
            <a:pPr algn="l"/>
            <a:r>
              <a:rPr lang="en-US" b="0" i="0" dirty="0">
                <a:effectLst/>
                <a:latin typeface="LatoWeb"/>
              </a:rPr>
              <a:t>In Object-oriented programming, we use </a:t>
            </a:r>
            <a:r>
              <a:rPr lang="en-US" b="1" i="0" dirty="0">
                <a:effectLst/>
                <a:latin typeface="LatoWeb"/>
              </a:rPr>
              <a:t>classes</a:t>
            </a:r>
            <a:r>
              <a:rPr lang="en-US" b="0" i="0" dirty="0">
                <a:effectLst/>
                <a:latin typeface="LatoWeb"/>
              </a:rPr>
              <a:t> to represent real-world things and scenarios, and we create </a:t>
            </a:r>
            <a:r>
              <a:rPr lang="en-US" b="1" i="0" dirty="0">
                <a:effectLst/>
                <a:latin typeface="LatoWeb"/>
              </a:rPr>
              <a:t>objects</a:t>
            </a:r>
            <a:r>
              <a:rPr lang="en-US" b="0" i="0" dirty="0">
                <a:effectLst/>
                <a:latin typeface="LatoWeb"/>
              </a:rPr>
              <a:t> based on these classes.</a:t>
            </a:r>
            <a:br>
              <a:rPr lang="en-US" b="0" i="0" dirty="0">
                <a:effectLst/>
                <a:latin typeface="LatoWeb"/>
              </a:rPr>
            </a:br>
            <a:br>
              <a:rPr lang="en-US" b="0" i="0" dirty="0">
                <a:effectLst/>
                <a:latin typeface="LatoWeb"/>
              </a:rPr>
            </a:br>
            <a:r>
              <a:rPr lang="en-US" b="1" i="0" dirty="0">
                <a:effectLst/>
                <a:latin typeface="LatoWeb"/>
              </a:rPr>
              <a:t>Definition:</a:t>
            </a:r>
            <a:r>
              <a:rPr lang="en-US" b="0" i="0" dirty="0">
                <a:effectLst/>
                <a:latin typeface="LatoWeb"/>
              </a:rPr>
              <a:t> A class is a </a:t>
            </a:r>
            <a:r>
              <a:rPr lang="en-US" b="1" i="0" dirty="0">
                <a:effectLst/>
                <a:latin typeface="LatoWeb"/>
              </a:rPr>
              <a:t>blueprint</a:t>
            </a:r>
            <a:r>
              <a:rPr lang="en-US" b="0" i="0" dirty="0">
                <a:effectLst/>
                <a:latin typeface="LatoWeb"/>
              </a:rPr>
              <a:t> or </a:t>
            </a:r>
            <a:r>
              <a:rPr lang="en-US" b="1" i="0" dirty="0">
                <a:effectLst/>
                <a:latin typeface="LatoWeb"/>
              </a:rPr>
              <a:t>design</a:t>
            </a:r>
            <a:r>
              <a:rPr lang="en-US" b="0" i="0" dirty="0">
                <a:effectLst/>
                <a:latin typeface="LatoWeb"/>
              </a:rPr>
              <a:t> that defines the </a:t>
            </a:r>
            <a:r>
              <a:rPr lang="en-US" b="1" i="0" dirty="0">
                <a:effectLst/>
                <a:latin typeface="LatoWeb"/>
              </a:rPr>
              <a:t>variables</a:t>
            </a:r>
            <a:r>
              <a:rPr lang="en-US" b="0" i="0" dirty="0">
                <a:effectLst/>
                <a:latin typeface="LatoWeb"/>
              </a:rPr>
              <a:t> and the </a:t>
            </a:r>
            <a:r>
              <a:rPr lang="en-US" b="1" i="0" dirty="0">
                <a:effectLst/>
                <a:latin typeface="LatoWeb"/>
              </a:rPr>
              <a:t>methods</a:t>
            </a:r>
            <a:r>
              <a:rPr lang="en-US" b="0" i="0" dirty="0">
                <a:effectLst/>
                <a:latin typeface="LatoWeb"/>
              </a:rPr>
              <a:t> common to all objects of a certain kind.</a:t>
            </a:r>
          </a:p>
        </p:txBody>
      </p:sp>
    </p:spTree>
    <p:extLst>
      <p:ext uri="{BB962C8B-B14F-4D97-AF65-F5344CB8AC3E}">
        <p14:creationId xmlns:p14="http://schemas.microsoft.com/office/powerpoint/2010/main" val="208894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1A8-CE88-39ED-A7BA-42B986D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13237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LatoWeb"/>
              </a:rPr>
              <a:t>Object Oriented Programming</a:t>
            </a:r>
            <a:endParaRPr lang="en-US" sz="4000" b="0" i="0" dirty="0">
              <a:effectLst/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08-9CBE-1E67-E31F-0601F252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7558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LatoWeb"/>
              </a:rPr>
              <a:t>The data stored in its variables are known as </a:t>
            </a:r>
            <a:r>
              <a:rPr lang="en-US" b="1" i="0" dirty="0">
                <a:effectLst/>
                <a:latin typeface="LatoWeb"/>
              </a:rPr>
              <a:t>attributes / fields.</a:t>
            </a:r>
            <a:endParaRPr lang="en-US" b="0" i="0" dirty="0">
              <a:effectLst/>
              <a:latin typeface="LatoWeb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LatoWeb"/>
              </a:rPr>
              <a:t>The code that can access this data to give the necessary output are called </a:t>
            </a:r>
            <a:r>
              <a:rPr lang="en-US" b="1" i="0" dirty="0">
                <a:effectLst/>
                <a:latin typeface="LatoWeb"/>
              </a:rPr>
              <a:t>methods / functions </a:t>
            </a:r>
            <a:r>
              <a:rPr lang="en-US" b="0" i="0" dirty="0">
                <a:effectLst/>
                <a:latin typeface="LatoWeb"/>
              </a:rPr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So, we understood that a class is used to associate code with the data that it operates on.</a:t>
            </a:r>
            <a:endParaRPr lang="en-US" dirty="0">
              <a:latin typeface="LatoWeb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LatoWeb"/>
              </a:rPr>
              <a:t>Using a class reduces the complexity as the code increases.</a:t>
            </a:r>
            <a:endParaRPr lang="en-US" dirty="0">
              <a:latin typeface="LatoWeb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>
                <a:effectLst/>
                <a:latin typeface="LatoWeb"/>
              </a:rPr>
              <a:t>An </a:t>
            </a:r>
            <a:r>
              <a:rPr lang="en-US" b="0" i="0" dirty="0">
                <a:effectLst/>
                <a:latin typeface="LatoWeb"/>
              </a:rPr>
              <a:t>object is a </a:t>
            </a:r>
            <a:r>
              <a:rPr lang="en-US" b="1" i="0" dirty="0">
                <a:effectLst/>
                <a:latin typeface="LatoWeb"/>
              </a:rPr>
              <a:t>specimen</a:t>
            </a:r>
            <a:r>
              <a:rPr lang="en-US" b="0" i="0" dirty="0">
                <a:effectLst/>
                <a:latin typeface="LatoWeb"/>
              </a:rPr>
              <a:t> of a class</a:t>
            </a:r>
            <a:r>
              <a:rPr lang="en-US" b="0" i="0">
                <a:effectLst/>
                <a:latin typeface="LatoWeb"/>
              </a:rPr>
              <a:t>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>
                <a:effectLst/>
                <a:latin typeface="LatoWeb"/>
              </a:rPr>
              <a:t>An </a:t>
            </a:r>
            <a:r>
              <a:rPr lang="en-US" b="0" i="0" dirty="0">
                <a:effectLst/>
                <a:latin typeface="LatoWeb"/>
              </a:rPr>
              <a:t>instance is a specific object created from a particular class.</a:t>
            </a:r>
            <a:br>
              <a:rPr lang="en-US" b="0" i="0" dirty="0">
                <a:effectLst/>
                <a:latin typeface="LatoWeb"/>
              </a:rPr>
            </a:br>
            <a:r>
              <a:rPr lang="en-US" b="0" i="0" dirty="0">
                <a:effectLst/>
                <a:latin typeface="LatoWeb"/>
              </a:rPr>
              <a:t>Creating an object from a class is called instantiation.</a:t>
            </a:r>
          </a:p>
        </p:txBody>
      </p:sp>
    </p:spTree>
    <p:extLst>
      <p:ext uri="{BB962C8B-B14F-4D97-AF65-F5344CB8AC3E}">
        <p14:creationId xmlns:p14="http://schemas.microsoft.com/office/powerpoint/2010/main" val="202936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D3C0-A0DA-5D17-7B99-6FF0033F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LatoWeb"/>
              </a:rPr>
              <a:t>Object 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73E8-B157-7543-3E42-60DCE6D0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Object-oriented programming combines data and behavior (or</a:t>
            </a:r>
          </a:p>
          <a:p>
            <a:pPr marL="0" indent="0">
              <a:buNone/>
            </a:pPr>
            <a:r>
              <a:rPr lang="en-US" dirty="0"/>
              <a:t>method). This is called encapsulation.</a:t>
            </a:r>
          </a:p>
          <a:p>
            <a:pPr marL="0" indent="0">
              <a:buNone/>
            </a:pPr>
            <a:r>
              <a:rPr lang="en-US" dirty="0"/>
              <a:t>• Data hiding is the ability of an object to hide data from other</a:t>
            </a:r>
          </a:p>
          <a:p>
            <a:pPr marL="0" indent="0">
              <a:buNone/>
            </a:pPr>
            <a:r>
              <a:rPr lang="en-US" dirty="0"/>
              <a:t>objects in the program.</a:t>
            </a:r>
          </a:p>
          <a:p>
            <a:pPr marL="0" indent="0">
              <a:buNone/>
            </a:pPr>
            <a:r>
              <a:rPr lang="en-US" dirty="0"/>
              <a:t>• Only an object’s methods should be able to directly</a:t>
            </a:r>
          </a:p>
          <a:p>
            <a:pPr marL="0" indent="0">
              <a:buNone/>
            </a:pPr>
            <a:r>
              <a:rPr lang="en-US" dirty="0"/>
              <a:t>manipulate its attributes.</a:t>
            </a:r>
          </a:p>
          <a:p>
            <a:pPr marL="0" indent="0">
              <a:buNone/>
            </a:pPr>
            <a:r>
              <a:rPr lang="en-US" dirty="0"/>
              <a:t>• Other objects are allowed to manipulate an object’s attributes</a:t>
            </a:r>
          </a:p>
          <a:p>
            <a:pPr marL="0" indent="0">
              <a:buNone/>
            </a:pPr>
            <a:r>
              <a:rPr lang="en-US" dirty="0"/>
              <a:t>via the object’s methods.</a:t>
            </a:r>
          </a:p>
          <a:p>
            <a:pPr marL="0" indent="0">
              <a:buNone/>
            </a:pPr>
            <a:r>
              <a:rPr lang="en-US" dirty="0"/>
              <a:t>• This indirect access is known as a programming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7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1640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LatoWeb</vt:lpstr>
      <vt:lpstr>Wingdings</vt:lpstr>
      <vt:lpstr>Office Theme</vt:lpstr>
      <vt:lpstr>   Object Oriented Programming   </vt:lpstr>
      <vt:lpstr>Object Oriented Programming History</vt:lpstr>
      <vt:lpstr>So what is OOP ?</vt:lpstr>
      <vt:lpstr>Procedural Programming</vt:lpstr>
      <vt:lpstr>Procedural Programming</vt:lpstr>
      <vt:lpstr>Pros and cons of Procedural programming languages</vt:lpstr>
      <vt:lpstr>Object Oriented Programming</vt:lpstr>
      <vt:lpstr>Object Oriented Programming</vt:lpstr>
      <vt:lpstr>Object Oriented Programming</vt:lpstr>
      <vt:lpstr>Object Oriented Programming</vt:lpstr>
      <vt:lpstr>Benefits of Object-oriented Programming</vt:lpstr>
      <vt:lpstr>Object Based Programming</vt:lpstr>
      <vt:lpstr>Object Based Programming</vt:lpstr>
      <vt:lpstr>Advantages of Object Based Programming</vt:lpstr>
      <vt:lpstr>Understanding OOPS Concepts</vt:lpstr>
      <vt:lpstr>The Concept of Object</vt:lpstr>
      <vt:lpstr>The Concept of object cont…</vt:lpstr>
      <vt:lpstr>Encapsulation Concept</vt:lpstr>
      <vt:lpstr>OOP Concepts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Object Oriented Programming   </dc:title>
  <dc:creator>RJ Banda</dc:creator>
  <cp:lastModifiedBy>RJ Banda</cp:lastModifiedBy>
  <cp:revision>6</cp:revision>
  <dcterms:created xsi:type="dcterms:W3CDTF">2023-12-08T13:12:43Z</dcterms:created>
  <dcterms:modified xsi:type="dcterms:W3CDTF">2024-02-07T09:14:13Z</dcterms:modified>
</cp:coreProperties>
</file>