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66" r:id="rId5"/>
    <p:sldId id="259" r:id="rId6"/>
    <p:sldId id="260" r:id="rId7"/>
    <p:sldId id="267" r:id="rId8"/>
    <p:sldId id="261" r:id="rId9"/>
    <p:sldId id="263" r:id="rId10"/>
    <p:sldId id="264" r:id="rId11"/>
    <p:sldId id="265" r:id="rId12"/>
    <p:sldId id="268" r:id="rId13"/>
    <p:sldId id="269" r:id="rId14"/>
    <p:sldId id="270" r:id="rId15"/>
    <p:sldId id="271" r:id="rId16"/>
    <p:sldId id="272" r:id="rId17"/>
    <p:sldId id="273" r:id="rId18"/>
    <p:sldId id="275" r:id="rId19"/>
    <p:sldId id="276" r:id="rId20"/>
    <p:sldId id="274" r:id="rId21"/>
    <p:sldId id="278" r:id="rId22"/>
    <p:sldId id="279" r:id="rId23"/>
  </p:sldIdLst>
  <p:sldSz cx="12192000" cy="6858000"/>
  <p:notesSz cx="98726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7492" cy="343698"/>
          </a:xfrm>
          <a:prstGeom prst="rect">
            <a:avLst/>
          </a:prstGeom>
        </p:spPr>
        <p:txBody>
          <a:bodyPr vert="horz" lIns="88258" tIns="44129" rIns="88258" bIns="44129" rtlCol="0"/>
          <a:lstStyle>
            <a:lvl1pPr algn="l">
              <a:defRPr sz="1200"/>
            </a:lvl1pPr>
          </a:lstStyle>
          <a:p>
            <a:endParaRPr lang="en-ZA"/>
          </a:p>
        </p:txBody>
      </p:sp>
      <p:sp>
        <p:nvSpPr>
          <p:cNvPr id="3" name="Date Placeholder 2"/>
          <p:cNvSpPr>
            <a:spLocks noGrp="1"/>
          </p:cNvSpPr>
          <p:nvPr>
            <p:ph type="dt" sz="quarter" idx="1"/>
          </p:nvPr>
        </p:nvSpPr>
        <p:spPr>
          <a:xfrm>
            <a:off x="5592964" y="1"/>
            <a:ext cx="4277492" cy="343698"/>
          </a:xfrm>
          <a:prstGeom prst="rect">
            <a:avLst/>
          </a:prstGeom>
        </p:spPr>
        <p:txBody>
          <a:bodyPr vert="horz" lIns="88258" tIns="44129" rIns="88258" bIns="44129" rtlCol="0"/>
          <a:lstStyle>
            <a:lvl1pPr algn="r">
              <a:defRPr sz="1200"/>
            </a:lvl1pPr>
          </a:lstStyle>
          <a:p>
            <a:fld id="{96A889A5-3B59-45C4-84D0-87883E1CABEF}" type="datetimeFigureOut">
              <a:rPr lang="en-ZA" smtClean="0"/>
              <a:t>2022/02/21</a:t>
            </a:fld>
            <a:endParaRPr lang="en-ZA"/>
          </a:p>
        </p:txBody>
      </p:sp>
      <p:sp>
        <p:nvSpPr>
          <p:cNvPr id="4" name="Footer Placeholder 3"/>
          <p:cNvSpPr>
            <a:spLocks noGrp="1"/>
          </p:cNvSpPr>
          <p:nvPr>
            <p:ph type="ftr" sz="quarter" idx="2"/>
          </p:nvPr>
        </p:nvSpPr>
        <p:spPr>
          <a:xfrm>
            <a:off x="0" y="6514302"/>
            <a:ext cx="4277492" cy="343698"/>
          </a:xfrm>
          <a:prstGeom prst="rect">
            <a:avLst/>
          </a:prstGeom>
        </p:spPr>
        <p:txBody>
          <a:bodyPr vert="horz" lIns="88258" tIns="44129" rIns="88258" bIns="44129" rtlCol="0" anchor="b"/>
          <a:lstStyle>
            <a:lvl1pPr algn="l">
              <a:defRPr sz="1200"/>
            </a:lvl1pPr>
          </a:lstStyle>
          <a:p>
            <a:endParaRPr lang="en-ZA"/>
          </a:p>
        </p:txBody>
      </p:sp>
      <p:sp>
        <p:nvSpPr>
          <p:cNvPr id="5" name="Slide Number Placeholder 4"/>
          <p:cNvSpPr>
            <a:spLocks noGrp="1"/>
          </p:cNvSpPr>
          <p:nvPr>
            <p:ph type="sldNum" sz="quarter" idx="3"/>
          </p:nvPr>
        </p:nvSpPr>
        <p:spPr>
          <a:xfrm>
            <a:off x="5592964" y="6514302"/>
            <a:ext cx="4277492" cy="343698"/>
          </a:xfrm>
          <a:prstGeom prst="rect">
            <a:avLst/>
          </a:prstGeom>
        </p:spPr>
        <p:txBody>
          <a:bodyPr vert="horz" lIns="88258" tIns="44129" rIns="88258" bIns="44129" rtlCol="0" anchor="b"/>
          <a:lstStyle>
            <a:lvl1pPr algn="r">
              <a:defRPr sz="1200"/>
            </a:lvl1pPr>
          </a:lstStyle>
          <a:p>
            <a:fld id="{860B12C0-83A3-4741-99A1-759EB73E083C}" type="slidenum">
              <a:rPr lang="en-ZA" smtClean="0"/>
              <a:t>‹#›</a:t>
            </a:fld>
            <a:endParaRPr lang="en-ZA"/>
          </a:p>
        </p:txBody>
      </p:sp>
    </p:spTree>
    <p:extLst>
      <p:ext uri="{BB962C8B-B14F-4D97-AF65-F5344CB8AC3E}">
        <p14:creationId xmlns:p14="http://schemas.microsoft.com/office/powerpoint/2010/main" val="853400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7492" cy="343698"/>
          </a:xfrm>
          <a:prstGeom prst="rect">
            <a:avLst/>
          </a:prstGeom>
        </p:spPr>
        <p:txBody>
          <a:bodyPr vert="horz" lIns="88258" tIns="44129" rIns="88258" bIns="44129" rtlCol="0"/>
          <a:lstStyle>
            <a:lvl1pPr algn="l">
              <a:defRPr sz="1200"/>
            </a:lvl1pPr>
          </a:lstStyle>
          <a:p>
            <a:endParaRPr lang="en-ZA"/>
          </a:p>
        </p:txBody>
      </p:sp>
      <p:sp>
        <p:nvSpPr>
          <p:cNvPr id="3" name="Date Placeholder 2"/>
          <p:cNvSpPr>
            <a:spLocks noGrp="1"/>
          </p:cNvSpPr>
          <p:nvPr>
            <p:ph type="dt" idx="1"/>
          </p:nvPr>
        </p:nvSpPr>
        <p:spPr>
          <a:xfrm>
            <a:off x="5592964" y="1"/>
            <a:ext cx="4277492" cy="343698"/>
          </a:xfrm>
          <a:prstGeom prst="rect">
            <a:avLst/>
          </a:prstGeom>
        </p:spPr>
        <p:txBody>
          <a:bodyPr vert="horz" lIns="88258" tIns="44129" rIns="88258" bIns="44129" rtlCol="0"/>
          <a:lstStyle>
            <a:lvl1pPr algn="r">
              <a:defRPr sz="1200"/>
            </a:lvl1pPr>
          </a:lstStyle>
          <a:p>
            <a:fld id="{501BDEB0-C921-4DC4-9658-7B9FBD54AB7E}" type="datetimeFigureOut">
              <a:rPr lang="en-ZA" smtClean="0"/>
              <a:t>2022/02/21</a:t>
            </a:fld>
            <a:endParaRPr lang="en-ZA"/>
          </a:p>
        </p:txBody>
      </p:sp>
      <p:sp>
        <p:nvSpPr>
          <p:cNvPr id="4" name="Slide Image Placeholder 3"/>
          <p:cNvSpPr>
            <a:spLocks noGrp="1" noRot="1" noChangeAspect="1"/>
          </p:cNvSpPr>
          <p:nvPr>
            <p:ph type="sldImg" idx="2"/>
          </p:nvPr>
        </p:nvSpPr>
        <p:spPr>
          <a:xfrm>
            <a:off x="2878138" y="857250"/>
            <a:ext cx="4116387" cy="2314575"/>
          </a:xfrm>
          <a:prstGeom prst="rect">
            <a:avLst/>
          </a:prstGeom>
          <a:noFill/>
          <a:ln w="12700">
            <a:solidFill>
              <a:prstClr val="black"/>
            </a:solidFill>
          </a:ln>
        </p:spPr>
        <p:txBody>
          <a:bodyPr vert="horz" lIns="88258" tIns="44129" rIns="88258" bIns="44129" rtlCol="0" anchor="ctr"/>
          <a:lstStyle/>
          <a:p>
            <a:endParaRPr lang="en-ZA"/>
          </a:p>
        </p:txBody>
      </p:sp>
      <p:sp>
        <p:nvSpPr>
          <p:cNvPr id="5" name="Notes Placeholder 4"/>
          <p:cNvSpPr>
            <a:spLocks noGrp="1"/>
          </p:cNvSpPr>
          <p:nvPr>
            <p:ph type="body" sz="quarter" idx="3"/>
          </p:nvPr>
        </p:nvSpPr>
        <p:spPr>
          <a:xfrm>
            <a:off x="986606" y="3300778"/>
            <a:ext cx="7899453" cy="2699573"/>
          </a:xfrm>
          <a:prstGeom prst="rect">
            <a:avLst/>
          </a:prstGeom>
        </p:spPr>
        <p:txBody>
          <a:bodyPr vert="horz" lIns="88258" tIns="44129" rIns="88258" bIns="4412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6514302"/>
            <a:ext cx="4277492" cy="343698"/>
          </a:xfrm>
          <a:prstGeom prst="rect">
            <a:avLst/>
          </a:prstGeom>
        </p:spPr>
        <p:txBody>
          <a:bodyPr vert="horz" lIns="88258" tIns="44129" rIns="88258" bIns="44129" rtlCol="0" anchor="b"/>
          <a:lstStyle>
            <a:lvl1pPr algn="l">
              <a:defRPr sz="1200"/>
            </a:lvl1pPr>
          </a:lstStyle>
          <a:p>
            <a:endParaRPr lang="en-ZA"/>
          </a:p>
        </p:txBody>
      </p:sp>
      <p:sp>
        <p:nvSpPr>
          <p:cNvPr id="7" name="Slide Number Placeholder 6"/>
          <p:cNvSpPr>
            <a:spLocks noGrp="1"/>
          </p:cNvSpPr>
          <p:nvPr>
            <p:ph type="sldNum" sz="quarter" idx="5"/>
          </p:nvPr>
        </p:nvSpPr>
        <p:spPr>
          <a:xfrm>
            <a:off x="5592964" y="6514302"/>
            <a:ext cx="4277492" cy="343698"/>
          </a:xfrm>
          <a:prstGeom prst="rect">
            <a:avLst/>
          </a:prstGeom>
        </p:spPr>
        <p:txBody>
          <a:bodyPr vert="horz" lIns="88258" tIns="44129" rIns="88258" bIns="44129" rtlCol="0" anchor="b"/>
          <a:lstStyle>
            <a:lvl1pPr algn="r">
              <a:defRPr sz="1200"/>
            </a:lvl1pPr>
          </a:lstStyle>
          <a:p>
            <a:fld id="{4A3DCCAD-6097-4A7C-BD4A-3AEAED8373F7}" type="slidenum">
              <a:rPr lang="en-ZA" smtClean="0"/>
              <a:t>‹#›</a:t>
            </a:fld>
            <a:endParaRPr lang="en-ZA"/>
          </a:p>
        </p:txBody>
      </p:sp>
    </p:spTree>
    <p:extLst>
      <p:ext uri="{BB962C8B-B14F-4D97-AF65-F5344CB8AC3E}">
        <p14:creationId xmlns:p14="http://schemas.microsoft.com/office/powerpoint/2010/main" val="325187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4A3DCCAD-6097-4A7C-BD4A-3AEAED8373F7}" type="slidenum">
              <a:rPr lang="en-ZA" smtClean="0"/>
              <a:t>1</a:t>
            </a:fld>
            <a:endParaRPr lang="en-ZA"/>
          </a:p>
        </p:txBody>
      </p:sp>
    </p:spTree>
    <p:extLst>
      <p:ext uri="{BB962C8B-B14F-4D97-AF65-F5344CB8AC3E}">
        <p14:creationId xmlns:p14="http://schemas.microsoft.com/office/powerpoint/2010/main" val="94146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latin typeface="Times New Roman" panose="02020603050405020304" pitchFamily="18" charset="0"/>
                <a:cs typeface="Times New Roman" panose="02020603050405020304" pitchFamily="18" charset="0"/>
              </a:rPr>
              <a:t>PHILOSOPHY</a:t>
            </a:r>
            <a:br>
              <a:rPr lang="en-ZA" dirty="0" smtClean="0">
                <a:latin typeface="Times New Roman" panose="02020603050405020304" pitchFamily="18" charset="0"/>
                <a:cs typeface="Times New Roman" panose="02020603050405020304" pitchFamily="18" charset="0"/>
              </a:rPr>
            </a:br>
            <a:endParaRPr lang="en-ZA"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1583807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Characteristics of philosophy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1   Absolute reliance on the logical reasoning</a:t>
            </a:r>
          </a:p>
          <a:p>
            <a:r>
              <a:rPr lang="en-ZA" sz="2800" dirty="0" smtClean="0">
                <a:latin typeface="Times New Roman" panose="02020603050405020304" pitchFamily="18" charset="0"/>
                <a:cs typeface="Times New Roman" panose="02020603050405020304" pitchFamily="18" charset="0"/>
              </a:rPr>
              <a:t>2  Tentative nature of whatever conclusion is reached </a:t>
            </a:r>
          </a:p>
          <a:p>
            <a:r>
              <a:rPr lang="en-ZA" sz="2800" dirty="0" smtClean="0">
                <a:latin typeface="Times New Roman" panose="02020603050405020304" pitchFamily="18" charset="0"/>
                <a:cs typeface="Times New Roman" panose="02020603050405020304" pitchFamily="18" charset="0"/>
              </a:rPr>
              <a:t>3  Shares with science the belief that no conclusions are absolute to be immune to further examination. Since people view things differently.</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375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Philosophy of education 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ZA" sz="2400" b="1" dirty="0" smtClean="0">
                <a:latin typeface="Times New Roman" panose="02020603050405020304" pitchFamily="18" charset="0"/>
                <a:cs typeface="Times New Roman" panose="02020603050405020304" pitchFamily="18" charset="0"/>
              </a:rPr>
              <a:t>The common sense (layman’s) notion </a:t>
            </a:r>
          </a:p>
          <a:p>
            <a:r>
              <a:rPr lang="en-ZA" sz="2800" dirty="0" smtClean="0">
                <a:latin typeface="Times New Roman" panose="02020603050405020304" pitchFamily="18" charset="0"/>
                <a:cs typeface="Times New Roman" panose="02020603050405020304" pitchFamily="18" charset="0"/>
              </a:rPr>
              <a:t>In </a:t>
            </a:r>
            <a:r>
              <a:rPr lang="en-ZA" sz="2800" dirty="0">
                <a:latin typeface="Times New Roman" panose="02020603050405020304" pitchFamily="18" charset="0"/>
                <a:cs typeface="Times New Roman" panose="02020603050405020304" pitchFamily="18" charset="0"/>
              </a:rPr>
              <a:t>ordinary discussion it means the personal view of what </a:t>
            </a:r>
            <a:r>
              <a:rPr lang="en-ZA" sz="2800" dirty="0" smtClean="0">
                <a:latin typeface="Times New Roman" panose="02020603050405020304" pitchFamily="18" charset="0"/>
                <a:cs typeface="Times New Roman" panose="02020603050405020304" pitchFamily="18" charset="0"/>
              </a:rPr>
              <a:t>school </a:t>
            </a:r>
            <a:r>
              <a:rPr lang="en-ZA" sz="2800" dirty="0">
                <a:latin typeface="Times New Roman" panose="02020603050405020304" pitchFamily="18" charset="0"/>
                <a:cs typeface="Times New Roman" panose="02020603050405020304" pitchFamily="18" charset="0"/>
              </a:rPr>
              <a:t>should be </a:t>
            </a:r>
            <a:r>
              <a:rPr lang="en-ZA" sz="2800" dirty="0" smtClean="0">
                <a:latin typeface="Times New Roman" panose="02020603050405020304" pitchFamily="18" charset="0"/>
                <a:cs typeface="Times New Roman" panose="02020603050405020304" pitchFamily="18" charset="0"/>
              </a:rPr>
              <a:t>doing.</a:t>
            </a:r>
          </a:p>
          <a:p>
            <a:r>
              <a:rPr lang="en-ZA" sz="2800" dirty="0" smtClean="0">
                <a:latin typeface="Times New Roman" panose="02020603050405020304" pitchFamily="18" charset="0"/>
                <a:cs typeface="Times New Roman" panose="02020603050405020304" pitchFamily="18" charset="0"/>
              </a:rPr>
              <a:t>Occurs when people are dissatisfied with products of the school system.</a:t>
            </a:r>
          </a:p>
          <a:p>
            <a:r>
              <a:rPr lang="en-ZA" sz="2800" dirty="0" smtClean="0">
                <a:latin typeface="Times New Roman" panose="02020603050405020304" pitchFamily="18" charset="0"/>
                <a:cs typeface="Times New Roman" panose="02020603050405020304" pitchFamily="18" charset="0"/>
              </a:rPr>
              <a:t>Philosophy of education is more than individual vague expression of one’s prejudice and is coloured by frustration, not a result of deliberate and searching look at the system.</a:t>
            </a:r>
            <a:endParaRPr lang="en-ZA" sz="2800" dirty="0">
              <a:latin typeface="Times New Roman" panose="02020603050405020304" pitchFamily="18" charset="0"/>
              <a:cs typeface="Times New Roman" panose="02020603050405020304" pitchFamily="18" charset="0"/>
            </a:endParaRP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74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Autofit/>
          </a:bodyPr>
          <a:lstStyle/>
          <a:p>
            <a:r>
              <a:rPr lang="en-ZA" sz="2800" dirty="0" smtClean="0">
                <a:latin typeface="Times New Roman" panose="02020603050405020304" pitchFamily="18" charset="0"/>
                <a:cs typeface="Times New Roman" panose="02020603050405020304" pitchFamily="18" charset="0"/>
              </a:rPr>
              <a:t>Politicians refer to a philosophy they would adopt when in office. In reality it means the programs they are going to follow, not a systematically thought out comprehensive view.</a:t>
            </a:r>
          </a:p>
          <a:p>
            <a:r>
              <a:rPr lang="en-ZA" sz="2800" dirty="0" smtClean="0">
                <a:latin typeface="Times New Roman" panose="02020603050405020304" pitchFamily="18" charset="0"/>
                <a:cs typeface="Times New Roman" panose="02020603050405020304" pitchFamily="18" charset="0"/>
              </a:rPr>
              <a:t>Politicians may use slogans such as:</a:t>
            </a:r>
          </a:p>
          <a:p>
            <a:r>
              <a:rPr lang="en-ZA" sz="2800" dirty="0" smtClean="0">
                <a:latin typeface="Times New Roman" panose="02020603050405020304" pitchFamily="18" charset="0"/>
                <a:cs typeface="Times New Roman" panose="02020603050405020304" pitchFamily="18" charset="0"/>
              </a:rPr>
              <a:t>1  our philosophy of qualitative education</a:t>
            </a:r>
          </a:p>
          <a:p>
            <a:r>
              <a:rPr lang="en-ZA" sz="2800" dirty="0" smtClean="0">
                <a:latin typeface="Times New Roman" panose="02020603050405020304" pitchFamily="18" charset="0"/>
                <a:cs typeface="Times New Roman" panose="02020603050405020304" pitchFamily="18" charset="0"/>
              </a:rPr>
              <a:t>2  ‘pragmatic and functional education</a:t>
            </a:r>
          </a:p>
          <a:p>
            <a:r>
              <a:rPr lang="en-ZA" sz="2800" dirty="0" smtClean="0">
                <a:latin typeface="Times New Roman" panose="02020603050405020304" pitchFamily="18" charset="0"/>
                <a:cs typeface="Times New Roman" panose="02020603050405020304" pitchFamily="18" charset="0"/>
              </a:rPr>
              <a:t>3  education from the grassroots</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144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Educators may ask a school principle what his/her school’s philosophy is, which means: what are the objectives or goals which the school is trying to achieve?</a:t>
            </a:r>
          </a:p>
          <a:p>
            <a:r>
              <a:rPr lang="en-ZA" sz="2800" dirty="0" smtClean="0">
                <a:latin typeface="Times New Roman" panose="02020603050405020304" pitchFamily="18" charset="0"/>
                <a:cs typeface="Times New Roman" panose="02020603050405020304" pitchFamily="18" charset="0"/>
              </a:rPr>
              <a:t>Objectives might be an expression of values to be achieved and be only a part of the education philosophy</a:t>
            </a:r>
          </a:p>
          <a:p>
            <a:r>
              <a:rPr lang="en-ZA" sz="2800" dirty="0" smtClean="0">
                <a:latin typeface="Times New Roman" panose="02020603050405020304" pitchFamily="18" charset="0"/>
                <a:cs typeface="Times New Roman" panose="02020603050405020304" pitchFamily="18" charset="0"/>
              </a:rPr>
              <a:t>For example a school philosophy “FOR KNOWLEDGE, GOD AND SERVICE.”</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852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Such school philosophies fall short of an idea of philosophy since they are: </a:t>
            </a:r>
          </a:p>
          <a:p>
            <a:r>
              <a:rPr lang="en-ZA" sz="2800" dirty="0" smtClean="0">
                <a:latin typeface="Times New Roman" panose="02020603050405020304" pitchFamily="18" charset="0"/>
                <a:cs typeface="Times New Roman" panose="02020603050405020304" pitchFamily="18" charset="0"/>
              </a:rPr>
              <a:t>1  vague</a:t>
            </a:r>
          </a:p>
          <a:p>
            <a:r>
              <a:rPr lang="en-ZA" sz="2800" dirty="0" smtClean="0">
                <a:latin typeface="Times New Roman" panose="02020603050405020304" pitchFamily="18" charset="0"/>
                <a:cs typeface="Times New Roman" panose="02020603050405020304" pitchFamily="18" charset="0"/>
              </a:rPr>
              <a:t>2  Not systematic in terms of what type of person to be produced</a:t>
            </a:r>
          </a:p>
          <a:p>
            <a:r>
              <a:rPr lang="en-ZA" sz="2800" dirty="0" smtClean="0">
                <a:latin typeface="Times New Roman" panose="02020603050405020304" pitchFamily="18" charset="0"/>
                <a:cs typeface="Times New Roman" panose="02020603050405020304" pitchFamily="18" charset="0"/>
              </a:rPr>
              <a:t>3  Type </a:t>
            </a:r>
            <a:r>
              <a:rPr lang="en-ZA" sz="2800" smtClean="0">
                <a:latin typeface="Times New Roman" panose="02020603050405020304" pitchFamily="18" charset="0"/>
                <a:cs typeface="Times New Roman" panose="02020603050405020304" pitchFamily="18" charset="0"/>
              </a:rPr>
              <a:t>of </a:t>
            </a:r>
            <a:r>
              <a:rPr lang="en-ZA" sz="2800" smtClean="0">
                <a:latin typeface="Times New Roman" panose="02020603050405020304" pitchFamily="18" charset="0"/>
                <a:cs typeface="Times New Roman" panose="02020603050405020304" pitchFamily="18" charset="0"/>
              </a:rPr>
              <a:t>world </a:t>
            </a:r>
            <a:r>
              <a:rPr lang="en-ZA" sz="2800" dirty="0" smtClean="0">
                <a:latin typeface="Times New Roman" panose="02020603050405020304" pitchFamily="18" charset="0"/>
                <a:cs typeface="Times New Roman" panose="02020603050405020304" pitchFamily="18" charset="0"/>
              </a:rPr>
              <a:t>or society one would live in.</a:t>
            </a:r>
          </a:p>
          <a:p>
            <a:r>
              <a:rPr lang="en-ZA" sz="2800" dirty="0" smtClean="0">
                <a:latin typeface="Times New Roman" panose="02020603050405020304" pitchFamily="18" charset="0"/>
                <a:cs typeface="Times New Roman" panose="02020603050405020304" pitchFamily="18" charset="0"/>
              </a:rPr>
              <a:t>4  What values to cherish</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533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pPr marL="0" indent="0">
              <a:buNone/>
            </a:pPr>
            <a:r>
              <a:rPr lang="en-ZA" sz="2400" b="1" dirty="0" smtClean="0">
                <a:latin typeface="Times New Roman" panose="02020603050405020304" pitchFamily="18" charset="0"/>
                <a:cs typeface="Times New Roman" panose="02020603050405020304" pitchFamily="18" charset="0"/>
              </a:rPr>
              <a:t>Professional or Technical Sense</a:t>
            </a:r>
          </a:p>
          <a:p>
            <a:r>
              <a:rPr lang="en-ZA" sz="2800" dirty="0" smtClean="0">
                <a:latin typeface="Times New Roman" panose="02020603050405020304" pitchFamily="18" charset="0"/>
                <a:cs typeface="Times New Roman" panose="02020603050405020304" pitchFamily="18" charset="0"/>
              </a:rPr>
              <a:t>Able to provide a hard look at the education system</a:t>
            </a:r>
          </a:p>
          <a:p>
            <a:r>
              <a:rPr lang="en-ZA" sz="2800" dirty="0" smtClean="0">
                <a:latin typeface="Times New Roman" panose="02020603050405020304" pitchFamily="18" charset="0"/>
                <a:cs typeface="Times New Roman" panose="02020603050405020304" pitchFamily="18" charset="0"/>
              </a:rPr>
              <a:t>Analyse it</a:t>
            </a:r>
          </a:p>
          <a:p>
            <a:r>
              <a:rPr lang="en-ZA" sz="2800" dirty="0" smtClean="0">
                <a:latin typeface="Times New Roman" panose="02020603050405020304" pitchFamily="18" charset="0"/>
                <a:cs typeface="Times New Roman" panose="02020603050405020304" pitchFamily="18" charset="0"/>
              </a:rPr>
              <a:t>Reflect on it</a:t>
            </a:r>
          </a:p>
          <a:p>
            <a:r>
              <a:rPr lang="en-ZA" sz="2800" dirty="0" smtClean="0">
                <a:latin typeface="Times New Roman" panose="02020603050405020304" pitchFamily="18" charset="0"/>
                <a:cs typeface="Times New Roman" panose="02020603050405020304" pitchFamily="18" charset="0"/>
              </a:rPr>
              <a:t>Product of reflection is the meaning of philosophy of education</a:t>
            </a:r>
          </a:p>
        </p:txBody>
      </p:sp>
    </p:spTree>
    <p:extLst>
      <p:ext uri="{BB962C8B-B14F-4D97-AF65-F5344CB8AC3E}">
        <p14:creationId xmlns:p14="http://schemas.microsoft.com/office/powerpoint/2010/main" val="758726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pPr marL="0" indent="0">
              <a:buNone/>
            </a:pPr>
            <a:r>
              <a:rPr lang="en-ZA" sz="2400" b="1" dirty="0" smtClean="0">
                <a:latin typeface="Times New Roman" panose="02020603050405020304" pitchFamily="18" charset="0"/>
                <a:cs typeface="Times New Roman" panose="02020603050405020304" pitchFamily="18" charset="0"/>
              </a:rPr>
              <a:t>Philosophizing about education should result in the improvement of the education process or education system as a whole</a:t>
            </a:r>
          </a:p>
          <a:p>
            <a:r>
              <a:rPr lang="en-ZA" sz="2800" dirty="0" smtClean="0">
                <a:latin typeface="Times New Roman" panose="02020603050405020304" pitchFamily="18" charset="0"/>
                <a:cs typeface="Times New Roman" panose="02020603050405020304" pitchFamily="18" charset="0"/>
              </a:rPr>
              <a:t>(Models) 1234</a:t>
            </a:r>
          </a:p>
        </p:txBody>
      </p:sp>
    </p:spTree>
    <p:extLst>
      <p:ext uri="{BB962C8B-B14F-4D97-AF65-F5344CB8AC3E}">
        <p14:creationId xmlns:p14="http://schemas.microsoft.com/office/powerpoint/2010/main" val="2945292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pPr marL="0" indent="0">
              <a:buNone/>
            </a:pPr>
            <a:r>
              <a:rPr lang="en-ZA" sz="2400" b="1" dirty="0">
                <a:latin typeface="Times New Roman" panose="02020603050405020304" pitchFamily="18" charset="0"/>
                <a:cs typeface="Times New Roman" panose="02020603050405020304" pitchFamily="18" charset="0"/>
              </a:rPr>
              <a:t>John Dewey (the American Pragmatic Philosopher) stated:</a:t>
            </a:r>
          </a:p>
          <a:p>
            <a:r>
              <a:rPr lang="en-ZA" sz="2800" dirty="0">
                <a:latin typeface="Times New Roman" panose="02020603050405020304" pitchFamily="18" charset="0"/>
                <a:cs typeface="Times New Roman" panose="02020603050405020304" pitchFamily="18" charset="0"/>
              </a:rPr>
              <a:t>Education and philosophy are the obverse(counterpart) and reverse (contrary) of the same coin.</a:t>
            </a:r>
          </a:p>
          <a:p>
            <a:r>
              <a:rPr lang="en-ZA" sz="2800" dirty="0">
                <a:latin typeface="Times New Roman" panose="02020603050405020304" pitchFamily="18" charset="0"/>
                <a:cs typeface="Times New Roman" panose="02020603050405020304" pitchFamily="18" charset="0"/>
              </a:rPr>
              <a:t>They are the same coin looked at from different angle</a:t>
            </a:r>
            <a:r>
              <a:rPr lang="en-ZA" sz="2800" dirty="0" smtClean="0">
                <a:latin typeface="Times New Roman" panose="02020603050405020304" pitchFamily="18" charset="0"/>
                <a:cs typeface="Times New Roman" panose="02020603050405020304" pitchFamily="18" charset="0"/>
              </a:rPr>
              <a:t>.</a:t>
            </a:r>
          </a:p>
          <a:p>
            <a:r>
              <a:rPr lang="en-ZA" sz="2800" dirty="0" smtClean="0">
                <a:latin typeface="Times New Roman" panose="02020603050405020304" pitchFamily="18" charset="0"/>
                <a:cs typeface="Times New Roman" panose="02020603050405020304" pitchFamily="18" charset="0"/>
              </a:rPr>
              <a:t>Philosophy is not an external application of ready made-ideas to a system with different origin and purpose but the theory of education in its most general phases.</a:t>
            </a:r>
          </a:p>
          <a:p>
            <a:endParaRPr lang="en-ZA" sz="2400" dirty="0">
              <a:latin typeface="Times New Roman" panose="02020603050405020304" pitchFamily="18"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730428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Both Philosophy and Education</a:t>
            </a:r>
            <a:endParaRPr lang="en-ZA" dirty="0"/>
          </a:p>
        </p:txBody>
      </p:sp>
      <p:sp>
        <p:nvSpPr>
          <p:cNvPr id="3" name="Content Placeholder 2"/>
          <p:cNvSpPr>
            <a:spLocks noGrp="1"/>
          </p:cNvSpPr>
          <p:nvPr>
            <p:ph idx="1"/>
          </p:nvPr>
        </p:nvSpPr>
        <p:spPr>
          <a:xfrm>
            <a:off x="677334" y="2160589"/>
            <a:ext cx="8596668" cy="4073956"/>
          </a:xfrm>
        </p:spPr>
        <p:txBody>
          <a:bodyPr>
            <a:noAutofit/>
          </a:bodyPr>
          <a:lstStyle/>
          <a:p>
            <a:r>
              <a:rPr lang="en-ZA" sz="2800" dirty="0" smtClean="0">
                <a:latin typeface="Times New Roman" panose="02020603050405020304" pitchFamily="18" charset="0"/>
                <a:cs typeface="Times New Roman" panose="02020603050405020304" pitchFamily="18" charset="0"/>
              </a:rPr>
              <a:t>Seek to solve problem of living</a:t>
            </a:r>
          </a:p>
          <a:p>
            <a:r>
              <a:rPr lang="en-ZA" sz="2800" dirty="0" smtClean="0">
                <a:latin typeface="Times New Roman" panose="02020603050405020304" pitchFamily="18" charset="0"/>
                <a:cs typeface="Times New Roman" panose="02020603050405020304" pitchFamily="18" charset="0"/>
              </a:rPr>
              <a:t>Both deals with problems of values, e.g.</a:t>
            </a:r>
          </a:p>
          <a:p>
            <a:r>
              <a:rPr lang="en-ZA" sz="2800" dirty="0" smtClean="0">
                <a:latin typeface="Times New Roman" panose="02020603050405020304" pitchFamily="18" charset="0"/>
                <a:cs typeface="Times New Roman" panose="02020603050405020304" pitchFamily="18" charset="0"/>
              </a:rPr>
              <a:t>What is good or bad.  What is good and therefore desirable or wrong and therefore undesirable</a:t>
            </a:r>
            <a:r>
              <a:rPr lang="en-ZA" sz="2800" dirty="0" smtClean="0"/>
              <a:t>.</a:t>
            </a:r>
          </a:p>
          <a:p>
            <a:r>
              <a:rPr lang="en-ZA" sz="2800" dirty="0" smtClean="0">
                <a:latin typeface="Times New Roman" panose="02020603050405020304" pitchFamily="18" charset="0"/>
                <a:cs typeface="Times New Roman" panose="02020603050405020304" pitchFamily="18" charset="0"/>
              </a:rPr>
              <a:t>Both adopt certain principles that talk about morals e.g. ethics</a:t>
            </a:r>
          </a:p>
          <a:p>
            <a:r>
              <a:rPr lang="en-ZA" sz="2800" dirty="0" smtClean="0">
                <a:latin typeface="Times New Roman" panose="02020603050405020304" pitchFamily="18" charset="0"/>
                <a:cs typeface="Times New Roman" panose="02020603050405020304" pitchFamily="18" charset="0"/>
              </a:rPr>
              <a:t>Both are able to find out truth and knowledge</a:t>
            </a:r>
          </a:p>
          <a:p>
            <a:r>
              <a:rPr lang="en-ZA" sz="2800" dirty="0" smtClean="0">
                <a:latin typeface="Times New Roman" panose="02020603050405020304" pitchFamily="18" charset="0"/>
                <a:cs typeface="Times New Roman" panose="02020603050405020304" pitchFamily="18" charset="0"/>
              </a:rPr>
              <a:t>Philosophy will teach you to weigh situations</a:t>
            </a:r>
          </a:p>
        </p:txBody>
      </p:sp>
    </p:spTree>
    <p:extLst>
      <p:ext uri="{BB962C8B-B14F-4D97-AF65-F5344CB8AC3E}">
        <p14:creationId xmlns:p14="http://schemas.microsoft.com/office/powerpoint/2010/main" val="50836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a:latin typeface="Times New Roman" panose="02020603050405020304" pitchFamily="18" charset="0"/>
                <a:cs typeface="Times New Roman" panose="02020603050405020304" pitchFamily="18" charset="0"/>
              </a:rPr>
              <a:t>Finding out truth and knowledge in order to find appropriate and effective solutions.</a:t>
            </a:r>
          </a:p>
          <a:p>
            <a:r>
              <a:rPr lang="en-ZA" sz="2800" dirty="0">
                <a:latin typeface="Times New Roman" panose="02020603050405020304" pitchFamily="18" charset="0"/>
                <a:cs typeface="Times New Roman" panose="02020603050405020304" pitchFamily="18" charset="0"/>
              </a:rPr>
              <a:t>Such way of looking at philosophy of education has prospects for improving education because philosophical questions are raised from inside education and finding education solutions in the process.</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20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Definition of Philosophy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The term  philosophy came from two </a:t>
            </a:r>
            <a:r>
              <a:rPr lang="en-ZA" sz="2800" dirty="0">
                <a:latin typeface="Times New Roman" panose="02020603050405020304" pitchFamily="18" charset="0"/>
                <a:cs typeface="Times New Roman" panose="02020603050405020304" pitchFamily="18" charset="0"/>
              </a:rPr>
              <a:t>G</a:t>
            </a:r>
            <a:r>
              <a:rPr lang="en-ZA" sz="2800" dirty="0" smtClean="0">
                <a:latin typeface="Times New Roman" panose="02020603050405020304" pitchFamily="18" charset="0"/>
                <a:cs typeface="Times New Roman" panose="02020603050405020304" pitchFamily="18" charset="0"/>
              </a:rPr>
              <a:t>reek words,</a:t>
            </a:r>
          </a:p>
          <a:p>
            <a:r>
              <a:rPr lang="en-ZA" sz="2800" dirty="0" smtClean="0">
                <a:latin typeface="Times New Roman" panose="02020603050405020304" pitchFamily="18" charset="0"/>
                <a:cs typeface="Times New Roman" panose="02020603050405020304" pitchFamily="18" charset="0"/>
              </a:rPr>
              <a:t> </a:t>
            </a:r>
            <a:r>
              <a:rPr lang="en-ZA" sz="2800" dirty="0" err="1" smtClean="0">
                <a:latin typeface="Times New Roman" panose="02020603050405020304" pitchFamily="18" charset="0"/>
                <a:cs typeface="Times New Roman" panose="02020603050405020304" pitchFamily="18" charset="0"/>
              </a:rPr>
              <a:t>Philos</a:t>
            </a:r>
            <a:r>
              <a:rPr lang="en-ZA" sz="2800" dirty="0" smtClean="0">
                <a:latin typeface="Times New Roman" panose="02020603050405020304" pitchFamily="18" charset="0"/>
                <a:cs typeface="Times New Roman" panose="02020603050405020304" pitchFamily="18" charset="0"/>
              </a:rPr>
              <a:t>: meaning love and</a:t>
            </a:r>
          </a:p>
          <a:p>
            <a:r>
              <a:rPr lang="en-ZA" sz="2800" dirty="0" smtClean="0">
                <a:latin typeface="Times New Roman" panose="02020603050405020304" pitchFamily="18" charset="0"/>
                <a:cs typeface="Times New Roman" panose="02020603050405020304" pitchFamily="18" charset="0"/>
              </a:rPr>
              <a:t> Sophia: meaning wisdom/knowledge</a:t>
            </a:r>
          </a:p>
          <a:p>
            <a:r>
              <a:rPr lang="en-ZA" sz="2800" dirty="0" smtClean="0">
                <a:latin typeface="Times New Roman" panose="02020603050405020304" pitchFamily="18" charset="0"/>
                <a:cs typeface="Times New Roman" panose="02020603050405020304" pitchFamily="18" charset="0"/>
              </a:rPr>
              <a:t>When combined these two words, they mean love of wisdom or love of knowledge.</a:t>
            </a:r>
          </a:p>
          <a:p>
            <a:r>
              <a:rPr lang="en-ZA" sz="2800" dirty="0" smtClean="0">
                <a:latin typeface="Times New Roman" panose="02020603050405020304" pitchFamily="18" charset="0"/>
                <a:cs typeface="Times New Roman" panose="02020603050405020304" pitchFamily="18" charset="0"/>
              </a:rPr>
              <a:t>In other words a philosopher is the one who searches for knowledge or wisdom.  </a:t>
            </a:r>
          </a:p>
          <a:p>
            <a:pPr marL="0" indent="0">
              <a:buNone/>
            </a:pP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635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John Dewey’s approach not espoused by R.S. Peters and P.H. </a:t>
            </a:r>
            <a:r>
              <a:rPr lang="en-ZA" dirty="0" err="1" smtClean="0"/>
              <a:t>Hirst</a:t>
            </a:r>
            <a:r>
              <a:rPr lang="en-ZA" dirty="0" smtClean="0"/>
              <a:t> in England, and Israel </a:t>
            </a:r>
            <a:r>
              <a:rPr lang="en-ZA" dirty="0" err="1" smtClean="0"/>
              <a:t>scheffler</a:t>
            </a:r>
            <a:r>
              <a:rPr lang="en-ZA" dirty="0" smtClean="0"/>
              <a:t>, Jonas F. </a:t>
            </a:r>
            <a:r>
              <a:rPr lang="en-ZA" dirty="0" err="1" smtClean="0"/>
              <a:t>soltis</a:t>
            </a:r>
            <a:r>
              <a:rPr lang="en-ZA" dirty="0" smtClean="0"/>
              <a:t> and other </a:t>
            </a:r>
            <a:r>
              <a:rPr lang="en-ZA" dirty="0"/>
              <a:t>A</a:t>
            </a:r>
            <a:r>
              <a:rPr lang="en-ZA" dirty="0" smtClean="0"/>
              <a:t>mericans</a:t>
            </a:r>
            <a:endParaRPr lang="en-ZA" dirty="0"/>
          </a:p>
        </p:txBody>
      </p:sp>
      <p:sp>
        <p:nvSpPr>
          <p:cNvPr id="3" name="Content Placeholder 2"/>
          <p:cNvSpPr>
            <a:spLocks noGrp="1"/>
          </p:cNvSpPr>
          <p:nvPr>
            <p:ph idx="1"/>
          </p:nvPr>
        </p:nvSpPr>
        <p:spPr/>
        <p:txBody>
          <a:bodyPr>
            <a:normAutofit lnSpcReduction="10000"/>
          </a:bodyPr>
          <a:lstStyle/>
          <a:p>
            <a:r>
              <a:rPr lang="en-ZA" sz="2800" dirty="0" smtClean="0">
                <a:latin typeface="Times New Roman" panose="02020603050405020304" pitchFamily="18" charset="0"/>
                <a:cs typeface="Times New Roman" panose="02020603050405020304" pitchFamily="18" charset="0"/>
              </a:rPr>
              <a:t>Their stand is; </a:t>
            </a:r>
            <a:r>
              <a:rPr lang="en-ZA" sz="2800" dirty="0">
                <a:latin typeface="Times New Roman" panose="02020603050405020304" pitchFamily="18" charset="0"/>
                <a:cs typeface="Times New Roman" panose="02020603050405020304" pitchFamily="18" charset="0"/>
              </a:rPr>
              <a:t>education should raise problems for philosophy to tackle, </a:t>
            </a:r>
            <a:endParaRPr lang="en-ZA" sz="2800" dirty="0" smtClean="0">
              <a:latin typeface="Times New Roman" panose="02020603050405020304" pitchFamily="18" charset="0"/>
              <a:cs typeface="Times New Roman" panose="02020603050405020304" pitchFamily="18" charset="0"/>
            </a:endParaRPr>
          </a:p>
          <a:p>
            <a:pPr marL="0" indent="0">
              <a:buNone/>
            </a:pPr>
            <a:r>
              <a:rPr lang="en-ZA" sz="2400" b="1" dirty="0" smtClean="0">
                <a:latin typeface="Times New Roman" panose="02020603050405020304" pitchFamily="18" charset="0"/>
                <a:cs typeface="Times New Roman" panose="02020603050405020304" pitchFamily="18" charset="0"/>
              </a:rPr>
              <a:t>But </a:t>
            </a:r>
            <a:endParaRPr lang="en-ZA" sz="2400" b="1" dirty="0">
              <a:latin typeface="Times New Roman" panose="02020603050405020304" pitchFamily="18" charset="0"/>
              <a:cs typeface="Times New Roman" panose="02020603050405020304" pitchFamily="18" charset="0"/>
            </a:endParaRPr>
          </a:p>
          <a:p>
            <a:r>
              <a:rPr lang="en-ZA" sz="2800" dirty="0">
                <a:latin typeface="Times New Roman" panose="02020603050405020304" pitchFamily="18" charset="0"/>
                <a:cs typeface="Times New Roman" panose="02020603050405020304" pitchFamily="18" charset="0"/>
              </a:rPr>
              <a:t>Philosophic efforts must stop at clarifying concepts, ideas and problems but not reconstructing the whole education </a:t>
            </a:r>
            <a:r>
              <a:rPr lang="en-ZA" sz="2800" dirty="0" smtClean="0">
                <a:latin typeface="Times New Roman" panose="02020603050405020304" pitchFamily="18" charset="0"/>
                <a:cs typeface="Times New Roman" panose="02020603050405020304" pitchFamily="18" charset="0"/>
              </a:rPr>
              <a:t>system</a:t>
            </a:r>
          </a:p>
          <a:p>
            <a:r>
              <a:rPr lang="en-ZA" sz="2800" dirty="0" smtClean="0">
                <a:latin typeface="Times New Roman" panose="02020603050405020304" pitchFamily="18" charset="0"/>
                <a:cs typeface="Times New Roman" panose="02020603050405020304" pitchFamily="18" charset="0"/>
              </a:rPr>
              <a:t>Philosophy should engage in descriptive analysis of education situations but not prescribing the course that education should take.</a:t>
            </a:r>
            <a:endParaRPr lang="en-ZA" sz="2800" dirty="0">
              <a:latin typeface="Times New Roman" panose="02020603050405020304" pitchFamily="18" charset="0"/>
              <a:cs typeface="Times New Roman" panose="02020603050405020304" pitchFamily="18" charset="0"/>
            </a:endParaRPr>
          </a:p>
          <a:p>
            <a:endParaRPr lang="en-ZA" dirty="0"/>
          </a:p>
        </p:txBody>
      </p:sp>
    </p:spTree>
    <p:extLst>
      <p:ext uri="{BB962C8B-B14F-4D97-AF65-F5344CB8AC3E}">
        <p14:creationId xmlns:p14="http://schemas.microsoft.com/office/powerpoint/2010/main" val="3614960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Activity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Draw three circles that intersect in the middle, like this:</a:t>
            </a:r>
          </a:p>
          <a:p>
            <a:pPr marL="0" indent="0">
              <a:buNone/>
            </a:pPr>
            <a:r>
              <a:rPr lang="en-ZA" sz="2800" dirty="0" smtClean="0">
                <a:latin typeface="Times New Roman" panose="02020603050405020304" pitchFamily="18" charset="0"/>
                <a:cs typeface="Times New Roman" panose="02020603050405020304" pitchFamily="18" charset="0"/>
              </a:rPr>
              <a:t>            popular               Traditional         Formal/Technical</a:t>
            </a:r>
          </a:p>
          <a:p>
            <a:pPr marL="0" indent="0">
              <a:buNone/>
            </a:pPr>
            <a:r>
              <a:rPr lang="en-ZA" sz="2800" dirty="0">
                <a:latin typeface="Times New Roman" panose="02020603050405020304" pitchFamily="18" charset="0"/>
                <a:cs typeface="Times New Roman" panose="02020603050405020304" pitchFamily="18" charset="0"/>
              </a:rPr>
              <a:t> </a:t>
            </a:r>
            <a:r>
              <a:rPr lang="en-ZA" sz="2800" dirty="0" smtClean="0">
                <a:latin typeface="Times New Roman" panose="02020603050405020304" pitchFamily="18" charset="0"/>
                <a:cs typeface="Times New Roman" panose="02020603050405020304" pitchFamily="18" charset="0"/>
              </a:rPr>
              <a:t>           Philosophy          African              Philosophy</a:t>
            </a:r>
          </a:p>
          <a:p>
            <a:pPr marL="0" indent="0">
              <a:buNone/>
            </a:pPr>
            <a:r>
              <a:rPr lang="en-ZA" sz="2800" dirty="0">
                <a:latin typeface="Times New Roman" panose="02020603050405020304" pitchFamily="18" charset="0"/>
                <a:cs typeface="Times New Roman" panose="02020603050405020304" pitchFamily="18" charset="0"/>
              </a:rPr>
              <a:t> </a:t>
            </a:r>
            <a:r>
              <a:rPr lang="en-ZA" sz="2800" dirty="0" smtClean="0">
                <a:latin typeface="Times New Roman" panose="02020603050405020304" pitchFamily="18" charset="0"/>
                <a:cs typeface="Times New Roman" panose="02020603050405020304" pitchFamily="18" charset="0"/>
              </a:rPr>
              <a:t>                                       Philosophy.</a:t>
            </a:r>
          </a:p>
          <a:p>
            <a:pPr marL="0" indent="0">
              <a:buNone/>
            </a:pPr>
            <a:r>
              <a:rPr lang="en-ZA" sz="2800" dirty="0" smtClean="0">
                <a:latin typeface="Times New Roman" panose="02020603050405020304" pitchFamily="18" charset="0"/>
                <a:cs typeface="Times New Roman" panose="02020603050405020304" pitchFamily="18" charset="0"/>
              </a:rPr>
              <a:t>Jot down in each circle the characteristics that are true about that philosophy. Place them in the overlapping area if two philosophies share that same characteristic. </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45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Self Assessment</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Match the basic source of wisdom in each philosophy below with the corresponding philosophy.</a:t>
            </a:r>
          </a:p>
          <a:p>
            <a:r>
              <a:rPr lang="en-ZA" sz="2800" dirty="0" smtClean="0">
                <a:latin typeface="Times New Roman" panose="02020603050405020304" pitchFamily="18" charset="0"/>
                <a:cs typeface="Times New Roman" panose="02020603050405020304" pitchFamily="18" charset="0"/>
              </a:rPr>
              <a:t>Philosophy                                  Basic source of wisdom</a:t>
            </a:r>
          </a:p>
          <a:p>
            <a:pPr marL="514350" indent="-514350">
              <a:buAutoNum type="arabicPeriod"/>
            </a:pPr>
            <a:r>
              <a:rPr lang="en-ZA" sz="2800" dirty="0" smtClean="0">
                <a:latin typeface="Times New Roman" panose="02020603050405020304" pitchFamily="18" charset="0"/>
                <a:cs typeface="Times New Roman" panose="02020603050405020304" pitchFamily="18" charset="0"/>
              </a:rPr>
              <a:t>Popular Philosophy              (a) Scientific Reasoning</a:t>
            </a:r>
          </a:p>
          <a:p>
            <a:pPr marL="514350" indent="-514350">
              <a:buAutoNum type="arabicPeriod"/>
            </a:pPr>
            <a:r>
              <a:rPr lang="en-ZA" sz="2800" dirty="0" smtClean="0">
                <a:latin typeface="Times New Roman" panose="02020603050405020304" pitchFamily="18" charset="0"/>
                <a:cs typeface="Times New Roman" panose="02020603050405020304" pitchFamily="18" charset="0"/>
              </a:rPr>
              <a:t>Traditional African                 (b) Personal Bias</a:t>
            </a:r>
          </a:p>
          <a:p>
            <a:pPr marL="514350" indent="-514350">
              <a:buAutoNum type="arabicPeriod"/>
            </a:pPr>
            <a:r>
              <a:rPr lang="en-ZA" sz="2800" dirty="0" smtClean="0">
                <a:latin typeface="Times New Roman" panose="02020603050405020304" pitchFamily="18" charset="0"/>
                <a:cs typeface="Times New Roman" panose="02020603050405020304" pitchFamily="18" charset="0"/>
              </a:rPr>
              <a:t>Formal Philosophy                (c) God’s and Elders</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895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a:xfrm>
            <a:off x="677334" y="2160589"/>
            <a:ext cx="8596668" cy="4184793"/>
          </a:xfrm>
        </p:spPr>
        <p:txBody>
          <a:bodyPr>
            <a:noAutofit/>
          </a:bodyPr>
          <a:lstStyle/>
          <a:p>
            <a:r>
              <a:rPr lang="en-ZA" sz="2800" dirty="0" smtClean="0">
                <a:latin typeface="Times New Roman" panose="02020603050405020304" pitchFamily="18" charset="0"/>
                <a:cs typeface="Times New Roman" panose="02020603050405020304" pitchFamily="18" charset="0"/>
              </a:rPr>
              <a:t>This search for knowledge is through the process of asking questions hence Philosophy is the process of asking questions.</a:t>
            </a:r>
          </a:p>
          <a:p>
            <a:r>
              <a:rPr lang="en-ZA" sz="2800" dirty="0" smtClean="0">
                <a:latin typeface="Times New Roman" panose="02020603050405020304" pitchFamily="18" charset="0"/>
                <a:cs typeface="Times New Roman" panose="02020603050405020304" pitchFamily="18" charset="0"/>
              </a:rPr>
              <a:t>Philosophise – is to engage in a strenuous activity of thought.</a:t>
            </a:r>
          </a:p>
          <a:p>
            <a:r>
              <a:rPr lang="en-ZA" sz="2800" dirty="0" smtClean="0">
                <a:latin typeface="Times New Roman" panose="02020603050405020304" pitchFamily="18" charset="0"/>
                <a:cs typeface="Times New Roman" panose="02020603050405020304" pitchFamily="18" charset="0"/>
              </a:rPr>
              <a:t>According to </a:t>
            </a:r>
            <a:r>
              <a:rPr lang="en-ZA" sz="2800" dirty="0" err="1" smtClean="0">
                <a:latin typeface="Times New Roman" panose="02020603050405020304" pitchFamily="18" charset="0"/>
                <a:cs typeface="Times New Roman" panose="02020603050405020304" pitchFamily="18" charset="0"/>
              </a:rPr>
              <a:t>Hirst</a:t>
            </a:r>
            <a:r>
              <a:rPr lang="en-ZA" sz="2800" dirty="0" smtClean="0">
                <a:latin typeface="Times New Roman" panose="02020603050405020304" pitchFamily="18" charset="0"/>
                <a:cs typeface="Times New Roman" panose="02020603050405020304" pitchFamily="18" charset="0"/>
              </a:rPr>
              <a:t> and Peters (1974), philosophy is concerned with questions about “ the analysis of concepts” and with questions about “the grounds of knowledge, beliefs and activities”.</a:t>
            </a:r>
          </a:p>
        </p:txBody>
      </p:sp>
    </p:spTree>
    <p:extLst>
      <p:ext uri="{BB962C8B-B14F-4D97-AF65-F5344CB8AC3E}">
        <p14:creationId xmlns:p14="http://schemas.microsoft.com/office/powerpoint/2010/main" val="570045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sz="2800" dirty="0">
                <a:latin typeface="Times New Roman" panose="02020603050405020304" pitchFamily="18" charset="0"/>
                <a:cs typeface="Times New Roman" panose="02020603050405020304" pitchFamily="18" charset="0"/>
              </a:rPr>
              <a:t>According to Roger </a:t>
            </a:r>
            <a:r>
              <a:rPr lang="en-ZA" sz="2800" dirty="0" err="1">
                <a:latin typeface="Times New Roman" panose="02020603050405020304" pitchFamily="18" charset="0"/>
                <a:cs typeface="Times New Roman" panose="02020603050405020304" pitchFamily="18" charset="0"/>
              </a:rPr>
              <a:t>Straughan</a:t>
            </a:r>
            <a:r>
              <a:rPr lang="en-ZA" sz="2800" dirty="0">
                <a:latin typeface="Times New Roman" panose="02020603050405020304" pitchFamily="18" charset="0"/>
                <a:cs typeface="Times New Roman" panose="02020603050405020304" pitchFamily="18" charset="0"/>
              </a:rPr>
              <a:t> and John Wilson(1983) used the verb philosophising instead of the noun philosophy.  To them philosophy – means an activity. Thus, something you do and usually get better with practice. It is a form of thought one uses or method of argument one adopts.</a:t>
            </a:r>
          </a:p>
          <a:p>
            <a:endParaRPr lang="en-ZA" sz="2400" dirty="0">
              <a:latin typeface="Times New Roman" panose="02020603050405020304" pitchFamily="18"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138749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Philosophy of Education</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ZA" sz="2800" dirty="0" smtClean="0">
                <a:latin typeface="Times New Roman" panose="02020603050405020304" pitchFamily="18" charset="0"/>
                <a:cs typeface="Times New Roman" panose="02020603050405020304" pitchFamily="18" charset="0"/>
              </a:rPr>
              <a:t>Seems to place education in the centre and philosophy as a tool to examine education.</a:t>
            </a:r>
          </a:p>
          <a:p>
            <a:r>
              <a:rPr lang="en-ZA" sz="2800" dirty="0" smtClean="0">
                <a:latin typeface="Times New Roman" panose="02020603050405020304" pitchFamily="18" charset="0"/>
                <a:cs typeface="Times New Roman" panose="02020603050405020304" pitchFamily="18" charset="0"/>
              </a:rPr>
              <a:t>Education is seen through the lens of philosophy</a:t>
            </a:r>
          </a:p>
          <a:p>
            <a:r>
              <a:rPr lang="en-ZA" sz="2800" dirty="0" smtClean="0">
                <a:latin typeface="Times New Roman" panose="02020603050405020304" pitchFamily="18" charset="0"/>
                <a:cs typeface="Times New Roman" panose="02020603050405020304" pitchFamily="18" charset="0"/>
              </a:rPr>
              <a:t>Implies an inquiry into the fundamental nature of the field in question(</a:t>
            </a:r>
            <a:r>
              <a:rPr lang="en-ZA" sz="2800" dirty="0" err="1" smtClean="0">
                <a:latin typeface="Times New Roman" panose="02020603050405020304" pitchFamily="18" charset="0"/>
                <a:cs typeface="Times New Roman" panose="02020603050405020304" pitchFamily="18" charset="0"/>
              </a:rPr>
              <a:t>Akimpelu</a:t>
            </a:r>
            <a:r>
              <a:rPr lang="en-ZA" sz="2800" dirty="0" smtClean="0">
                <a:latin typeface="Times New Roman" panose="02020603050405020304" pitchFamily="18" charset="0"/>
                <a:cs typeface="Times New Roman" panose="02020603050405020304" pitchFamily="18" charset="0"/>
              </a:rPr>
              <a:t>, 1981).</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4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Concepts about philosophy</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ZA" sz="2800" dirty="0" smtClean="0">
                <a:latin typeface="Times New Roman" panose="02020603050405020304" pitchFamily="18" charset="0"/>
                <a:cs typeface="Times New Roman" panose="02020603050405020304" pitchFamily="18" charset="0"/>
              </a:rPr>
              <a:t>There are two related concepts about philosophy namely;</a:t>
            </a:r>
          </a:p>
          <a:p>
            <a:pPr marL="0" indent="0">
              <a:buNone/>
            </a:pPr>
            <a:r>
              <a:rPr lang="en-ZA" sz="2800" b="1" dirty="0" smtClean="0">
                <a:latin typeface="Times New Roman" panose="02020603050405020304" pitchFamily="18" charset="0"/>
                <a:cs typeface="Times New Roman" panose="02020603050405020304" pitchFamily="18" charset="0"/>
              </a:rPr>
              <a:t>1  Popular conception </a:t>
            </a:r>
            <a:r>
              <a:rPr lang="en-ZA" sz="2800" dirty="0" smtClean="0">
                <a:latin typeface="Times New Roman" panose="02020603050405020304" pitchFamily="18" charset="0"/>
                <a:cs typeface="Times New Roman" panose="02020603050405020304" pitchFamily="18" charset="0"/>
              </a:rPr>
              <a:t>(layman/persons idea/subjective thinking)</a:t>
            </a:r>
          </a:p>
          <a:p>
            <a:r>
              <a:rPr lang="en-ZA" sz="2800" dirty="0" smtClean="0">
                <a:latin typeface="Times New Roman" panose="02020603050405020304" pitchFamily="18" charset="0"/>
                <a:cs typeface="Times New Roman" panose="02020603050405020304" pitchFamily="18" charset="0"/>
              </a:rPr>
              <a:t>This is common man ideas about life/schools</a:t>
            </a:r>
          </a:p>
          <a:p>
            <a:r>
              <a:rPr lang="en-ZA" sz="2800" dirty="0" smtClean="0">
                <a:latin typeface="Times New Roman" panose="02020603050405020304" pitchFamily="18" charset="0"/>
                <a:cs typeface="Times New Roman" panose="02020603050405020304" pitchFamily="18" charset="0"/>
              </a:rPr>
              <a:t>Thus general conception about issues; like values, feelings, your world view, attitudes ,ones beliefs and prejudices.</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922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lstStyle/>
          <a:p>
            <a:r>
              <a:rPr lang="en-ZA" sz="2800" b="1" dirty="0">
                <a:latin typeface="Times New Roman" panose="02020603050405020304" pitchFamily="18" charset="0"/>
                <a:cs typeface="Times New Roman" panose="02020603050405020304" pitchFamily="18" charset="0"/>
              </a:rPr>
              <a:t>Assumptions:</a:t>
            </a:r>
            <a:r>
              <a:rPr lang="en-ZA" sz="2800" dirty="0">
                <a:latin typeface="Times New Roman" panose="02020603050405020304" pitchFamily="18" charset="0"/>
                <a:cs typeface="Times New Roman" panose="02020603050405020304" pitchFamily="18" charset="0"/>
              </a:rPr>
              <a:t> act or an instance of accepting without proof</a:t>
            </a:r>
          </a:p>
          <a:p>
            <a:r>
              <a:rPr lang="en-ZA" sz="2800" b="1" dirty="0">
                <a:latin typeface="Times New Roman" panose="02020603050405020304" pitchFamily="18" charset="0"/>
                <a:cs typeface="Times New Roman" panose="02020603050405020304" pitchFamily="18" charset="0"/>
              </a:rPr>
              <a:t>Beliefs</a:t>
            </a:r>
            <a:r>
              <a:rPr lang="en-ZA" sz="2800" dirty="0">
                <a:latin typeface="Times New Roman" panose="02020603050405020304" pitchFamily="18" charset="0"/>
                <a:cs typeface="Times New Roman" panose="02020603050405020304" pitchFamily="18" charset="0"/>
              </a:rPr>
              <a:t>: an acceptance (of a thing, fact statement)</a:t>
            </a:r>
          </a:p>
          <a:p>
            <a:r>
              <a:rPr lang="en-ZA" sz="2800" b="1" dirty="0">
                <a:latin typeface="Times New Roman" panose="02020603050405020304" pitchFamily="18" charset="0"/>
                <a:cs typeface="Times New Roman" panose="02020603050405020304" pitchFamily="18" charset="0"/>
              </a:rPr>
              <a:t>Attitudes</a:t>
            </a:r>
            <a:r>
              <a:rPr lang="en-ZA" sz="2800" dirty="0">
                <a:latin typeface="Times New Roman" panose="02020603050405020304" pitchFamily="18" charset="0"/>
                <a:cs typeface="Times New Roman" panose="02020603050405020304" pitchFamily="18" charset="0"/>
              </a:rPr>
              <a:t>: Settled opinion or way of thinking.</a:t>
            </a:r>
          </a:p>
          <a:p>
            <a:r>
              <a:rPr lang="en-ZA" sz="2800" b="1" dirty="0">
                <a:latin typeface="Times New Roman" panose="02020603050405020304" pitchFamily="18" charset="0"/>
                <a:cs typeface="Times New Roman" panose="02020603050405020304" pitchFamily="18" charset="0"/>
              </a:rPr>
              <a:t>Prejudices:</a:t>
            </a:r>
            <a:r>
              <a:rPr lang="en-ZA" sz="2800" dirty="0">
                <a:latin typeface="Times New Roman" panose="02020603050405020304" pitchFamily="18" charset="0"/>
                <a:cs typeface="Times New Roman" panose="02020603050405020304" pitchFamily="18" charset="0"/>
              </a:rPr>
              <a:t> Preconceived opinion; bias or partiality: intolerance or discrimination against a person or group especially on account of race, religion or gender.</a:t>
            </a:r>
          </a:p>
          <a:p>
            <a:pPr marL="0" indent="0">
              <a:buNone/>
            </a:pPr>
            <a:endParaRPr lang="en-ZA" sz="2400" dirty="0"/>
          </a:p>
        </p:txBody>
      </p:sp>
    </p:spTree>
    <p:extLst>
      <p:ext uri="{BB962C8B-B14F-4D97-AF65-F5344CB8AC3E}">
        <p14:creationId xmlns:p14="http://schemas.microsoft.com/office/powerpoint/2010/main" val="99138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r>
              <a:rPr lang="en-ZA" dirty="0" smtClean="0"/>
              <a:t>.</a:t>
            </a:r>
            <a:endParaRPr lang="en-ZA" dirty="0"/>
          </a:p>
        </p:txBody>
      </p:sp>
      <p:sp>
        <p:nvSpPr>
          <p:cNvPr id="3" name="Content Placeholder 2"/>
          <p:cNvSpPr>
            <a:spLocks noGrp="1"/>
          </p:cNvSpPr>
          <p:nvPr>
            <p:ph idx="1"/>
          </p:nvPr>
        </p:nvSpPr>
        <p:spPr>
          <a:xfrm>
            <a:off x="677334" y="2160589"/>
            <a:ext cx="8596668" cy="4600429"/>
          </a:xfrm>
        </p:spPr>
        <p:txBody>
          <a:bodyPr>
            <a:noAutofit/>
          </a:bodyPr>
          <a:lstStyle/>
          <a:p>
            <a:r>
              <a:rPr lang="en-ZA" sz="2800" b="1" dirty="0" smtClean="0">
                <a:latin typeface="Times New Roman" panose="02020603050405020304" pitchFamily="18" charset="0"/>
                <a:cs typeface="Times New Roman" panose="02020603050405020304" pitchFamily="18" charset="0"/>
              </a:rPr>
              <a:t>In tradition African society: </a:t>
            </a:r>
          </a:p>
          <a:p>
            <a:r>
              <a:rPr lang="en-ZA" sz="2800" dirty="0" smtClean="0">
                <a:latin typeface="Times New Roman" panose="02020603050405020304" pitchFamily="18" charset="0"/>
                <a:cs typeface="Times New Roman" panose="02020603050405020304" pitchFamily="18" charset="0"/>
              </a:rPr>
              <a:t>World-view also termed African philosophy which comprises of profound sayings of the elders expressed in proverbs, incantations, or in oracular and prophetic sayings.</a:t>
            </a:r>
          </a:p>
          <a:p>
            <a:r>
              <a:rPr lang="en-ZA" sz="2800" dirty="0" smtClean="0">
                <a:latin typeface="Times New Roman" panose="02020603050405020304" pitchFamily="18" charset="0"/>
                <a:cs typeface="Times New Roman" panose="02020603050405020304" pitchFamily="18" charset="0"/>
              </a:rPr>
              <a:t>Words of elders treated with respect due to the relationship between wisdom and experience. Elders considered as a link between departed, ancestral spirits. Conception is allied with oracular messages of the African gods.</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244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Continued…….</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ZA" sz="2400" b="1" dirty="0" smtClean="0">
                <a:latin typeface="Times New Roman" panose="02020603050405020304" pitchFamily="18" charset="0"/>
                <a:cs typeface="Times New Roman" panose="02020603050405020304" pitchFamily="18" charset="0"/>
              </a:rPr>
              <a:t>2 Technical conception(specialized knowledge)</a:t>
            </a:r>
          </a:p>
          <a:p>
            <a:pPr marL="0" indent="0">
              <a:buNone/>
            </a:pPr>
            <a:r>
              <a:rPr lang="en-ZA" sz="2800" dirty="0" smtClean="0">
                <a:latin typeface="Times New Roman" panose="02020603050405020304" pitchFamily="18" charset="0"/>
                <a:cs typeface="Times New Roman" panose="02020603050405020304" pitchFamily="18" charset="0"/>
              </a:rPr>
              <a:t>An academic discipline characterised by logical, consistent and systematic thinking to reach sound, coherent and consistent reasoning. Thus, thinking of philosophy as an academic consistency, systematic, because conclusions about issues can be drawn from it.</a:t>
            </a:r>
            <a:endParaRPr lang="en-Z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581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427</TotalTime>
  <Words>1124</Words>
  <Application>Microsoft Office PowerPoint</Application>
  <PresentationFormat>Widescreen</PresentationFormat>
  <Paragraphs>96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PHILOSOPHY </vt:lpstr>
      <vt:lpstr>Definition of Philosophy</vt:lpstr>
      <vt:lpstr>Continued…..</vt:lpstr>
      <vt:lpstr>PowerPoint Presentation</vt:lpstr>
      <vt:lpstr>Philosophy of Education</vt:lpstr>
      <vt:lpstr>Concepts about philosophy</vt:lpstr>
      <vt:lpstr>Continued…</vt:lpstr>
      <vt:lpstr>Continued….</vt:lpstr>
      <vt:lpstr>Continued…….</vt:lpstr>
      <vt:lpstr>Characteristics of philosophy</vt:lpstr>
      <vt:lpstr>Philosophy of education continued…..</vt:lpstr>
      <vt:lpstr>PowerPoint Presentation</vt:lpstr>
      <vt:lpstr>PowerPoint Presentation</vt:lpstr>
      <vt:lpstr>Continued…</vt:lpstr>
      <vt:lpstr>Continued…</vt:lpstr>
      <vt:lpstr>PowerPoint Presentation</vt:lpstr>
      <vt:lpstr>PowerPoint Presentation</vt:lpstr>
      <vt:lpstr>Both Philosophy and Education</vt:lpstr>
      <vt:lpstr>Continued……</vt:lpstr>
      <vt:lpstr>John Dewey’s approach not espoused by R.S. Peters and P.H. Hirst in England, and Israel scheffler, Jonas F. soltis and other Americans</vt:lpstr>
      <vt:lpstr>Activity</vt:lpstr>
      <vt:lpstr>Self Assessment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dc:title>
  <dc:creator>Grant</dc:creator>
  <cp:lastModifiedBy>Grant</cp:lastModifiedBy>
  <cp:revision>35</cp:revision>
  <cp:lastPrinted>2021-01-07T10:14:59Z</cp:lastPrinted>
  <dcterms:created xsi:type="dcterms:W3CDTF">2021-01-03T19:37:52Z</dcterms:created>
  <dcterms:modified xsi:type="dcterms:W3CDTF">2022-02-21T14:27:30Z</dcterms:modified>
</cp:coreProperties>
</file>