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5"/>
  </p:handoutMasterIdLst>
  <p:sldIdLst>
    <p:sldId id="256" r:id="rId2"/>
    <p:sldId id="257" r:id="rId3"/>
    <p:sldId id="258" r:id="rId4"/>
    <p:sldId id="267" r:id="rId5"/>
    <p:sldId id="260" r:id="rId6"/>
    <p:sldId id="261" r:id="rId7"/>
    <p:sldId id="259" r:id="rId8"/>
    <p:sldId id="262" r:id="rId9"/>
    <p:sldId id="263" r:id="rId10"/>
    <p:sldId id="268" r:id="rId11"/>
    <p:sldId id="265" r:id="rId12"/>
    <p:sldId id="269" r:id="rId13"/>
    <p:sldId id="264" r:id="rId14"/>
    <p:sldId id="266" r:id="rId15"/>
    <p:sldId id="270" r:id="rId16"/>
    <p:sldId id="271" r:id="rId17"/>
    <p:sldId id="272" r:id="rId18"/>
    <p:sldId id="273" r:id="rId19"/>
    <p:sldId id="274" r:id="rId20"/>
    <p:sldId id="275" r:id="rId21"/>
    <p:sldId id="276" r:id="rId22"/>
    <p:sldId id="277" r:id="rId23"/>
    <p:sldId id="278" r:id="rId24"/>
  </p:sldIdLst>
  <p:sldSz cx="12192000" cy="6858000"/>
  <p:notesSz cx="98726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4405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5592224" y="0"/>
            <a:ext cx="4278154" cy="344058"/>
          </a:xfrm>
          <a:prstGeom prst="rect">
            <a:avLst/>
          </a:prstGeom>
        </p:spPr>
        <p:txBody>
          <a:bodyPr vert="horz" lIns="91440" tIns="45720" rIns="91440" bIns="45720" rtlCol="0"/>
          <a:lstStyle>
            <a:lvl1pPr algn="r">
              <a:defRPr sz="1200"/>
            </a:lvl1pPr>
          </a:lstStyle>
          <a:p>
            <a:fld id="{1BC8A51B-EA8D-4D1F-A159-5869CDD317A5}" type="datetimeFigureOut">
              <a:rPr lang="en-ZA" smtClean="0"/>
              <a:t>2021/01/15</a:t>
            </a:fld>
            <a:endParaRPr lang="en-ZA"/>
          </a:p>
        </p:txBody>
      </p:sp>
      <p:sp>
        <p:nvSpPr>
          <p:cNvPr id="4" name="Footer Placeholder 3"/>
          <p:cNvSpPr>
            <a:spLocks noGrp="1"/>
          </p:cNvSpPr>
          <p:nvPr>
            <p:ph type="ftr" sz="quarter" idx="2"/>
          </p:nvPr>
        </p:nvSpPr>
        <p:spPr>
          <a:xfrm>
            <a:off x="0" y="6513942"/>
            <a:ext cx="4278154" cy="344058"/>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5592224" y="6513942"/>
            <a:ext cx="4278154" cy="344058"/>
          </a:xfrm>
          <a:prstGeom prst="rect">
            <a:avLst/>
          </a:prstGeom>
        </p:spPr>
        <p:txBody>
          <a:bodyPr vert="horz" lIns="91440" tIns="45720" rIns="91440" bIns="45720" rtlCol="0" anchor="b"/>
          <a:lstStyle>
            <a:lvl1pPr algn="r">
              <a:defRPr sz="1200"/>
            </a:lvl1pPr>
          </a:lstStyle>
          <a:p>
            <a:fld id="{0D6C5237-75DB-4EF7-A048-9B19EFAAAEC8}" type="slidenum">
              <a:rPr lang="en-ZA" smtClean="0"/>
              <a:t>‹#›</a:t>
            </a:fld>
            <a:endParaRPr lang="en-ZA"/>
          </a:p>
        </p:txBody>
      </p:sp>
    </p:spTree>
    <p:extLst>
      <p:ext uri="{BB962C8B-B14F-4D97-AF65-F5344CB8AC3E}">
        <p14:creationId xmlns:p14="http://schemas.microsoft.com/office/powerpoint/2010/main" val="36108807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sz="3600" dirty="0" smtClean="0"/>
              <a:t>Philosophy of education</a:t>
            </a:r>
            <a:br>
              <a:rPr lang="en-ZA" sz="3600" dirty="0" smtClean="0"/>
            </a:br>
            <a:r>
              <a:rPr lang="en-ZA" sz="3600" dirty="0" smtClean="0"/>
              <a:t>Lesson two</a:t>
            </a:r>
            <a:endParaRPr lang="en-ZA" sz="3600" dirty="0"/>
          </a:p>
        </p:txBody>
      </p:sp>
      <p:sp>
        <p:nvSpPr>
          <p:cNvPr id="3" name="Subtitle 2"/>
          <p:cNvSpPr>
            <a:spLocks noGrp="1"/>
          </p:cNvSpPr>
          <p:nvPr>
            <p:ph type="subTitle" idx="1"/>
          </p:nvPr>
        </p:nvSpPr>
        <p:spPr/>
        <p:txBody>
          <a:bodyPr/>
          <a:lstStyle/>
          <a:p>
            <a:endParaRPr lang="en-ZA"/>
          </a:p>
        </p:txBody>
      </p:sp>
    </p:spTree>
    <p:extLst>
      <p:ext uri="{BB962C8B-B14F-4D97-AF65-F5344CB8AC3E}">
        <p14:creationId xmlns:p14="http://schemas.microsoft.com/office/powerpoint/2010/main" val="3671376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a:latin typeface="Times New Roman" panose="02020603050405020304" pitchFamily="18" charset="0"/>
                <a:cs typeface="Times New Roman" panose="02020603050405020304" pitchFamily="18" charset="0"/>
              </a:rPr>
              <a:t>Metaphysics consists of speculative theories based on logical argument, but without scientific basis, about nature of human beings and the world in which they </a:t>
            </a:r>
            <a:r>
              <a:rPr lang="en-ZA" sz="2800" dirty="0" smtClean="0">
                <a:latin typeface="Times New Roman" panose="02020603050405020304" pitchFamily="18" charset="0"/>
                <a:cs typeface="Times New Roman" panose="02020603050405020304" pitchFamily="18" charset="0"/>
              </a:rPr>
              <a:t>live</a:t>
            </a:r>
          </a:p>
          <a:p>
            <a:r>
              <a:rPr lang="en-ZA" sz="2800" dirty="0" smtClean="0">
                <a:latin typeface="Times New Roman" panose="02020603050405020304" pitchFamily="18" charset="0"/>
                <a:cs typeface="Times New Roman" panose="02020603050405020304" pitchFamily="18" charset="0"/>
              </a:rPr>
              <a:t>It </a:t>
            </a:r>
            <a:r>
              <a:rPr lang="en-ZA" sz="2800" dirty="0">
                <a:latin typeface="Times New Roman" panose="02020603050405020304" pitchFamily="18" charset="0"/>
                <a:cs typeface="Times New Roman" panose="02020603050405020304" pitchFamily="18" charset="0"/>
              </a:rPr>
              <a:t>deals with – what humans are, where humans go after death and how humans behave and why</a:t>
            </a:r>
            <a:r>
              <a:rPr lang="en-ZA" sz="2800" dirty="0" smtClean="0">
                <a:latin typeface="Times New Roman" panose="02020603050405020304" pitchFamily="18" charset="0"/>
                <a:cs typeface="Times New Roman" panose="02020603050405020304" pitchFamily="18" charset="0"/>
              </a:rPr>
              <a:t>?.</a:t>
            </a:r>
          </a:p>
          <a:p>
            <a:r>
              <a:rPr lang="en-ZA" sz="2800" dirty="0" smtClean="0">
                <a:latin typeface="Times New Roman" panose="02020603050405020304" pitchFamily="18" charset="0"/>
                <a:cs typeface="Times New Roman" panose="02020603050405020304" pitchFamily="18" charset="0"/>
              </a:rPr>
              <a:t>Therefore, Education is for development of soul in preparations for immortal life leading to the next world</a:t>
            </a:r>
            <a:endParaRPr lang="en-ZA" sz="2800" dirty="0">
              <a:latin typeface="Times New Roman" panose="02020603050405020304" pitchFamily="18" charset="0"/>
              <a:cs typeface="Times New Roman" panose="02020603050405020304" pitchFamily="18" charset="0"/>
            </a:endParaRPr>
          </a:p>
          <a:p>
            <a:endParaRPr lang="en-ZA" sz="2800" dirty="0" smtClean="0">
              <a:latin typeface="Times New Roman" panose="02020603050405020304" pitchFamily="18" charset="0"/>
              <a:cs typeface="Times New Roman" panose="02020603050405020304" pitchFamily="18" charset="0"/>
            </a:endParaRPr>
          </a:p>
          <a:p>
            <a:endParaRPr lang="en-ZA" sz="2800" dirty="0"/>
          </a:p>
        </p:txBody>
      </p:sp>
    </p:spTree>
    <p:extLst>
      <p:ext uri="{BB962C8B-B14F-4D97-AF65-F5344CB8AC3E}">
        <p14:creationId xmlns:p14="http://schemas.microsoft.com/office/powerpoint/2010/main" val="2636731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Autofit/>
          </a:bodyPr>
          <a:lstStyle/>
          <a:p>
            <a:pPr marL="0" indent="0" algn="ctr">
              <a:buNone/>
            </a:pPr>
            <a:r>
              <a:rPr lang="en-ZA" sz="2400" dirty="0" smtClean="0">
                <a:latin typeface="Times New Roman" panose="02020603050405020304" pitchFamily="18" charset="0"/>
                <a:cs typeface="Times New Roman" panose="02020603050405020304" pitchFamily="18" charset="0"/>
              </a:rPr>
              <a:t>Hence in education process (spare the rod and spoil the child) theories influence teaching methods in classrooms. </a:t>
            </a:r>
          </a:p>
          <a:p>
            <a:pPr algn="ctr"/>
            <a:r>
              <a:rPr lang="en-ZA" sz="2400" b="1" dirty="0" smtClean="0">
                <a:latin typeface="Times New Roman" panose="02020603050405020304" pitchFamily="18" charset="0"/>
                <a:cs typeface="Times New Roman" panose="02020603050405020304" pitchFamily="18" charset="0"/>
              </a:rPr>
              <a:t>Loaded </a:t>
            </a:r>
            <a:r>
              <a:rPr lang="en-ZA" sz="2400" b="1" dirty="0">
                <a:latin typeface="Times New Roman" panose="02020603050405020304" pitchFamily="18" charset="0"/>
                <a:cs typeface="Times New Roman" panose="02020603050405020304" pitchFamily="18" charset="0"/>
              </a:rPr>
              <a:t>questions- </a:t>
            </a:r>
            <a:r>
              <a:rPr lang="en-ZA" sz="2400" dirty="0">
                <a:latin typeface="Times New Roman" panose="02020603050405020304" pitchFamily="18" charset="0"/>
                <a:cs typeface="Times New Roman" panose="02020603050405020304" pitchFamily="18" charset="0"/>
              </a:rPr>
              <a:t>are those which compel a person whom we are </a:t>
            </a:r>
            <a:r>
              <a:rPr lang="en-ZA" sz="2400" dirty="0" smtClean="0">
                <a:latin typeface="Times New Roman" panose="02020603050405020304" pitchFamily="18" charset="0"/>
                <a:cs typeface="Times New Roman" panose="02020603050405020304" pitchFamily="18" charset="0"/>
              </a:rPr>
              <a:t>asking </a:t>
            </a:r>
            <a:r>
              <a:rPr lang="en-ZA" sz="2400" dirty="0">
                <a:latin typeface="Times New Roman" panose="02020603050405020304" pitchFamily="18" charset="0"/>
                <a:cs typeface="Times New Roman" panose="02020603050405020304" pitchFamily="18" charset="0"/>
              </a:rPr>
              <a:t>to give the answer which we require to suit our purpose </a:t>
            </a:r>
            <a:r>
              <a:rPr lang="en-ZA" sz="2400" dirty="0" err="1">
                <a:latin typeface="Times New Roman" panose="02020603050405020304" pitchFamily="18" charset="0"/>
                <a:cs typeface="Times New Roman" panose="02020603050405020304" pitchFamily="18" charset="0"/>
              </a:rPr>
              <a:t>eg</a:t>
            </a:r>
            <a:r>
              <a:rPr lang="en-ZA" sz="2400" dirty="0">
                <a:latin typeface="Times New Roman" panose="02020603050405020304" pitchFamily="18" charset="0"/>
                <a:cs typeface="Times New Roman" panose="02020603050405020304" pitchFamily="18" charset="0"/>
              </a:rPr>
              <a:t> those used in court(law). Usually known as leading question.</a:t>
            </a:r>
          </a:p>
          <a:p>
            <a:pPr algn="ctr"/>
            <a:r>
              <a:rPr lang="en-ZA" sz="2400" dirty="0">
                <a:latin typeface="Times New Roman" panose="02020603050405020304" pitchFamily="18" charset="0"/>
                <a:cs typeface="Times New Roman" panose="02020603050405020304" pitchFamily="18" charset="0"/>
              </a:rPr>
              <a:t>Note: But philosophical questions must not be loaded but impartial, thus the question must keep or open mind throughout the investigation. </a:t>
            </a:r>
          </a:p>
        </p:txBody>
      </p:sp>
    </p:spTree>
    <p:extLst>
      <p:ext uri="{BB962C8B-B14F-4D97-AF65-F5344CB8AC3E}">
        <p14:creationId xmlns:p14="http://schemas.microsoft.com/office/powerpoint/2010/main" val="402237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r>
              <a:rPr lang="en-ZA" sz="2800" b="1" dirty="0">
                <a:latin typeface="Times New Roman" panose="02020603050405020304" pitchFamily="18" charset="0"/>
                <a:cs typeface="Times New Roman" panose="02020603050405020304" pitchFamily="18" charset="0"/>
              </a:rPr>
              <a:t>Speculative/contemplative/theoretical questions-  </a:t>
            </a:r>
            <a:r>
              <a:rPr lang="en-ZA" sz="2800" dirty="0">
                <a:latin typeface="Times New Roman" panose="02020603050405020304" pitchFamily="18" charset="0"/>
                <a:cs typeface="Times New Roman" panose="02020603050405020304" pitchFamily="18" charset="0"/>
              </a:rPr>
              <a:t>are not scientific but belongs to the realms of theory and may equally belong to </a:t>
            </a:r>
            <a:r>
              <a:rPr lang="en-ZA" sz="2800" dirty="0" smtClean="0">
                <a:latin typeface="Times New Roman" panose="02020603050405020304" pitchFamily="18" charset="0"/>
                <a:cs typeface="Times New Roman" panose="02020603050405020304" pitchFamily="18" charset="0"/>
              </a:rPr>
              <a:t>philosophy.</a:t>
            </a:r>
          </a:p>
          <a:p>
            <a:r>
              <a:rPr lang="en-ZA" sz="2800" dirty="0" smtClean="0">
                <a:latin typeface="Times New Roman" panose="02020603050405020304" pitchFamily="18" charset="0"/>
                <a:cs typeface="Times New Roman" panose="02020603050405020304" pitchFamily="18" charset="0"/>
              </a:rPr>
              <a:t> </a:t>
            </a:r>
            <a:r>
              <a:rPr lang="en-ZA" sz="2800" dirty="0">
                <a:latin typeface="Times New Roman" panose="02020603050405020304" pitchFamily="18" charset="0"/>
                <a:cs typeface="Times New Roman" panose="02020603050405020304" pitchFamily="18" charset="0"/>
              </a:rPr>
              <a:t>These questions requires one to sit down and think in order to obtain an answer.</a:t>
            </a:r>
          </a:p>
          <a:p>
            <a:r>
              <a:rPr lang="en-ZA" sz="2800" dirty="0">
                <a:latin typeface="Times New Roman" panose="02020603050405020304" pitchFamily="18" charset="0"/>
                <a:cs typeface="Times New Roman" panose="02020603050405020304" pitchFamily="18" charset="0"/>
              </a:rPr>
              <a:t>It is a way of thinking systematically about everything that exists.</a:t>
            </a:r>
          </a:p>
          <a:p>
            <a:endParaRPr lang="en-ZA" sz="2800" dirty="0" smtClean="0">
              <a:latin typeface="Times New Roman" panose="02020603050405020304" pitchFamily="18" charset="0"/>
              <a:cs typeface="Times New Roman" panose="02020603050405020304" pitchFamily="18" charset="0"/>
            </a:endParaRPr>
          </a:p>
          <a:p>
            <a:endParaRPr lang="en-ZA" sz="2800" dirty="0" smtClean="0">
              <a:latin typeface="Times New Roman" panose="02020603050405020304" pitchFamily="18" charset="0"/>
              <a:cs typeface="Times New Roman" panose="02020603050405020304" pitchFamily="18" charset="0"/>
            </a:endParaRPr>
          </a:p>
          <a:p>
            <a:endParaRPr lang="en-ZA" sz="2800" dirty="0">
              <a:latin typeface="Times New Roman" panose="02020603050405020304" pitchFamily="18" charset="0"/>
              <a:cs typeface="Times New Roman" panose="02020603050405020304" pitchFamily="18" charset="0"/>
            </a:endParaRPr>
          </a:p>
          <a:p>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166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r>
              <a:rPr lang="en-ZA" sz="2400" b="1" dirty="0" smtClean="0">
                <a:latin typeface="Times New Roman" panose="02020603050405020304" pitchFamily="18" charset="0"/>
                <a:cs typeface="Times New Roman" panose="02020603050405020304" pitchFamily="18" charset="0"/>
              </a:rPr>
              <a:t>Empirical questions- </a:t>
            </a:r>
            <a:r>
              <a:rPr lang="en-ZA" sz="2400" dirty="0" smtClean="0">
                <a:latin typeface="Times New Roman" panose="02020603050405020304" pitchFamily="18" charset="0"/>
                <a:cs typeface="Times New Roman" panose="02020603050405020304" pitchFamily="18" charset="0"/>
              </a:rPr>
              <a:t>from the Greek word empeiria meaning experience.</a:t>
            </a:r>
          </a:p>
          <a:p>
            <a:r>
              <a:rPr lang="en-ZA" sz="2400" dirty="0" smtClean="0">
                <a:latin typeface="Times New Roman" panose="02020603050405020304" pitchFamily="18" charset="0"/>
                <a:cs typeface="Times New Roman" panose="02020603050405020304" pitchFamily="18" charset="0"/>
              </a:rPr>
              <a:t>These can be answered by our one experience. These needs one to get up and do. E.g. one may want to know if the sea is warm  and If one have already been in for a swim, then can give a correct answer. If not then one needs to get up and do the water testing by immersing either one leg in the  sea water to determine whether its warm or cold..</a:t>
            </a: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098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Empiricism as a component of philosophy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ZA" sz="2400" b="1" dirty="0">
                <a:latin typeface="Times New Roman" panose="02020603050405020304" pitchFamily="18" charset="0"/>
                <a:cs typeface="Times New Roman" panose="02020603050405020304" pitchFamily="18" charset="0"/>
              </a:rPr>
              <a:t>Influence on education </a:t>
            </a:r>
            <a:endParaRPr lang="en-ZA" sz="2400" b="1" dirty="0" smtClean="0">
              <a:latin typeface="Times New Roman" panose="02020603050405020304" pitchFamily="18" charset="0"/>
              <a:cs typeface="Times New Roman" panose="02020603050405020304" pitchFamily="18" charset="0"/>
            </a:endParaRPr>
          </a:p>
          <a:p>
            <a:r>
              <a:rPr lang="en-ZA" sz="2400" dirty="0" smtClean="0">
                <a:latin typeface="Times New Roman" panose="02020603050405020304" pitchFamily="18" charset="0"/>
                <a:cs typeface="Times New Roman" panose="02020603050405020304" pitchFamily="18" charset="0"/>
              </a:rPr>
              <a:t>Empiricism asserts that humans are living biological organisms interacting with the physical environment, that is, all feelings, passions, interests and ambitions as a result of biological processes, which can be studied by science. No issue about mind/soul or fate after death. </a:t>
            </a:r>
          </a:p>
        </p:txBody>
      </p:sp>
    </p:spTree>
    <p:extLst>
      <p:ext uri="{BB962C8B-B14F-4D97-AF65-F5344CB8AC3E}">
        <p14:creationId xmlns:p14="http://schemas.microsoft.com/office/powerpoint/2010/main" val="626429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ZA" sz="2400" dirty="0">
                <a:latin typeface="Times New Roman" panose="02020603050405020304" pitchFamily="18" charset="0"/>
                <a:cs typeface="Times New Roman" panose="02020603050405020304" pitchFamily="18" charset="0"/>
              </a:rPr>
              <a:t>Empirical philosophy leads to the beliefs that;</a:t>
            </a:r>
          </a:p>
          <a:p>
            <a:r>
              <a:rPr lang="en-ZA" sz="2400" dirty="0">
                <a:latin typeface="Times New Roman" panose="02020603050405020304" pitchFamily="18" charset="0"/>
                <a:cs typeface="Times New Roman" panose="02020603050405020304" pitchFamily="18" charset="0"/>
              </a:rPr>
              <a:t>1. Humans grow until they die</a:t>
            </a:r>
          </a:p>
          <a:p>
            <a:r>
              <a:rPr lang="en-ZA" sz="2400" dirty="0">
                <a:latin typeface="Times New Roman" panose="02020603050405020304" pitchFamily="18" charset="0"/>
                <a:cs typeface="Times New Roman" panose="02020603050405020304" pitchFamily="18" charset="0"/>
              </a:rPr>
              <a:t>2. Education is to enable humans to live happily in a society here and now not any other world.</a:t>
            </a:r>
          </a:p>
          <a:p>
            <a:r>
              <a:rPr lang="en-ZA" sz="2400" dirty="0">
                <a:latin typeface="Times New Roman" panose="02020603050405020304" pitchFamily="18" charset="0"/>
                <a:cs typeface="Times New Roman" panose="02020603050405020304" pitchFamily="18" charset="0"/>
              </a:rPr>
              <a:t>3.The pedagogical activities that contribute to successful education are not found in any scripture, but are acquired through scientific study.</a:t>
            </a:r>
          </a:p>
          <a:p>
            <a:endParaRPr lang="en-ZA" dirty="0"/>
          </a:p>
        </p:txBody>
      </p:sp>
    </p:spTree>
    <p:extLst>
      <p:ext uri="{BB962C8B-B14F-4D97-AF65-F5344CB8AC3E}">
        <p14:creationId xmlns:p14="http://schemas.microsoft.com/office/powerpoint/2010/main" val="1313146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Axiology</a:t>
            </a:r>
            <a:r>
              <a:rPr lang="en-ZA" dirty="0" smtClean="0"/>
              <a:t> (the study of ethical values)</a:t>
            </a:r>
            <a:endParaRPr lang="en-ZA" dirty="0"/>
          </a:p>
        </p:txBody>
      </p:sp>
      <p:sp>
        <p:nvSpPr>
          <p:cNvPr id="3" name="Content Placeholder 2"/>
          <p:cNvSpPr>
            <a:spLocks noGrp="1"/>
          </p:cNvSpPr>
          <p:nvPr>
            <p:ph idx="1"/>
          </p:nvPr>
        </p:nvSpPr>
        <p:spPr/>
        <p:txBody>
          <a:bodyPr>
            <a:normAutofit fontScale="92500" lnSpcReduction="10000"/>
          </a:bodyPr>
          <a:lstStyle/>
          <a:p>
            <a:r>
              <a:rPr lang="en-ZA" sz="2800" dirty="0" smtClean="0">
                <a:latin typeface="Times New Roman" panose="02020603050405020304" pitchFamily="18" charset="0"/>
                <a:cs typeface="Times New Roman" panose="02020603050405020304" pitchFamily="18" charset="0"/>
              </a:rPr>
              <a:t>Axiology is the branch of philosophy that studies ethical concepts like good and evil, right or wrong.</a:t>
            </a:r>
          </a:p>
          <a:p>
            <a:r>
              <a:rPr lang="en-ZA" sz="2800" dirty="0" smtClean="0">
                <a:latin typeface="Times New Roman" panose="02020603050405020304" pitchFamily="18" charset="0"/>
                <a:cs typeface="Times New Roman" panose="02020603050405020304" pitchFamily="18" charset="0"/>
              </a:rPr>
              <a:t>It also studies questions of aesthetics, such as beauty and harmony.</a:t>
            </a:r>
          </a:p>
          <a:p>
            <a:r>
              <a:rPr lang="en-ZA" sz="2800" dirty="0" smtClean="0">
                <a:latin typeface="Times New Roman" panose="02020603050405020304" pitchFamily="18" charset="0"/>
                <a:cs typeface="Times New Roman" panose="02020603050405020304" pitchFamily="18" charset="0"/>
              </a:rPr>
              <a:t>It seeks to establish a rational basis for universal ethical and aesthetic truth.</a:t>
            </a:r>
          </a:p>
          <a:p>
            <a:r>
              <a:rPr lang="en-ZA" sz="2800" dirty="0" smtClean="0">
                <a:latin typeface="Times New Roman" panose="02020603050405020304" pitchFamily="18" charset="0"/>
                <a:cs typeface="Times New Roman" panose="02020603050405020304" pitchFamily="18" charset="0"/>
              </a:rPr>
              <a:t>It distinguishes these universal truths from mare matters of taste, and mores, which are not universal truth at all, but merely cultural norms of right and wrong. </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642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Such cultural norms vary from culture to culture and even within cultures.</a:t>
            </a:r>
          </a:p>
          <a:p>
            <a:r>
              <a:rPr lang="en-ZA" sz="2800" dirty="0" smtClean="0">
                <a:latin typeface="Times New Roman" panose="02020603050405020304" pitchFamily="18" charset="0"/>
                <a:cs typeface="Times New Roman" panose="02020603050405020304" pitchFamily="18" charset="0"/>
              </a:rPr>
              <a:t>Axiology also studied issues like should morality be based on following rules or on the outcomes of different contexts,</a:t>
            </a:r>
          </a:p>
          <a:p>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985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Activity</a:t>
            </a:r>
            <a:endParaRPr lang="en-ZA" dirty="0"/>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Think about your own set of ethical values as you learn .</a:t>
            </a:r>
          </a:p>
          <a:p>
            <a:r>
              <a:rPr lang="en-ZA" sz="2800" dirty="0" smtClean="0">
                <a:latin typeface="Times New Roman" panose="02020603050405020304" pitchFamily="18" charset="0"/>
                <a:cs typeface="Times New Roman" panose="02020603050405020304" pitchFamily="18" charset="0"/>
              </a:rPr>
              <a:t>Are they based on Metaphysics, empiricism, or both? Please practice by explaining your answer. This will help you to understand better.</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678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Epistemology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It is the theory of knowledge.</a:t>
            </a:r>
          </a:p>
          <a:p>
            <a:r>
              <a:rPr lang="en-ZA" sz="2800" dirty="0" smtClean="0">
                <a:latin typeface="Times New Roman" panose="02020603050405020304" pitchFamily="18" charset="0"/>
                <a:cs typeface="Times New Roman" panose="02020603050405020304" pitchFamily="18" charset="0"/>
              </a:rPr>
              <a:t>Study of knowledge.</a:t>
            </a:r>
          </a:p>
          <a:p>
            <a:pPr marL="0" indent="0">
              <a:buNone/>
            </a:pPr>
            <a:endParaRPr lang="en-ZA" sz="2800" dirty="0" smtClean="0">
              <a:latin typeface="Times New Roman" panose="02020603050405020304" pitchFamily="18" charset="0"/>
              <a:cs typeface="Times New Roman" panose="02020603050405020304" pitchFamily="18" charset="0"/>
            </a:endParaRPr>
          </a:p>
          <a:p>
            <a:pPr marL="0" indent="0">
              <a:buNone/>
            </a:pPr>
            <a:r>
              <a:rPr lang="en-ZA" sz="2800" dirty="0">
                <a:latin typeface="Times New Roman" panose="02020603050405020304" pitchFamily="18" charset="0"/>
                <a:cs typeface="Times New Roman" panose="02020603050405020304" pitchFamily="18" charset="0"/>
              </a:rPr>
              <a:t> </a:t>
            </a:r>
            <a:r>
              <a:rPr lang="en-ZA" sz="2800" dirty="0" smtClean="0">
                <a:latin typeface="Times New Roman" panose="02020603050405020304" pitchFamily="18" charset="0"/>
                <a:cs typeface="Times New Roman" panose="02020603050405020304" pitchFamily="18" charset="0"/>
              </a:rPr>
              <a:t> </a:t>
            </a:r>
          </a:p>
          <a:p>
            <a:pPr marL="0" indent="0">
              <a:buNone/>
            </a:pPr>
            <a:endParaRPr lang="en-ZA" sz="2800" dirty="0">
              <a:latin typeface="Times New Roman" panose="02020603050405020304" pitchFamily="18" charset="0"/>
              <a:cs typeface="Times New Roman" panose="02020603050405020304" pitchFamily="18" charset="0"/>
            </a:endParaRPr>
          </a:p>
          <a:p>
            <a:pPr marL="0" indent="0">
              <a:buNone/>
            </a:pP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546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latin typeface="Times New Roman" panose="02020603050405020304" pitchFamily="18" charset="0"/>
                <a:cs typeface="Times New Roman" panose="02020603050405020304" pitchFamily="18" charset="0"/>
              </a:rPr>
              <a:t>B</a:t>
            </a:r>
            <a:r>
              <a:rPr lang="en-ZA" dirty="0" smtClean="0">
                <a:latin typeface="Times New Roman" panose="02020603050405020304" pitchFamily="18" charset="0"/>
                <a:cs typeface="Times New Roman" panose="02020603050405020304" pitchFamily="18" charset="0"/>
              </a:rPr>
              <a:t>asic criteria for formulating a viable Philosophy of Education for a Nation</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To be based on the nature of man and society as conceived by that society (Originates from social science).</a:t>
            </a:r>
          </a:p>
          <a:p>
            <a:r>
              <a:rPr lang="en-ZA" sz="2800" dirty="0" smtClean="0">
                <a:latin typeface="Times New Roman" panose="02020603050405020304" pitchFamily="18" charset="0"/>
                <a:cs typeface="Times New Roman" panose="02020603050405020304" pitchFamily="18" charset="0"/>
              </a:rPr>
              <a:t>Based on what the society considers the best type of knowledge worth having and how it is acquired.</a:t>
            </a:r>
          </a:p>
          <a:p>
            <a:r>
              <a:rPr lang="en-ZA" sz="2800" dirty="0" smtClean="0">
                <a:latin typeface="Times New Roman" panose="02020603050405020304" pitchFamily="18" charset="0"/>
                <a:cs typeface="Times New Roman" panose="02020603050405020304" pitchFamily="18" charset="0"/>
              </a:rPr>
              <a:t>Must rest on a value- system or a theory of what it considers most valuable and worth having.</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131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latin typeface="Times New Roman" panose="02020603050405020304" pitchFamily="18" charset="0"/>
                <a:cs typeface="Times New Roman" panose="02020603050405020304" pitchFamily="18" charset="0"/>
              </a:rPr>
              <a:t>Epistemology digs into the root of knowledge and asks the following questions:</a:t>
            </a:r>
            <a:br>
              <a:rPr lang="en-ZA" dirty="0">
                <a:latin typeface="Times New Roman" panose="02020603050405020304" pitchFamily="18" charset="0"/>
                <a:cs typeface="Times New Roman" panose="02020603050405020304" pitchFamily="18" charset="0"/>
              </a:rPr>
            </a:b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ZA" sz="2800" dirty="0" smtClean="0">
                <a:latin typeface="Times New Roman" panose="02020603050405020304" pitchFamily="18" charset="0"/>
                <a:cs typeface="Times New Roman" panose="02020603050405020304" pitchFamily="18" charset="0"/>
              </a:rPr>
              <a:t>What do we mean by knowledge itself?</a:t>
            </a:r>
          </a:p>
          <a:p>
            <a:r>
              <a:rPr lang="en-ZA" sz="2800" dirty="0" smtClean="0">
                <a:latin typeface="Times New Roman" panose="02020603050405020304" pitchFamily="18" charset="0"/>
                <a:cs typeface="Times New Roman" panose="02020603050405020304" pitchFamily="18" charset="0"/>
              </a:rPr>
              <a:t>What is to know something</a:t>
            </a:r>
          </a:p>
          <a:p>
            <a:r>
              <a:rPr lang="en-ZA" sz="2800" dirty="0" smtClean="0">
                <a:latin typeface="Times New Roman" panose="02020603050405020304" pitchFamily="18" charset="0"/>
                <a:cs typeface="Times New Roman" panose="02020603050405020304" pitchFamily="18" charset="0"/>
              </a:rPr>
              <a:t>What are the sources of knowledge?</a:t>
            </a:r>
          </a:p>
          <a:p>
            <a:r>
              <a:rPr lang="en-ZA" sz="2800" dirty="0" smtClean="0">
                <a:latin typeface="Times New Roman" panose="02020603050405020304" pitchFamily="18" charset="0"/>
                <a:cs typeface="Times New Roman" panose="02020603050405020304" pitchFamily="18" charset="0"/>
              </a:rPr>
              <a:t>How do we establish that we know when we claim that we know something?</a:t>
            </a:r>
          </a:p>
          <a:p>
            <a:r>
              <a:rPr lang="en-ZA" sz="2800" dirty="0" smtClean="0">
                <a:latin typeface="Times New Roman" panose="02020603050405020304" pitchFamily="18" charset="0"/>
                <a:cs typeface="Times New Roman" panose="02020603050405020304" pitchFamily="18" charset="0"/>
              </a:rPr>
              <a:t>Do we know in the same way in all the subjects in the curriculum? If not what are the types of knowledge that are possible?</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164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What are the prices that we should place on different types of knowledge available to us, or what type of knowledge is of most worth?</a:t>
            </a:r>
          </a:p>
          <a:p>
            <a:r>
              <a:rPr lang="en-ZA" sz="2800" dirty="0" smtClean="0">
                <a:latin typeface="Times New Roman" panose="02020603050405020304" pitchFamily="18" charset="0"/>
                <a:cs typeface="Times New Roman" panose="02020603050405020304" pitchFamily="18" charset="0"/>
              </a:rPr>
              <a:t>The above questions relate to philosophy while psychology of education deals with the most efficient way by which knowledge can be imparted or acquired.</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73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Teachers impart various types of knowledge: </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Hence the need to know types of knowledge</a:t>
            </a:r>
          </a:p>
          <a:p>
            <a:r>
              <a:rPr lang="en-ZA" sz="2800" dirty="0" smtClean="0">
                <a:latin typeface="Times New Roman" panose="02020603050405020304" pitchFamily="18" charset="0"/>
                <a:cs typeface="Times New Roman" panose="02020603050405020304" pitchFamily="18" charset="0"/>
              </a:rPr>
              <a:t>Need to know sources of knowledge</a:t>
            </a:r>
          </a:p>
          <a:p>
            <a:r>
              <a:rPr lang="en-ZA" sz="2800" dirty="0" smtClean="0">
                <a:latin typeface="Times New Roman" panose="02020603050405020304" pitchFamily="18" charset="0"/>
                <a:cs typeface="Times New Roman" panose="02020603050405020304" pitchFamily="18" charset="0"/>
              </a:rPr>
              <a:t>Need to know how much reliance can be placed on such knowledge.</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23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Types of knowledge</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1. Revealed knowledge</a:t>
            </a:r>
          </a:p>
          <a:p>
            <a:r>
              <a:rPr lang="en-ZA" sz="2800" dirty="0" smtClean="0">
                <a:latin typeface="Times New Roman" panose="02020603050405020304" pitchFamily="18" charset="0"/>
                <a:cs typeface="Times New Roman" panose="02020603050405020304" pitchFamily="18" charset="0"/>
              </a:rPr>
              <a:t>2. Empirical or Scientific Knowledge</a:t>
            </a:r>
          </a:p>
          <a:p>
            <a:r>
              <a:rPr lang="en-ZA" sz="2800" dirty="0" smtClean="0">
                <a:latin typeface="Times New Roman" panose="02020603050405020304" pitchFamily="18" charset="0"/>
                <a:cs typeface="Times New Roman" panose="02020603050405020304" pitchFamily="18" charset="0"/>
              </a:rPr>
              <a:t>3. Rational knowledge</a:t>
            </a:r>
          </a:p>
          <a:p>
            <a:r>
              <a:rPr lang="en-ZA" sz="2800" dirty="0" smtClean="0">
                <a:latin typeface="Times New Roman" panose="02020603050405020304" pitchFamily="18" charset="0"/>
                <a:cs typeface="Times New Roman" panose="02020603050405020304" pitchFamily="18" charset="0"/>
              </a:rPr>
              <a:t>4. Authoritative knowledge</a:t>
            </a:r>
          </a:p>
          <a:p>
            <a:r>
              <a:rPr lang="en-ZA" sz="2800" dirty="0" smtClean="0">
                <a:latin typeface="Times New Roman" panose="02020603050405020304" pitchFamily="18" charset="0"/>
                <a:cs typeface="Times New Roman" panose="02020603050405020304" pitchFamily="18" charset="0"/>
              </a:rPr>
              <a:t>5. Intuitive knowledge</a:t>
            </a:r>
          </a:p>
          <a:p>
            <a:endParaRPr lang="en-ZA" sz="2800" dirty="0">
              <a:latin typeface="Times New Roman" panose="02020603050405020304" pitchFamily="18" charset="0"/>
              <a:cs typeface="Times New Roman" panose="02020603050405020304" pitchFamily="18" charset="0"/>
            </a:endParaRPr>
          </a:p>
          <a:p>
            <a:pPr marL="0" indent="0">
              <a:buNone/>
            </a:pPr>
            <a:r>
              <a:rPr lang="en-ZA" sz="2800" dirty="0" smtClean="0">
                <a:latin typeface="Times New Roman" panose="02020603050405020304" pitchFamily="18" charset="0"/>
                <a:cs typeface="Times New Roman" panose="02020603050405020304" pitchFamily="18" charset="0"/>
              </a:rPr>
              <a:t>To be continued…… </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525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Meaning of Philosophy of education in the Technical Sense.</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Refers to both the process of philosophising about education and the product of that activity</a:t>
            </a:r>
          </a:p>
          <a:p>
            <a:r>
              <a:rPr lang="en-ZA" sz="2800" dirty="0" smtClean="0">
                <a:latin typeface="Times New Roman" panose="02020603050405020304" pitchFamily="18" charset="0"/>
                <a:cs typeface="Times New Roman" panose="02020603050405020304" pitchFamily="18" charset="0"/>
              </a:rPr>
              <a:t>It should be both </a:t>
            </a:r>
            <a:r>
              <a:rPr lang="en-ZA" sz="2800" b="1" dirty="0" smtClean="0">
                <a:latin typeface="Times New Roman" panose="02020603050405020304" pitchFamily="18" charset="0"/>
                <a:cs typeface="Times New Roman" panose="02020603050405020304" pitchFamily="18" charset="0"/>
              </a:rPr>
              <a:t>Analytical</a:t>
            </a:r>
            <a:r>
              <a:rPr lang="en-ZA" sz="2800" dirty="0" smtClean="0">
                <a:latin typeface="Times New Roman" panose="02020603050405020304" pitchFamily="18" charset="0"/>
                <a:cs typeface="Times New Roman" panose="02020603050405020304" pitchFamily="18" charset="0"/>
              </a:rPr>
              <a:t> and </a:t>
            </a:r>
            <a:r>
              <a:rPr lang="en-ZA" sz="2800" b="1" dirty="0" smtClean="0">
                <a:latin typeface="Times New Roman" panose="02020603050405020304" pitchFamily="18" charset="0"/>
                <a:cs typeface="Times New Roman" panose="02020603050405020304" pitchFamily="18" charset="0"/>
              </a:rPr>
              <a:t>Speculative.</a:t>
            </a:r>
          </a:p>
          <a:p>
            <a:pPr marL="0" indent="0">
              <a:buNone/>
            </a:pP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220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Philosophy as Analysis</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400" b="1" dirty="0">
                <a:latin typeface="Times New Roman" panose="02020603050405020304" pitchFamily="18" charset="0"/>
                <a:cs typeface="Times New Roman" panose="02020603050405020304" pitchFamily="18" charset="0"/>
              </a:rPr>
              <a:t>Analytical aspect- </a:t>
            </a:r>
            <a:r>
              <a:rPr lang="en-ZA" sz="2400" dirty="0">
                <a:latin typeface="Times New Roman" panose="02020603050405020304" pitchFamily="18" charset="0"/>
                <a:cs typeface="Times New Roman" panose="02020603050405020304" pitchFamily="18" charset="0"/>
              </a:rPr>
              <a:t>Concerned with a “critique of the philosophical assumptions of the existing education systems and practices from the standpoint of compatibility, consistency and adequacy with regard to the growing body of human knowledge.”</a:t>
            </a: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726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Analytical 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400" dirty="0" smtClean="0">
                <a:latin typeface="Times New Roman" panose="02020603050405020304" pitchFamily="18" charset="0"/>
                <a:cs typeface="Times New Roman" panose="02020603050405020304" pitchFamily="18" charset="0"/>
              </a:rPr>
              <a:t>The process of asking question for ourselves in an effort to produce solutions to philosophical problems is called the </a:t>
            </a:r>
            <a:r>
              <a:rPr lang="en-ZA" sz="2400" b="1" dirty="0" smtClean="0">
                <a:latin typeface="Times New Roman" panose="02020603050405020304" pitchFamily="18" charset="0"/>
                <a:cs typeface="Times New Roman" panose="02020603050405020304" pitchFamily="18" charset="0"/>
              </a:rPr>
              <a:t>analytical approach </a:t>
            </a:r>
            <a:r>
              <a:rPr lang="en-ZA" sz="2400" dirty="0" smtClean="0">
                <a:latin typeface="Times New Roman" panose="02020603050405020304" pitchFamily="18" charset="0"/>
                <a:cs typeface="Times New Roman" panose="02020603050405020304" pitchFamily="18" charset="0"/>
              </a:rPr>
              <a:t>Schofield(1972)</a:t>
            </a:r>
            <a:r>
              <a:rPr lang="en-ZA" sz="2400" b="1" dirty="0" smtClean="0">
                <a:latin typeface="Times New Roman" panose="02020603050405020304" pitchFamily="18" charset="0"/>
                <a:cs typeface="Times New Roman" panose="02020603050405020304" pitchFamily="18" charset="0"/>
              </a:rPr>
              <a:t>.</a:t>
            </a:r>
          </a:p>
          <a:p>
            <a:r>
              <a:rPr lang="en-ZA" sz="2400" dirty="0" smtClean="0">
                <a:latin typeface="Times New Roman" panose="02020603050405020304" pitchFamily="18" charset="0"/>
                <a:cs typeface="Times New Roman" panose="02020603050405020304" pitchFamily="18" charset="0"/>
              </a:rPr>
              <a:t>There are three terms currently being used namely</a:t>
            </a:r>
            <a:r>
              <a:rPr lang="en-ZA" sz="2400" b="1" dirty="0" smtClean="0">
                <a:latin typeface="Times New Roman" panose="02020603050405020304" pitchFamily="18" charset="0"/>
                <a:cs typeface="Times New Roman" panose="02020603050405020304" pitchFamily="18" charset="0"/>
              </a:rPr>
              <a:t>;</a:t>
            </a:r>
          </a:p>
          <a:p>
            <a:r>
              <a:rPr lang="en-ZA" sz="2400" dirty="0" smtClean="0">
                <a:latin typeface="Times New Roman" panose="02020603050405020304" pitchFamily="18" charset="0"/>
                <a:cs typeface="Times New Roman" panose="02020603050405020304" pitchFamily="18" charset="0"/>
              </a:rPr>
              <a:t>1</a:t>
            </a:r>
            <a:r>
              <a:rPr lang="en-ZA" sz="2400" b="1" dirty="0" smtClean="0">
                <a:latin typeface="Times New Roman" panose="02020603050405020304" pitchFamily="18" charset="0"/>
                <a:cs typeface="Times New Roman" panose="02020603050405020304" pitchFamily="18" charset="0"/>
              </a:rPr>
              <a:t>. linguistic analysis- </a:t>
            </a:r>
            <a:r>
              <a:rPr lang="en-ZA" sz="2400" dirty="0" smtClean="0">
                <a:latin typeface="Times New Roman" panose="02020603050405020304" pitchFamily="18" charset="0"/>
                <a:cs typeface="Times New Roman" panose="02020603050405020304" pitchFamily="18" charset="0"/>
              </a:rPr>
              <a:t>it examines nature and use of language from different points of view or to see if statements have hidden meaning. </a:t>
            </a:r>
          </a:p>
          <a:p>
            <a:r>
              <a:rPr lang="en-ZA" sz="2400" dirty="0" smtClean="0">
                <a:latin typeface="Times New Roman" panose="02020603050405020304" pitchFamily="18" charset="0"/>
                <a:cs typeface="Times New Roman" panose="02020603050405020304" pitchFamily="18" charset="0"/>
              </a:rPr>
              <a:t>2. </a:t>
            </a:r>
            <a:r>
              <a:rPr lang="en-ZA" sz="2400" b="1" dirty="0" smtClean="0">
                <a:latin typeface="Times New Roman" panose="02020603050405020304" pitchFamily="18" charset="0"/>
                <a:cs typeface="Times New Roman" panose="02020603050405020304" pitchFamily="18" charset="0"/>
              </a:rPr>
              <a:t>Concept analysis- </a:t>
            </a:r>
            <a:r>
              <a:rPr lang="en-ZA" sz="2400" dirty="0" smtClean="0">
                <a:latin typeface="Times New Roman" panose="02020603050405020304" pitchFamily="18" charset="0"/>
                <a:cs typeface="Times New Roman" panose="02020603050405020304" pitchFamily="18" charset="0"/>
              </a:rPr>
              <a:t>Analyses certain terms  (words) which represent ideas or concepts e.g. history, as in what it means.</a:t>
            </a: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55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400" b="1" dirty="0" smtClean="0">
                <a:latin typeface="Times New Roman" panose="02020603050405020304" pitchFamily="18" charset="0"/>
                <a:cs typeface="Times New Roman" panose="02020603050405020304" pitchFamily="18" charset="0"/>
              </a:rPr>
              <a:t>Philosophical analysis</a:t>
            </a:r>
            <a:r>
              <a:rPr lang="en-ZA" sz="2400" dirty="0" smtClean="0">
                <a:latin typeface="Times New Roman" panose="02020603050405020304" pitchFamily="18" charset="0"/>
                <a:cs typeface="Times New Roman" panose="02020603050405020304" pitchFamily="18" charset="0"/>
              </a:rPr>
              <a:t>- Based on Kneller G.F.(1971) </a:t>
            </a:r>
          </a:p>
          <a:p>
            <a:r>
              <a:rPr lang="en-ZA" sz="2400" dirty="0" smtClean="0">
                <a:latin typeface="Times New Roman" panose="02020603050405020304" pitchFamily="18" charset="0"/>
                <a:cs typeface="Times New Roman" panose="02020603050405020304" pitchFamily="18" charset="0"/>
              </a:rPr>
              <a:t>Focused on words and meaning.  The analytic philosopher examines such notions as ‘Mind’, “academic freedom.” and “Equality of opportunity” in order to assess the different meanings they carry in different context.</a:t>
            </a: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054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Philosophy as a Speculation</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ZA" sz="2800" b="1" dirty="0" smtClean="0">
                <a:latin typeface="Times New Roman" panose="02020603050405020304" pitchFamily="18" charset="0"/>
                <a:cs typeface="Times New Roman" panose="02020603050405020304" pitchFamily="18" charset="0"/>
              </a:rPr>
              <a:t>Speculative aspects- </a:t>
            </a:r>
            <a:r>
              <a:rPr lang="en-ZA" sz="2800" dirty="0" smtClean="0">
                <a:latin typeface="Times New Roman" panose="02020603050405020304" pitchFamily="18" charset="0"/>
                <a:cs typeface="Times New Roman" panose="02020603050405020304" pitchFamily="18" charset="0"/>
              </a:rPr>
              <a:t>to develop a positive conception of what education ought to be from the available areas of experience and knowledge.</a:t>
            </a:r>
          </a:p>
          <a:p>
            <a:r>
              <a:rPr lang="en-ZA" sz="2800" dirty="0" smtClean="0">
                <a:latin typeface="Times New Roman" panose="02020603050405020304" pitchFamily="18" charset="0"/>
                <a:cs typeface="Times New Roman" panose="02020603050405020304" pitchFamily="18" charset="0"/>
              </a:rPr>
              <a:t>To combine analytical and speculative activities to make philosophy relevant to society’s needs.</a:t>
            </a:r>
          </a:p>
          <a:p>
            <a:r>
              <a:rPr lang="en-ZA" sz="2800" dirty="0" smtClean="0">
                <a:latin typeface="Times New Roman" panose="02020603050405020304" pitchFamily="18" charset="0"/>
                <a:cs typeface="Times New Roman" panose="02020603050405020304" pitchFamily="18" charset="0"/>
              </a:rPr>
              <a:t>Basically we critic the philosophical assumptions that people have.</a:t>
            </a:r>
          </a:p>
          <a:p>
            <a:r>
              <a:rPr lang="en-ZA" sz="2800" dirty="0" smtClean="0">
                <a:latin typeface="Times New Roman" panose="02020603050405020304" pitchFamily="18" charset="0"/>
                <a:cs typeface="Times New Roman" panose="02020603050405020304" pitchFamily="18" charset="0"/>
              </a:rPr>
              <a:t>Have questions why such policies are like that e.g. right/wrong. According to </a:t>
            </a:r>
            <a:r>
              <a:rPr lang="en-ZA" sz="2800" dirty="0" err="1" smtClean="0">
                <a:latin typeface="Times New Roman" panose="02020603050405020304" pitchFamily="18" charset="0"/>
                <a:cs typeface="Times New Roman" panose="02020603050405020304" pitchFamily="18" charset="0"/>
              </a:rPr>
              <a:t>Schofied</a:t>
            </a:r>
            <a:r>
              <a:rPr lang="en-ZA" sz="2800" dirty="0" smtClean="0">
                <a:latin typeface="Times New Roman" panose="02020603050405020304" pitchFamily="18" charset="0"/>
                <a:cs typeface="Times New Roman" panose="02020603050405020304" pitchFamily="18" charset="0"/>
              </a:rPr>
              <a:t> (1972), Speculation is  a process of asking questions.</a:t>
            </a:r>
          </a:p>
          <a:p>
            <a:pPr marL="0" indent="0">
              <a:buNone/>
            </a:pP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45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400" dirty="0" smtClean="0">
                <a:latin typeface="Times New Roman" panose="02020603050405020304" pitchFamily="18" charset="0"/>
                <a:cs typeface="Times New Roman" panose="02020603050405020304" pitchFamily="18" charset="0"/>
              </a:rPr>
              <a:t>Greatest Philosophers like Socrates, asked questions in order to ;</a:t>
            </a:r>
          </a:p>
          <a:p>
            <a:r>
              <a:rPr lang="en-ZA" sz="2400" dirty="0" smtClean="0">
                <a:latin typeface="Times New Roman" panose="02020603050405020304" pitchFamily="18" charset="0"/>
                <a:cs typeface="Times New Roman" panose="02020603050405020304" pitchFamily="18" charset="0"/>
              </a:rPr>
              <a:t>1. clarify people’s ideas and,</a:t>
            </a:r>
          </a:p>
          <a:p>
            <a:r>
              <a:rPr lang="en-ZA" sz="2400" dirty="0">
                <a:latin typeface="Times New Roman" panose="02020603050405020304" pitchFamily="18" charset="0"/>
                <a:cs typeface="Times New Roman" panose="02020603050405020304" pitchFamily="18" charset="0"/>
              </a:rPr>
              <a:t>2</a:t>
            </a:r>
            <a:r>
              <a:rPr lang="en-ZA" sz="2400" dirty="0" smtClean="0">
                <a:latin typeface="Times New Roman" panose="02020603050405020304" pitchFamily="18" charset="0"/>
                <a:cs typeface="Times New Roman" panose="02020603050405020304" pitchFamily="18" charset="0"/>
              </a:rPr>
              <a:t>. rid their minds of errors.</a:t>
            </a:r>
          </a:p>
          <a:p>
            <a:pPr marL="0" indent="0">
              <a:buNone/>
            </a:pPr>
            <a:r>
              <a:rPr lang="en-ZA" sz="2400" dirty="0" smtClean="0">
                <a:latin typeface="Times New Roman" panose="02020603050405020304" pitchFamily="18" charset="0"/>
                <a:cs typeface="Times New Roman" panose="02020603050405020304" pitchFamily="18" charset="0"/>
              </a:rPr>
              <a:t>Socrates attempted to rid his mind and those of others with pre-occupied ideas.</a:t>
            </a:r>
          </a:p>
          <a:p>
            <a:pPr marL="0" indent="0">
              <a:buNone/>
            </a:pPr>
            <a:r>
              <a:rPr lang="en-ZA" sz="2400" dirty="0" smtClean="0">
                <a:latin typeface="Times New Roman" panose="02020603050405020304" pitchFamily="18" charset="0"/>
                <a:cs typeface="Times New Roman" panose="02020603050405020304" pitchFamily="18" charset="0"/>
              </a:rPr>
              <a:t>Socrates nature of questions were;</a:t>
            </a:r>
          </a:p>
          <a:p>
            <a:pPr marL="0" indent="0">
              <a:buNone/>
            </a:pPr>
            <a:r>
              <a:rPr lang="en-ZA" sz="2400" b="1" dirty="0" smtClean="0">
                <a:latin typeface="Times New Roman" panose="02020603050405020304" pitchFamily="18" charset="0"/>
                <a:cs typeface="Times New Roman" panose="02020603050405020304" pitchFamily="18" charset="0"/>
              </a:rPr>
              <a:t> Metaphysical, Loaded/Leading, Speculative/contemplative/theoretical </a:t>
            </a:r>
            <a:r>
              <a:rPr lang="en-ZA" sz="2400" dirty="0" smtClean="0">
                <a:latin typeface="Times New Roman" panose="02020603050405020304" pitchFamily="18" charset="0"/>
                <a:cs typeface="Times New Roman" panose="02020603050405020304" pitchFamily="18" charset="0"/>
              </a:rPr>
              <a:t>and</a:t>
            </a:r>
            <a:r>
              <a:rPr lang="en-ZA" sz="2400" b="1" dirty="0" smtClean="0">
                <a:latin typeface="Times New Roman" panose="02020603050405020304" pitchFamily="18" charset="0"/>
                <a:cs typeface="Times New Roman" panose="02020603050405020304" pitchFamily="18" charset="0"/>
              </a:rPr>
              <a:t> empirical,</a:t>
            </a:r>
            <a:r>
              <a:rPr lang="en-ZA" sz="2400" dirty="0" smtClean="0">
                <a:latin typeface="Times New Roman" panose="02020603050405020304" pitchFamily="18" charset="0"/>
                <a:cs typeface="Times New Roman" panose="02020603050405020304" pitchFamily="18" charset="0"/>
              </a:rPr>
              <a:t> questions.</a:t>
            </a: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824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M</a:t>
            </a:r>
            <a:r>
              <a:rPr lang="en-ZA" dirty="0" smtClean="0">
                <a:latin typeface="Times New Roman" panose="02020603050405020304" pitchFamily="18" charset="0"/>
                <a:cs typeface="Times New Roman" panose="02020603050405020304" pitchFamily="18" charset="0"/>
              </a:rPr>
              <a:t>ost three important components of philosophy are; Metaphysical, Epistemology and Axiology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ZA" sz="2400" b="1" dirty="0" smtClean="0">
                <a:latin typeface="Times New Roman" panose="02020603050405020304" pitchFamily="18" charset="0"/>
                <a:cs typeface="Times New Roman" panose="02020603050405020304" pitchFamily="18" charset="0"/>
              </a:rPr>
              <a:t>METAPHYSICS</a:t>
            </a:r>
          </a:p>
          <a:p>
            <a:r>
              <a:rPr lang="en-ZA" sz="2400" b="1" dirty="0" smtClean="0">
                <a:latin typeface="Times New Roman" panose="02020603050405020304" pitchFamily="18" charset="0"/>
                <a:cs typeface="Times New Roman" panose="02020603050405020304" pitchFamily="18" charset="0"/>
              </a:rPr>
              <a:t>Metaphysical questions- </a:t>
            </a:r>
            <a:r>
              <a:rPr lang="en-ZA" sz="2400" dirty="0" smtClean="0">
                <a:latin typeface="Times New Roman" panose="02020603050405020304" pitchFamily="18" charset="0"/>
                <a:cs typeface="Times New Roman" panose="02020603050405020304" pitchFamily="18" charset="0"/>
              </a:rPr>
              <a:t>are question beyond the physical realm.</a:t>
            </a:r>
          </a:p>
          <a:p>
            <a:r>
              <a:rPr lang="en-ZA" sz="2400" dirty="0" err="1" smtClean="0">
                <a:latin typeface="Times New Roman" panose="02020603050405020304" pitchFamily="18" charset="0"/>
                <a:cs typeface="Times New Roman" panose="02020603050405020304" pitchFamily="18" charset="0"/>
              </a:rPr>
              <a:t>E.g</a:t>
            </a:r>
            <a:r>
              <a:rPr lang="en-ZA" sz="2400" dirty="0" smtClean="0">
                <a:latin typeface="Times New Roman" panose="02020603050405020304" pitchFamily="18" charset="0"/>
                <a:cs typeface="Times New Roman" panose="02020603050405020304" pitchFamily="18" charset="0"/>
              </a:rPr>
              <a:t> what is justice, what is truth and other topics like;</a:t>
            </a:r>
          </a:p>
          <a:p>
            <a:r>
              <a:rPr lang="en-ZA" sz="2400" dirty="0" smtClean="0">
                <a:latin typeface="Times New Roman" panose="02020603050405020304" pitchFamily="18" charset="0"/>
                <a:cs typeface="Times New Roman" panose="02020603050405020304" pitchFamily="18" charset="0"/>
              </a:rPr>
              <a:t>Nature of soul or mind, does man have soul or mind?</a:t>
            </a:r>
          </a:p>
          <a:p>
            <a:r>
              <a:rPr lang="en-ZA" sz="2400" dirty="0" smtClean="0">
                <a:latin typeface="Times New Roman" panose="02020603050405020304" pitchFamily="18" charset="0"/>
                <a:cs typeface="Times New Roman" panose="02020603050405020304" pitchFamily="18" charset="0"/>
              </a:rPr>
              <a:t>If yes, what happens finally at death, or whether God exists and if so how do we know God? </a:t>
            </a:r>
          </a:p>
          <a:p>
            <a:pPr marL="0" indent="0">
              <a:buNone/>
            </a:pPr>
            <a:endParaRPr lang="en-ZA" sz="2400" dirty="0" smtClean="0">
              <a:latin typeface="Times New Roman" panose="02020603050405020304" pitchFamily="18" charset="0"/>
              <a:cs typeface="Times New Roman" panose="02020603050405020304" pitchFamily="18" charset="0"/>
            </a:endParaRPr>
          </a:p>
          <a:p>
            <a:pPr marL="0" indent="0" algn="ctr">
              <a:buNone/>
            </a:pPr>
            <a:r>
              <a:rPr lang="en-ZA" sz="2400" dirty="0" smtClean="0">
                <a:latin typeface="Times New Roman" panose="02020603050405020304" pitchFamily="18" charset="0"/>
                <a:cs typeface="Times New Roman" panose="02020603050405020304" pitchFamily="18" charset="0"/>
              </a:rPr>
              <a:t> </a:t>
            </a: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635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TotalTime>
  <Words>1259</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Trebuchet MS</vt:lpstr>
      <vt:lpstr>Wingdings 3</vt:lpstr>
      <vt:lpstr>Facet</vt:lpstr>
      <vt:lpstr>Philosophy of education Lesson two</vt:lpstr>
      <vt:lpstr>Basic criteria for formulating a viable Philosophy of Education for a Nation</vt:lpstr>
      <vt:lpstr>Meaning of Philosophy of education in the Technical Sense.</vt:lpstr>
      <vt:lpstr>Philosophy as Analysis</vt:lpstr>
      <vt:lpstr>Analytical continued…….</vt:lpstr>
      <vt:lpstr>Continued….</vt:lpstr>
      <vt:lpstr>Philosophy as a Speculation</vt:lpstr>
      <vt:lpstr>Continued…..</vt:lpstr>
      <vt:lpstr> Most three important components of philosophy are; Metaphysical, Epistemology and Axiology</vt:lpstr>
      <vt:lpstr>Continued.</vt:lpstr>
      <vt:lpstr>Continued…..</vt:lpstr>
      <vt:lpstr>Continued….</vt:lpstr>
      <vt:lpstr>Continued….</vt:lpstr>
      <vt:lpstr>Empiricism as a component of philosophy</vt:lpstr>
      <vt:lpstr>Continued….</vt:lpstr>
      <vt:lpstr>Axiology (the study of ethical values)</vt:lpstr>
      <vt:lpstr>Continued…..</vt:lpstr>
      <vt:lpstr>Activity</vt:lpstr>
      <vt:lpstr>Epistemology</vt:lpstr>
      <vt:lpstr>Epistemology digs into the root of knowledge and asks the following questions: </vt:lpstr>
      <vt:lpstr>Continued…..</vt:lpstr>
      <vt:lpstr>Teachers impart various types of knowledge: </vt:lpstr>
      <vt:lpstr>Types of knowledge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education Lesson two</dc:title>
  <dc:creator>Grant</dc:creator>
  <cp:lastModifiedBy>Grant</cp:lastModifiedBy>
  <cp:revision>42</cp:revision>
  <cp:lastPrinted>2021-01-11T07:55:48Z</cp:lastPrinted>
  <dcterms:created xsi:type="dcterms:W3CDTF">2021-01-08T07:00:46Z</dcterms:created>
  <dcterms:modified xsi:type="dcterms:W3CDTF">2021-01-15T09:35:26Z</dcterms:modified>
</cp:coreProperties>
</file>