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68" r:id="rId11"/>
    <p:sldId id="267" r:id="rId12"/>
    <p:sldId id="269" r:id="rId13"/>
    <p:sldId id="270" r:id="rId14"/>
    <p:sldId id="271" r:id="rId15"/>
    <p:sldId id="27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5" d="100"/>
          <a:sy n="55" d="100"/>
        </p:scale>
        <p:origin x="6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8F274972-A9A7-4FBA-B43A-494642B11B32}" type="datetimeFigureOut">
              <a:rPr lang="en-ZA" smtClean="0"/>
              <a:t>2021/01/14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ADE4B32-A20E-4649-ABBF-84536B2C0871}" type="slidenum">
              <a:rPr lang="en-ZA" smtClean="0"/>
              <a:t>‹#›</a:t>
            </a:fld>
            <a:endParaRPr lang="en-ZA"/>
          </a:p>
        </p:txBody>
      </p:sp>
    </p:spTree>
    <p:extLst>
      <p:ext uri="{BB962C8B-B14F-4D97-AF65-F5344CB8AC3E}">
        <p14:creationId xmlns:p14="http://schemas.microsoft.com/office/powerpoint/2010/main" val="42640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F274972-A9A7-4FBA-B43A-494642B11B32}" type="datetimeFigureOut">
              <a:rPr lang="en-ZA" smtClean="0"/>
              <a:t>2021/01/14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ADE4B32-A20E-4649-ABBF-84536B2C0871}" type="slidenum">
              <a:rPr lang="en-ZA" smtClean="0"/>
              <a:t>‹#›</a:t>
            </a:fld>
            <a:endParaRPr lang="en-ZA"/>
          </a:p>
        </p:txBody>
      </p:sp>
    </p:spTree>
    <p:extLst>
      <p:ext uri="{BB962C8B-B14F-4D97-AF65-F5344CB8AC3E}">
        <p14:creationId xmlns:p14="http://schemas.microsoft.com/office/powerpoint/2010/main" val="141172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F274972-A9A7-4FBA-B43A-494642B11B32}" type="datetimeFigureOut">
              <a:rPr lang="en-ZA" smtClean="0"/>
              <a:t>2021/01/14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ADE4B32-A20E-4649-ABBF-84536B2C0871}" type="slidenum">
              <a:rPr lang="en-ZA" smtClean="0"/>
              <a:t>‹#›</a:t>
            </a:fld>
            <a:endParaRPr lang="en-ZA"/>
          </a:p>
        </p:txBody>
      </p:sp>
    </p:spTree>
    <p:extLst>
      <p:ext uri="{BB962C8B-B14F-4D97-AF65-F5344CB8AC3E}">
        <p14:creationId xmlns:p14="http://schemas.microsoft.com/office/powerpoint/2010/main" val="134750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F274972-A9A7-4FBA-B43A-494642B11B32}" type="datetimeFigureOut">
              <a:rPr lang="en-ZA" smtClean="0"/>
              <a:t>2021/01/14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ADE4B32-A20E-4649-ABBF-84536B2C0871}" type="slidenum">
              <a:rPr lang="en-ZA" smtClean="0"/>
              <a:t>‹#›</a:t>
            </a:fld>
            <a:endParaRPr lang="en-ZA"/>
          </a:p>
        </p:txBody>
      </p:sp>
    </p:spTree>
    <p:extLst>
      <p:ext uri="{BB962C8B-B14F-4D97-AF65-F5344CB8AC3E}">
        <p14:creationId xmlns:p14="http://schemas.microsoft.com/office/powerpoint/2010/main" val="347068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74972-A9A7-4FBA-B43A-494642B11B32}" type="datetimeFigureOut">
              <a:rPr lang="en-ZA" smtClean="0"/>
              <a:t>2021/01/14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ADE4B32-A20E-4649-ABBF-84536B2C0871}" type="slidenum">
              <a:rPr lang="en-ZA" smtClean="0"/>
              <a:t>‹#›</a:t>
            </a:fld>
            <a:endParaRPr lang="en-ZA"/>
          </a:p>
        </p:txBody>
      </p:sp>
    </p:spTree>
    <p:extLst>
      <p:ext uri="{BB962C8B-B14F-4D97-AF65-F5344CB8AC3E}">
        <p14:creationId xmlns:p14="http://schemas.microsoft.com/office/powerpoint/2010/main" val="307823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8F274972-A9A7-4FBA-B43A-494642B11B32}" type="datetimeFigureOut">
              <a:rPr lang="en-ZA" smtClean="0"/>
              <a:t>2021/01/14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ADE4B32-A20E-4649-ABBF-84536B2C0871}" type="slidenum">
              <a:rPr lang="en-ZA" smtClean="0"/>
              <a:t>‹#›</a:t>
            </a:fld>
            <a:endParaRPr lang="en-ZA"/>
          </a:p>
        </p:txBody>
      </p:sp>
    </p:spTree>
    <p:extLst>
      <p:ext uri="{BB962C8B-B14F-4D97-AF65-F5344CB8AC3E}">
        <p14:creationId xmlns:p14="http://schemas.microsoft.com/office/powerpoint/2010/main" val="172368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8F274972-A9A7-4FBA-B43A-494642B11B32}" type="datetimeFigureOut">
              <a:rPr lang="en-ZA" smtClean="0"/>
              <a:t>2021/01/14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DE4B32-A20E-4649-ABBF-84536B2C0871}" type="slidenum">
              <a:rPr lang="en-ZA" smtClean="0"/>
              <a:t>‹#›</a:t>
            </a:fld>
            <a:endParaRPr lang="en-ZA"/>
          </a:p>
        </p:txBody>
      </p:sp>
    </p:spTree>
    <p:extLst>
      <p:ext uri="{BB962C8B-B14F-4D97-AF65-F5344CB8AC3E}">
        <p14:creationId xmlns:p14="http://schemas.microsoft.com/office/powerpoint/2010/main" val="231354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8F274972-A9A7-4FBA-B43A-494642B11B32}" type="datetimeFigureOut">
              <a:rPr lang="en-ZA" smtClean="0"/>
              <a:t>2021/01/14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ADE4B32-A20E-4649-ABBF-84536B2C0871}" type="slidenum">
              <a:rPr lang="en-ZA" smtClean="0"/>
              <a:t>‹#›</a:t>
            </a:fld>
            <a:endParaRPr lang="en-ZA"/>
          </a:p>
        </p:txBody>
      </p:sp>
    </p:spTree>
    <p:extLst>
      <p:ext uri="{BB962C8B-B14F-4D97-AF65-F5344CB8AC3E}">
        <p14:creationId xmlns:p14="http://schemas.microsoft.com/office/powerpoint/2010/main" val="355164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74972-A9A7-4FBA-B43A-494642B11B32}" type="datetimeFigureOut">
              <a:rPr lang="en-ZA" smtClean="0"/>
              <a:t>2021/01/14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ADE4B32-A20E-4649-ABBF-84536B2C0871}" type="slidenum">
              <a:rPr lang="en-ZA" smtClean="0"/>
              <a:t>‹#›</a:t>
            </a:fld>
            <a:endParaRPr lang="en-ZA"/>
          </a:p>
        </p:txBody>
      </p:sp>
    </p:spTree>
    <p:extLst>
      <p:ext uri="{BB962C8B-B14F-4D97-AF65-F5344CB8AC3E}">
        <p14:creationId xmlns:p14="http://schemas.microsoft.com/office/powerpoint/2010/main" val="411805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74972-A9A7-4FBA-B43A-494642B11B32}" type="datetimeFigureOut">
              <a:rPr lang="en-ZA" smtClean="0"/>
              <a:t>2021/01/14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ADE4B32-A20E-4649-ABBF-84536B2C0871}" type="slidenum">
              <a:rPr lang="en-ZA" smtClean="0"/>
              <a:t>‹#›</a:t>
            </a:fld>
            <a:endParaRPr lang="en-ZA"/>
          </a:p>
        </p:txBody>
      </p:sp>
    </p:spTree>
    <p:extLst>
      <p:ext uri="{BB962C8B-B14F-4D97-AF65-F5344CB8AC3E}">
        <p14:creationId xmlns:p14="http://schemas.microsoft.com/office/powerpoint/2010/main" val="367410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74972-A9A7-4FBA-B43A-494642B11B32}" type="datetimeFigureOut">
              <a:rPr lang="en-ZA" smtClean="0"/>
              <a:t>2021/01/14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ADE4B32-A20E-4649-ABBF-84536B2C0871}" type="slidenum">
              <a:rPr lang="en-ZA" smtClean="0"/>
              <a:t>‹#›</a:t>
            </a:fld>
            <a:endParaRPr lang="en-ZA"/>
          </a:p>
        </p:txBody>
      </p:sp>
    </p:spTree>
    <p:extLst>
      <p:ext uri="{BB962C8B-B14F-4D97-AF65-F5344CB8AC3E}">
        <p14:creationId xmlns:p14="http://schemas.microsoft.com/office/powerpoint/2010/main" val="273197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4972-A9A7-4FBA-B43A-494642B11B32}" type="datetimeFigureOut">
              <a:rPr lang="en-ZA" smtClean="0"/>
              <a:t>2021/01/14</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E4B32-A20E-4649-ABBF-84536B2C0871}" type="slidenum">
              <a:rPr lang="en-ZA" smtClean="0"/>
              <a:t>‹#›</a:t>
            </a:fld>
            <a:endParaRPr lang="en-ZA"/>
          </a:p>
        </p:txBody>
      </p:sp>
    </p:spTree>
    <p:extLst>
      <p:ext uri="{BB962C8B-B14F-4D97-AF65-F5344CB8AC3E}">
        <p14:creationId xmlns:p14="http://schemas.microsoft.com/office/powerpoint/2010/main" val="859396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sz="4400" dirty="0" smtClean="0"/>
              <a:t>Types of Knowledge continued</a:t>
            </a:r>
            <a:r>
              <a:rPr lang="en-ZA" dirty="0" smtClean="0"/>
              <a:t>…</a:t>
            </a:r>
            <a:endParaRPr lang="en-ZA" dirty="0"/>
          </a:p>
        </p:txBody>
      </p:sp>
      <p:sp>
        <p:nvSpPr>
          <p:cNvPr id="3" name="Subtitle 2"/>
          <p:cNvSpPr>
            <a:spLocks noGrp="1"/>
          </p:cNvSpPr>
          <p:nvPr>
            <p:ph type="subTitle" idx="1"/>
          </p:nvPr>
        </p:nvSpPr>
        <p:spPr/>
        <p:txBody>
          <a:bodyPr/>
          <a:lstStyle/>
          <a:p>
            <a:endParaRPr lang="en-ZA"/>
          </a:p>
        </p:txBody>
      </p:sp>
    </p:spTree>
    <p:extLst>
      <p:ext uri="{BB962C8B-B14F-4D97-AF65-F5344CB8AC3E}">
        <p14:creationId xmlns:p14="http://schemas.microsoft.com/office/powerpoint/2010/main" val="222363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lstStyle/>
          <a:p>
            <a:r>
              <a:rPr lang="en-US" dirty="0" smtClean="0"/>
              <a:t>It is important for every teacher to know the types of knowledge because society build its educational system to foster types of knowledge considered most worthy</a:t>
            </a:r>
          </a:p>
          <a:p>
            <a:endParaRPr lang="en-ZA" dirty="0"/>
          </a:p>
        </p:txBody>
      </p:sp>
    </p:spTree>
    <p:extLst>
      <p:ext uri="{BB962C8B-B14F-4D97-AF65-F5344CB8AC3E}">
        <p14:creationId xmlns:p14="http://schemas.microsoft.com/office/powerpoint/2010/main" val="342523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Activity..</a:t>
            </a:r>
            <a:endParaRPr lang="en-ZA" dirty="0"/>
          </a:p>
        </p:txBody>
      </p:sp>
      <p:sp>
        <p:nvSpPr>
          <p:cNvPr id="3" name="Content Placeholder 2"/>
          <p:cNvSpPr>
            <a:spLocks noGrp="1"/>
          </p:cNvSpPr>
          <p:nvPr>
            <p:ph idx="1"/>
          </p:nvPr>
        </p:nvSpPr>
        <p:spPr/>
        <p:txBody>
          <a:bodyPr/>
          <a:lstStyle/>
          <a:p>
            <a:r>
              <a:rPr lang="en-ZA" dirty="0" smtClean="0"/>
              <a:t>Briefly describe in short an example (real classroom examples) of each of these types of knowledge that you have encountered as </a:t>
            </a:r>
          </a:p>
          <a:p>
            <a:r>
              <a:rPr lang="en-ZA" dirty="0" smtClean="0"/>
              <a:t>(a)  A student</a:t>
            </a:r>
          </a:p>
          <a:p>
            <a:r>
              <a:rPr lang="en-ZA" dirty="0" smtClean="0"/>
              <a:t>(b) Assuming you are teacher. </a:t>
            </a:r>
          </a:p>
          <a:p>
            <a:endParaRPr lang="en-ZA" dirty="0"/>
          </a:p>
          <a:p>
            <a:endParaRPr lang="en-ZA" dirty="0" smtClean="0"/>
          </a:p>
          <a:p>
            <a:pPr marL="0" indent="0">
              <a:buNone/>
            </a:pPr>
            <a:r>
              <a:rPr lang="en-ZA" dirty="0" smtClean="0"/>
              <a:t>End of lesson…</a:t>
            </a:r>
            <a:endParaRPr lang="en-ZA" dirty="0"/>
          </a:p>
        </p:txBody>
      </p:sp>
    </p:spTree>
    <p:extLst>
      <p:ext uri="{BB962C8B-B14F-4D97-AF65-F5344CB8AC3E}">
        <p14:creationId xmlns:p14="http://schemas.microsoft.com/office/powerpoint/2010/main" val="174181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 as prescription</a:t>
            </a:r>
            <a:endParaRPr lang="en-ZA" dirty="0"/>
          </a:p>
        </p:txBody>
      </p:sp>
      <p:sp>
        <p:nvSpPr>
          <p:cNvPr id="3" name="Content Placeholder 2"/>
          <p:cNvSpPr>
            <a:spLocks noGrp="1"/>
          </p:cNvSpPr>
          <p:nvPr>
            <p:ph idx="1"/>
          </p:nvPr>
        </p:nvSpPr>
        <p:spPr/>
        <p:txBody>
          <a:bodyPr/>
          <a:lstStyle/>
          <a:p>
            <a:r>
              <a:rPr lang="en-US" dirty="0" smtClean="0"/>
              <a:t>Prescriptive philosophy  seeks to establish standards  for assessing values, judging conduct and appraising art</a:t>
            </a:r>
          </a:p>
          <a:p>
            <a:r>
              <a:rPr lang="en-US" dirty="0" smtClean="0"/>
              <a:t>A prescriptive philosopher seeks to discover and recommend principles for deciding what actions and qualities are most worthwhile and why they should be so</a:t>
            </a:r>
          </a:p>
          <a:p>
            <a:pPr marL="0" indent="0">
              <a:buNone/>
            </a:pPr>
            <a:endParaRPr lang="en-US" dirty="0" smtClean="0"/>
          </a:p>
          <a:p>
            <a:endParaRPr lang="en-ZA" dirty="0"/>
          </a:p>
        </p:txBody>
      </p:sp>
    </p:spTree>
    <p:extLst>
      <p:ext uri="{BB962C8B-B14F-4D97-AF65-F5344CB8AC3E}">
        <p14:creationId xmlns:p14="http://schemas.microsoft.com/office/powerpoint/2010/main" val="187191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 as science</a:t>
            </a:r>
            <a:endParaRPr lang="en-ZA" dirty="0"/>
          </a:p>
        </p:txBody>
      </p:sp>
      <p:sp>
        <p:nvSpPr>
          <p:cNvPr id="3" name="Content Placeholder 2"/>
          <p:cNvSpPr>
            <a:spLocks noGrp="1"/>
          </p:cNvSpPr>
          <p:nvPr>
            <p:ph idx="1"/>
          </p:nvPr>
        </p:nvSpPr>
        <p:spPr/>
        <p:txBody>
          <a:bodyPr/>
          <a:lstStyle/>
          <a:p>
            <a:r>
              <a:rPr lang="en-US" dirty="0" smtClean="0"/>
              <a:t>All sciences started as a branch of philosophy since the Greek word </a:t>
            </a:r>
            <a:r>
              <a:rPr lang="en-US" dirty="0" err="1" smtClean="0"/>
              <a:t>philosophia</a:t>
            </a:r>
            <a:r>
              <a:rPr lang="en-US" dirty="0" smtClean="0"/>
              <a:t> was originally used to cover all investigations </a:t>
            </a:r>
          </a:p>
          <a:p>
            <a:r>
              <a:rPr lang="en-US" dirty="0" smtClean="0"/>
              <a:t>Science become emancipated from philosophy after the discovery of scientific methods</a:t>
            </a:r>
          </a:p>
          <a:p>
            <a:r>
              <a:rPr lang="en-US" dirty="0" smtClean="0"/>
              <a:t>This meant the results of observation had to be refined by experiments and measurements and the direction being controlled by hypothesis</a:t>
            </a:r>
            <a:endParaRPr lang="en-ZA" dirty="0"/>
          </a:p>
        </p:txBody>
      </p:sp>
    </p:spTree>
    <p:extLst>
      <p:ext uri="{BB962C8B-B14F-4D97-AF65-F5344CB8AC3E}">
        <p14:creationId xmlns:p14="http://schemas.microsoft.com/office/powerpoint/2010/main" val="3578134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 as science continued…..</a:t>
            </a:r>
            <a:endParaRPr lang="en-ZA" dirty="0"/>
          </a:p>
        </p:txBody>
      </p:sp>
      <p:sp>
        <p:nvSpPr>
          <p:cNvPr id="3" name="Content Placeholder 2"/>
          <p:cNvSpPr>
            <a:spLocks noGrp="1"/>
          </p:cNvSpPr>
          <p:nvPr>
            <p:ph idx="1"/>
          </p:nvPr>
        </p:nvSpPr>
        <p:spPr/>
        <p:txBody>
          <a:bodyPr/>
          <a:lstStyle/>
          <a:p>
            <a:r>
              <a:rPr lang="en-US" dirty="0" smtClean="0"/>
              <a:t>A philosopher could now compare the uncertain powers of their own speculative methods with the methods of hypothesis and experiment</a:t>
            </a:r>
          </a:p>
          <a:p>
            <a:r>
              <a:rPr lang="en-US" dirty="0" smtClean="0"/>
              <a:t>Sciences give definite and precise answers to questions</a:t>
            </a:r>
          </a:p>
          <a:p>
            <a:r>
              <a:rPr lang="en-US" dirty="0" smtClean="0"/>
              <a:t>While theology and philosophy do not</a:t>
            </a:r>
          </a:p>
          <a:p>
            <a:r>
              <a:rPr lang="en-US" dirty="0" smtClean="0"/>
              <a:t>The questions of science are empirical those of philosophy and theology are speculative</a:t>
            </a:r>
          </a:p>
          <a:p>
            <a:r>
              <a:rPr lang="en-US" dirty="0" smtClean="0"/>
              <a:t>Thus philosophy and theology are not the same as science</a:t>
            </a:r>
          </a:p>
          <a:p>
            <a:endParaRPr lang="en-ZA" dirty="0"/>
          </a:p>
        </p:txBody>
      </p:sp>
    </p:spTree>
    <p:extLst>
      <p:ext uri="{BB962C8B-B14F-4D97-AF65-F5344CB8AC3E}">
        <p14:creationId xmlns:p14="http://schemas.microsoft.com/office/powerpoint/2010/main" val="112758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philosophy of education</a:t>
            </a:r>
            <a:endParaRPr lang="en-ZA" dirty="0"/>
          </a:p>
        </p:txBody>
      </p:sp>
      <p:sp>
        <p:nvSpPr>
          <p:cNvPr id="3" name="Content Placeholder 2"/>
          <p:cNvSpPr>
            <a:spLocks noGrp="1"/>
          </p:cNvSpPr>
          <p:nvPr>
            <p:ph idx="1"/>
          </p:nvPr>
        </p:nvSpPr>
        <p:spPr/>
        <p:txBody>
          <a:bodyPr/>
          <a:lstStyle/>
          <a:p>
            <a:r>
              <a:rPr lang="en-US" dirty="0" smtClean="0"/>
              <a:t>Newsome G (1967)  defined philosophy of education as application of philosophy to education.</a:t>
            </a:r>
          </a:p>
          <a:p>
            <a:endParaRPr lang="en-ZA" dirty="0"/>
          </a:p>
        </p:txBody>
      </p:sp>
    </p:spTree>
    <p:extLst>
      <p:ext uri="{BB962C8B-B14F-4D97-AF65-F5344CB8AC3E}">
        <p14:creationId xmlns:p14="http://schemas.microsoft.com/office/powerpoint/2010/main" val="2263584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pPr>
              <a:buFont typeface="Wingdings" panose="05000000000000000000" pitchFamily="2" charset="2"/>
              <a:buChar char="v"/>
            </a:pPr>
            <a:r>
              <a:rPr lang="en-ZA" dirty="0" smtClean="0"/>
              <a:t>Take note that </a:t>
            </a:r>
            <a:r>
              <a:rPr lang="en-ZA" b="1" dirty="0" smtClean="0"/>
              <a:t>Philosophy as an analysis </a:t>
            </a:r>
            <a:r>
              <a:rPr lang="en-ZA" dirty="0" smtClean="0"/>
              <a:t>and </a:t>
            </a:r>
            <a:r>
              <a:rPr lang="en-ZA" b="1" dirty="0" smtClean="0"/>
              <a:t>Philosophy as a speculation </a:t>
            </a:r>
            <a:r>
              <a:rPr lang="en-ZA" dirty="0" smtClean="0"/>
              <a:t>was already discussed in previous lessons.</a:t>
            </a:r>
            <a:endParaRPr lang="en-ZA" dirty="0"/>
          </a:p>
        </p:txBody>
      </p:sp>
    </p:spTree>
    <p:extLst>
      <p:ext uri="{BB962C8B-B14F-4D97-AF65-F5344CB8AC3E}">
        <p14:creationId xmlns:p14="http://schemas.microsoft.com/office/powerpoint/2010/main" val="331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Revealed knowledge</a:t>
            </a:r>
            <a:endParaRPr lang="en-ZA" dirty="0"/>
          </a:p>
        </p:txBody>
      </p:sp>
      <p:sp>
        <p:nvSpPr>
          <p:cNvPr id="3" name="Content Placeholder 2"/>
          <p:cNvSpPr>
            <a:spLocks noGrp="1"/>
          </p:cNvSpPr>
          <p:nvPr>
            <p:ph idx="1"/>
          </p:nvPr>
        </p:nvSpPr>
        <p:spPr/>
        <p:txBody>
          <a:bodyPr>
            <a:normAutofit lnSpcReduction="10000"/>
          </a:bodyPr>
          <a:lstStyle/>
          <a:p>
            <a:r>
              <a:rPr lang="en-ZA" sz="3200" dirty="0" smtClean="0"/>
              <a:t>This</a:t>
            </a:r>
            <a:r>
              <a:rPr lang="en-ZA" dirty="0" smtClean="0"/>
              <a:t> is divine knowledge revealed to special men through dreams and visions.</a:t>
            </a:r>
          </a:p>
          <a:p>
            <a:r>
              <a:rPr lang="en-ZA" dirty="0" smtClean="0"/>
              <a:t>It is authoritative and can not be questioned without offending the ethics of the cult. </a:t>
            </a:r>
          </a:p>
          <a:p>
            <a:r>
              <a:rPr lang="en-ZA" dirty="0" smtClean="0"/>
              <a:t>This is the characteristic of knowledge in all religions.</a:t>
            </a:r>
          </a:p>
          <a:p>
            <a:r>
              <a:rPr lang="en-ZA" dirty="0" smtClean="0"/>
              <a:t>Christianity and Islam, knowledge is revealed by God through the Bible and </a:t>
            </a:r>
            <a:r>
              <a:rPr lang="en-ZA" dirty="0" err="1" smtClean="0"/>
              <a:t>Quoran</a:t>
            </a:r>
            <a:r>
              <a:rPr lang="en-ZA" dirty="0" smtClean="0"/>
              <a:t>.</a:t>
            </a:r>
          </a:p>
          <a:p>
            <a:r>
              <a:rPr lang="en-ZA" dirty="0" smtClean="0"/>
              <a:t>This type of knowledge was revealed to the prophets of those religions who faithfully recorded it for mankind and imparted it to their followers.</a:t>
            </a:r>
          </a:p>
          <a:p>
            <a:endParaRPr lang="en-ZA" dirty="0"/>
          </a:p>
        </p:txBody>
      </p:sp>
    </p:spTree>
    <p:extLst>
      <p:ext uri="{BB962C8B-B14F-4D97-AF65-F5344CB8AC3E}">
        <p14:creationId xmlns:p14="http://schemas.microsoft.com/office/powerpoint/2010/main" val="136839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lstStyle/>
          <a:p>
            <a:r>
              <a:rPr lang="en-ZA" dirty="0" smtClean="0"/>
              <a:t>Original acquisition of knowledge was by a vision or a trance.</a:t>
            </a:r>
          </a:p>
          <a:p>
            <a:r>
              <a:rPr lang="en-ZA" dirty="0" smtClean="0"/>
              <a:t>Revealed knowledge is not open to observation or other empirical tests, nor can it be proven by logic and reasoning, it can only be accepted by faith.</a:t>
            </a:r>
          </a:p>
          <a:p>
            <a:r>
              <a:rPr lang="en-ZA" dirty="0" smtClean="0"/>
              <a:t>Christians believe that there is God, and their belief is not open to doubt or investigation by science.  </a:t>
            </a:r>
            <a:endParaRPr lang="en-ZA" dirty="0"/>
          </a:p>
        </p:txBody>
      </p:sp>
    </p:spTree>
    <p:extLst>
      <p:ext uri="{BB962C8B-B14F-4D97-AF65-F5344CB8AC3E}">
        <p14:creationId xmlns:p14="http://schemas.microsoft.com/office/powerpoint/2010/main" val="20500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Empirical or scientific knowledge</a:t>
            </a:r>
            <a:endParaRPr lang="en-ZA" dirty="0"/>
          </a:p>
        </p:txBody>
      </p:sp>
      <p:sp>
        <p:nvSpPr>
          <p:cNvPr id="3" name="Content Placeholder 2"/>
          <p:cNvSpPr>
            <a:spLocks noGrp="1"/>
          </p:cNvSpPr>
          <p:nvPr>
            <p:ph idx="1"/>
          </p:nvPr>
        </p:nvSpPr>
        <p:spPr/>
        <p:txBody>
          <a:bodyPr>
            <a:normAutofit/>
          </a:bodyPr>
          <a:lstStyle/>
          <a:p>
            <a:r>
              <a:rPr lang="en-ZA" dirty="0" smtClean="0"/>
              <a:t>This type of knowledge is obtained through observation of the things around us through our senses.  Such knowledge is:</a:t>
            </a:r>
          </a:p>
          <a:p>
            <a:r>
              <a:rPr lang="en-ZA" dirty="0" smtClean="0"/>
              <a:t>Based on our personal experiences</a:t>
            </a:r>
          </a:p>
          <a:p>
            <a:r>
              <a:rPr lang="en-ZA" dirty="0" smtClean="0"/>
              <a:t>Characteristic knowledge from both natural and social sciences.</a:t>
            </a:r>
          </a:p>
          <a:p>
            <a:r>
              <a:rPr lang="en-ZA" dirty="0" smtClean="0"/>
              <a:t>Verified for its truth by experts </a:t>
            </a:r>
          </a:p>
          <a:p>
            <a:r>
              <a:rPr lang="en-ZA" dirty="0" smtClean="0"/>
              <a:t>Very important knowledge and very much valued.</a:t>
            </a:r>
          </a:p>
          <a:p>
            <a:endParaRPr lang="en-ZA" dirty="0"/>
          </a:p>
        </p:txBody>
      </p:sp>
    </p:spTree>
    <p:extLst>
      <p:ext uri="{BB962C8B-B14F-4D97-AF65-F5344CB8AC3E}">
        <p14:creationId xmlns:p14="http://schemas.microsoft.com/office/powerpoint/2010/main" val="272958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normAutofit lnSpcReduction="10000"/>
          </a:bodyPr>
          <a:lstStyle/>
          <a:p>
            <a:r>
              <a:rPr lang="en-ZA" dirty="0" smtClean="0"/>
              <a:t>It is also the students ability to observe, explore, formulate hypothesis, and to devise ways of verifying the truth of the hypothesis since that is what </a:t>
            </a:r>
            <a:r>
              <a:rPr lang="en-ZA" dirty="0" smtClean="0"/>
              <a:t>matters, school </a:t>
            </a:r>
            <a:r>
              <a:rPr lang="en-ZA" dirty="0" smtClean="0"/>
              <a:t>science and not just the knowledge of experiments.</a:t>
            </a:r>
          </a:p>
          <a:p>
            <a:r>
              <a:rPr lang="en-ZA" dirty="0" smtClean="0"/>
              <a:t>This is what teachers should inculcate in students since it deals with the scientific attitude of mind, which involves subjecting any truth to verification.</a:t>
            </a:r>
          </a:p>
          <a:p>
            <a:r>
              <a:rPr lang="en-ZA" dirty="0" smtClean="0"/>
              <a:t>Students should be encouraged to observe, find out things, record observations, and seek further proof of the truth of their original discovery.  They should be open to alternative explanations that are supported by empirical observations.</a:t>
            </a:r>
          </a:p>
          <a:p>
            <a:endParaRPr lang="en-ZA" dirty="0"/>
          </a:p>
        </p:txBody>
      </p:sp>
    </p:spTree>
    <p:extLst>
      <p:ext uri="{BB962C8B-B14F-4D97-AF65-F5344CB8AC3E}">
        <p14:creationId xmlns:p14="http://schemas.microsoft.com/office/powerpoint/2010/main" val="84966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Rational knowledge</a:t>
            </a:r>
            <a:endParaRPr lang="en-ZA" dirty="0"/>
          </a:p>
        </p:txBody>
      </p:sp>
      <p:sp>
        <p:nvSpPr>
          <p:cNvPr id="3" name="Content Placeholder 2"/>
          <p:cNvSpPr>
            <a:spLocks noGrp="1"/>
          </p:cNvSpPr>
          <p:nvPr>
            <p:ph idx="1"/>
          </p:nvPr>
        </p:nvSpPr>
        <p:spPr/>
        <p:txBody>
          <a:bodyPr/>
          <a:lstStyle/>
          <a:p>
            <a:pPr marL="0" indent="0">
              <a:buNone/>
            </a:pPr>
            <a:endParaRPr lang="en-US" b="1" dirty="0" smtClean="0"/>
          </a:p>
          <a:p>
            <a:r>
              <a:rPr lang="en-US" dirty="0" smtClean="0"/>
              <a:t>Derived by reasoning –</a:t>
            </a:r>
          </a:p>
          <a:p>
            <a:pPr marL="0" indent="0">
              <a:buNone/>
            </a:pPr>
            <a:r>
              <a:rPr lang="en-US" dirty="0" smtClean="0"/>
              <a:t>-not by observation but by inferring new knowledge from what we already know</a:t>
            </a:r>
          </a:p>
          <a:p>
            <a:pPr marL="0" indent="0">
              <a:buNone/>
            </a:pPr>
            <a:r>
              <a:rPr lang="en-US" dirty="0" smtClean="0"/>
              <a:t>e.g. Mathematical subject and philosophy</a:t>
            </a:r>
          </a:p>
          <a:p>
            <a:r>
              <a:rPr lang="en-US" dirty="0" smtClean="0"/>
              <a:t>Conclusions can be deduced from some given hypothesis or premise</a:t>
            </a:r>
          </a:p>
          <a:p>
            <a:pPr marL="0" indent="0">
              <a:buNone/>
            </a:pPr>
            <a:r>
              <a:rPr lang="en-US" dirty="0" smtClean="0"/>
              <a:t>For Example</a:t>
            </a:r>
          </a:p>
          <a:p>
            <a:pPr marL="0" indent="0">
              <a:buNone/>
            </a:pPr>
            <a:r>
              <a:rPr lang="en-US" dirty="0" smtClean="0"/>
              <a:t>The fact there is a teacher implies that there are learners</a:t>
            </a:r>
          </a:p>
          <a:p>
            <a:pPr marL="0" indent="0">
              <a:buNone/>
            </a:pPr>
            <a:endParaRPr lang="en-ZA" dirty="0"/>
          </a:p>
        </p:txBody>
      </p:sp>
    </p:spTree>
    <p:extLst>
      <p:ext uri="{BB962C8B-B14F-4D97-AF65-F5344CB8AC3E}">
        <p14:creationId xmlns:p14="http://schemas.microsoft.com/office/powerpoint/2010/main" val="369403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lstStyle/>
          <a:p>
            <a:r>
              <a:rPr lang="en-US" dirty="0" smtClean="0"/>
              <a:t>The hall mark of this knowledge is that conclusions being inferred must logically follow what went before</a:t>
            </a:r>
          </a:p>
          <a:p>
            <a:r>
              <a:rPr lang="en-US" dirty="0" smtClean="0"/>
              <a:t>Such type of knowledge suggest that in Mathematics for example the teacher should not just mark the answer to a mathematical question correct or wrong, but award credit to the logical steps that lead to the answer</a:t>
            </a:r>
          </a:p>
          <a:p>
            <a:r>
              <a:rPr lang="en-US" dirty="0" smtClean="0"/>
              <a:t>Similarly in philosophy, it is not so much the final conclusion that matters but the reasoning process in arriving at that conclusion</a:t>
            </a:r>
          </a:p>
          <a:p>
            <a:pPr marL="0" indent="0">
              <a:buNone/>
            </a:pPr>
            <a:endParaRPr lang="en-ZA" dirty="0"/>
          </a:p>
        </p:txBody>
      </p:sp>
    </p:spTree>
    <p:extLst>
      <p:ext uri="{BB962C8B-B14F-4D97-AF65-F5344CB8AC3E}">
        <p14:creationId xmlns:p14="http://schemas.microsoft.com/office/powerpoint/2010/main" val="104608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Authoritative knowledge</a:t>
            </a:r>
            <a:r>
              <a:rPr lang="en-US" b="1" dirty="0" smtClean="0"/>
              <a:t/>
            </a:r>
            <a:br>
              <a:rPr lang="en-US" b="1" dirty="0" smtClean="0"/>
            </a:br>
            <a:endParaRPr lang="en-ZA" dirty="0"/>
          </a:p>
        </p:txBody>
      </p:sp>
      <p:sp>
        <p:nvSpPr>
          <p:cNvPr id="3" name="Content Placeholder 2"/>
          <p:cNvSpPr>
            <a:spLocks noGrp="1"/>
          </p:cNvSpPr>
          <p:nvPr>
            <p:ph idx="1"/>
          </p:nvPr>
        </p:nvSpPr>
        <p:spPr/>
        <p:txBody>
          <a:bodyPr/>
          <a:lstStyle/>
          <a:p>
            <a:r>
              <a:rPr lang="en-US" dirty="0" smtClean="0"/>
              <a:t>Accepted because it comes from experts </a:t>
            </a:r>
            <a:r>
              <a:rPr lang="en-US" dirty="0" err="1" smtClean="0"/>
              <a:t>e,g</a:t>
            </a:r>
            <a:r>
              <a:rPr lang="en-US" dirty="0" smtClean="0"/>
              <a:t> those who write encyclopedias and our best textbooks</a:t>
            </a:r>
          </a:p>
          <a:p>
            <a:r>
              <a:rPr lang="en-US" dirty="0" smtClean="0"/>
              <a:t>Our Teachers  are considered as authorities and we believe what they say as true</a:t>
            </a:r>
          </a:p>
          <a:p>
            <a:r>
              <a:rPr lang="en-US" dirty="0" smtClean="0"/>
              <a:t>Trust in authoritative source of knowledge helps to save us time of proving for ourselves every bit of information</a:t>
            </a:r>
          </a:p>
          <a:p>
            <a:endParaRPr lang="en-ZA" dirty="0"/>
          </a:p>
        </p:txBody>
      </p:sp>
    </p:spTree>
    <p:extLst>
      <p:ext uri="{BB962C8B-B14F-4D97-AF65-F5344CB8AC3E}">
        <p14:creationId xmlns:p14="http://schemas.microsoft.com/office/powerpoint/2010/main" val="355321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Intuitive knowledge </a:t>
            </a:r>
            <a:r>
              <a:rPr lang="en-US" b="1" dirty="0" smtClean="0"/>
              <a:t/>
            </a:r>
            <a:br>
              <a:rPr lang="en-US" b="1" dirty="0" smtClean="0"/>
            </a:br>
            <a:endParaRPr lang="en-ZA" dirty="0"/>
          </a:p>
        </p:txBody>
      </p:sp>
      <p:sp>
        <p:nvSpPr>
          <p:cNvPr id="3" name="Content Placeholder 2"/>
          <p:cNvSpPr>
            <a:spLocks noGrp="1"/>
          </p:cNvSpPr>
          <p:nvPr>
            <p:ph idx="1"/>
          </p:nvPr>
        </p:nvSpPr>
        <p:spPr/>
        <p:txBody>
          <a:bodyPr/>
          <a:lstStyle/>
          <a:p>
            <a:r>
              <a:rPr lang="en-US" dirty="0" smtClean="0"/>
              <a:t>Most personal form of knowledge </a:t>
            </a:r>
          </a:p>
          <a:p>
            <a:r>
              <a:rPr lang="en-US" dirty="0" smtClean="0"/>
              <a:t>A person knows what he/she knows in a flash of an insight </a:t>
            </a:r>
          </a:p>
          <a:p>
            <a:r>
              <a:rPr lang="en-US" dirty="0" smtClean="0"/>
              <a:t>The most intelligent of all kinds of knowledge because it does not require more time to give an answer.</a:t>
            </a:r>
          </a:p>
          <a:p>
            <a:r>
              <a:rPr lang="en-US" dirty="0" smtClean="0"/>
              <a:t>Our schools neglect intuitive knowledge and we say it is guess work but what is wrong about guessing right?</a:t>
            </a:r>
          </a:p>
          <a:p>
            <a:endParaRPr lang="en-ZA" dirty="0"/>
          </a:p>
        </p:txBody>
      </p:sp>
    </p:spTree>
    <p:extLst>
      <p:ext uri="{BB962C8B-B14F-4D97-AF65-F5344CB8AC3E}">
        <p14:creationId xmlns:p14="http://schemas.microsoft.com/office/powerpoint/2010/main" val="256149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819</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Types of Knowledge continued…</vt:lpstr>
      <vt:lpstr>Revealed knowledge</vt:lpstr>
      <vt:lpstr>Continued…..</vt:lpstr>
      <vt:lpstr>Empirical or scientific knowledge</vt:lpstr>
      <vt:lpstr>Continued….</vt:lpstr>
      <vt:lpstr>Rational knowledge</vt:lpstr>
      <vt:lpstr>Continued…..</vt:lpstr>
      <vt:lpstr>Authoritative knowledge </vt:lpstr>
      <vt:lpstr>Intuitive knowledge  </vt:lpstr>
      <vt:lpstr>Continued……</vt:lpstr>
      <vt:lpstr>Activity..</vt:lpstr>
      <vt:lpstr>Philosophy as prescription</vt:lpstr>
      <vt:lpstr>Philosophy as science</vt:lpstr>
      <vt:lpstr>Philosophy as science continued…..</vt:lpstr>
      <vt:lpstr>Definition of philosophy of education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Knowledge continued…</dc:title>
  <dc:creator>Grant</dc:creator>
  <cp:lastModifiedBy>Grant</cp:lastModifiedBy>
  <cp:revision>17</cp:revision>
  <dcterms:created xsi:type="dcterms:W3CDTF">2021-01-13T14:16:54Z</dcterms:created>
  <dcterms:modified xsi:type="dcterms:W3CDTF">2021-01-14T13:04:16Z</dcterms:modified>
</cp:coreProperties>
</file>