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smtClean="0"/>
              <a:t> </a:t>
            </a:r>
            <a:r>
              <a:rPr lang="en-ZA" smtClean="0"/>
              <a:t>Continuation on Values  </a:t>
            </a:r>
            <a:endParaRPr lang="en-ZA" dirty="0"/>
          </a:p>
        </p:txBody>
      </p:sp>
      <p:sp>
        <p:nvSpPr>
          <p:cNvPr id="3" name="Subtitle 2"/>
          <p:cNvSpPr>
            <a:spLocks noGrp="1"/>
          </p:cNvSpPr>
          <p:nvPr>
            <p:ph type="subTitle" idx="1"/>
          </p:nvPr>
        </p:nvSpPr>
        <p:spPr/>
        <p:txBody>
          <a:bodyPr/>
          <a:lstStyle/>
          <a:p>
            <a:endParaRPr lang="en-ZA"/>
          </a:p>
        </p:txBody>
      </p:sp>
    </p:spTree>
    <p:extLst>
      <p:ext uri="{BB962C8B-B14F-4D97-AF65-F5344CB8AC3E}">
        <p14:creationId xmlns:p14="http://schemas.microsoft.com/office/powerpoint/2010/main" val="396723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Types of values</a:t>
            </a:r>
            <a:endParaRPr lang="en-ZA" dirty="0"/>
          </a:p>
        </p:txBody>
      </p:sp>
      <p:sp>
        <p:nvSpPr>
          <p:cNvPr id="3" name="Content Placeholder 2"/>
          <p:cNvSpPr>
            <a:spLocks noGrp="1"/>
          </p:cNvSpPr>
          <p:nvPr>
            <p:ph idx="1"/>
          </p:nvPr>
        </p:nvSpPr>
        <p:spPr/>
        <p:txBody>
          <a:bodyPr>
            <a:normAutofit/>
          </a:bodyPr>
          <a:lstStyle/>
          <a:p>
            <a:r>
              <a:rPr lang="en-ZA" sz="2400" dirty="0" smtClean="0"/>
              <a:t>There are two types of values;</a:t>
            </a:r>
          </a:p>
          <a:p>
            <a:r>
              <a:rPr lang="en-ZA" sz="2400" dirty="0" smtClean="0"/>
              <a:t>1. </a:t>
            </a:r>
            <a:r>
              <a:rPr lang="en-ZA" sz="2400" dirty="0"/>
              <a:t>E</a:t>
            </a:r>
            <a:r>
              <a:rPr lang="en-ZA" sz="2400" dirty="0" smtClean="0"/>
              <a:t>thical values</a:t>
            </a:r>
          </a:p>
          <a:p>
            <a:r>
              <a:rPr lang="en-ZA" sz="2400" dirty="0" smtClean="0"/>
              <a:t>2. Aesthetic values</a:t>
            </a:r>
          </a:p>
          <a:p>
            <a:r>
              <a:rPr lang="en-ZA" sz="2400" dirty="0" smtClean="0"/>
              <a:t>Ethics is sometimes known as MORAL PHILOSOPHY</a:t>
            </a:r>
          </a:p>
          <a:p>
            <a:r>
              <a:rPr lang="en-ZA" sz="2400" dirty="0" smtClean="0"/>
              <a:t>It is the study of rules guiding us in judgment of wrong and right.</a:t>
            </a:r>
          </a:p>
          <a:p>
            <a:r>
              <a:rPr lang="en-ZA" sz="2400" dirty="0" smtClean="0"/>
              <a:t>These are rules that are agreed by the society in order  for the society to be healthy.</a:t>
            </a:r>
          </a:p>
          <a:p>
            <a:endParaRPr lang="en-ZA" sz="2400" dirty="0"/>
          </a:p>
        </p:txBody>
      </p:sp>
    </p:spTree>
    <p:extLst>
      <p:ext uri="{BB962C8B-B14F-4D97-AF65-F5344CB8AC3E}">
        <p14:creationId xmlns:p14="http://schemas.microsoft.com/office/powerpoint/2010/main" val="98263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rmAutofit/>
          </a:bodyPr>
          <a:lstStyle/>
          <a:p>
            <a:r>
              <a:rPr lang="en-ZA" sz="2400" dirty="0" smtClean="0"/>
              <a:t>Bad things are judged by their consequences based on the society rules.</a:t>
            </a:r>
            <a:endParaRPr lang="en-ZA" sz="2400" dirty="0"/>
          </a:p>
        </p:txBody>
      </p:sp>
    </p:spTree>
    <p:extLst>
      <p:ext uri="{BB962C8B-B14F-4D97-AF65-F5344CB8AC3E}">
        <p14:creationId xmlns:p14="http://schemas.microsoft.com/office/powerpoint/2010/main" val="3861003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Judgement of bad things</a:t>
            </a:r>
            <a:endParaRPr lang="en-ZA" dirty="0"/>
          </a:p>
        </p:txBody>
      </p:sp>
      <p:sp>
        <p:nvSpPr>
          <p:cNvPr id="3" name="Content Placeholder 2"/>
          <p:cNvSpPr>
            <a:spLocks noGrp="1"/>
          </p:cNvSpPr>
          <p:nvPr>
            <p:ph idx="1"/>
          </p:nvPr>
        </p:nvSpPr>
        <p:spPr/>
        <p:txBody>
          <a:bodyPr>
            <a:normAutofit/>
          </a:bodyPr>
          <a:lstStyle/>
          <a:p>
            <a:r>
              <a:rPr lang="en-ZA" sz="2400" dirty="0" smtClean="0"/>
              <a:t>Here in order to judge a thing as bad or good one needs to consider the following;</a:t>
            </a:r>
          </a:p>
          <a:p>
            <a:r>
              <a:rPr lang="en-ZA" sz="2400" dirty="0" smtClean="0"/>
              <a:t>1. What was the intention of the action?</a:t>
            </a:r>
          </a:p>
          <a:p>
            <a:r>
              <a:rPr lang="en-ZA" sz="2400" dirty="0" smtClean="0"/>
              <a:t>2. What is its consequences?</a:t>
            </a:r>
          </a:p>
          <a:p>
            <a:r>
              <a:rPr lang="en-ZA" sz="2400" dirty="0" smtClean="0"/>
              <a:t>3.What were the circumstances surrounding the action? </a:t>
            </a:r>
          </a:p>
          <a:p>
            <a:endParaRPr lang="en-ZA" sz="2400" dirty="0"/>
          </a:p>
        </p:txBody>
      </p:sp>
    </p:spTree>
    <p:extLst>
      <p:ext uri="{BB962C8B-B14F-4D97-AF65-F5344CB8AC3E}">
        <p14:creationId xmlns:p14="http://schemas.microsoft.com/office/powerpoint/2010/main" val="172354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Ethics and Education</a:t>
            </a:r>
            <a:endParaRPr lang="en-ZA" dirty="0"/>
          </a:p>
        </p:txBody>
      </p:sp>
      <p:sp>
        <p:nvSpPr>
          <p:cNvPr id="3" name="Content Placeholder 2"/>
          <p:cNvSpPr>
            <a:spLocks noGrp="1"/>
          </p:cNvSpPr>
          <p:nvPr>
            <p:ph idx="1"/>
          </p:nvPr>
        </p:nvSpPr>
        <p:spPr/>
        <p:txBody>
          <a:bodyPr>
            <a:normAutofit/>
          </a:bodyPr>
          <a:lstStyle/>
          <a:p>
            <a:r>
              <a:rPr lang="en-ZA" sz="2400" dirty="0" smtClean="0"/>
              <a:t>According to Weller (1971), ethics is the study of vales in the realm of human conduct.</a:t>
            </a:r>
          </a:p>
          <a:p>
            <a:r>
              <a:rPr lang="en-ZA" sz="2400" dirty="0" smtClean="0"/>
              <a:t>It deals with such questions like;</a:t>
            </a:r>
          </a:p>
          <a:p>
            <a:r>
              <a:rPr lang="en-ZA" sz="2400" dirty="0" smtClean="0"/>
              <a:t>What is the good life for all men?</a:t>
            </a:r>
          </a:p>
          <a:p>
            <a:r>
              <a:rPr lang="en-ZA" sz="2400" dirty="0" smtClean="0"/>
              <a:t>How ought we to behave?</a:t>
            </a:r>
          </a:p>
          <a:p>
            <a:r>
              <a:rPr lang="en-ZA" sz="2400" dirty="0" smtClean="0"/>
              <a:t>Ethics is concerned with providing </a:t>
            </a:r>
            <a:r>
              <a:rPr lang="en-ZA" sz="2400" b="1" dirty="0" smtClean="0"/>
              <a:t>right</a:t>
            </a:r>
            <a:r>
              <a:rPr lang="en-ZA" sz="2400" dirty="0" smtClean="0"/>
              <a:t> values as the basis for </a:t>
            </a:r>
            <a:r>
              <a:rPr lang="en-ZA" sz="2400" b="1" dirty="0" smtClean="0"/>
              <a:t>right</a:t>
            </a:r>
            <a:r>
              <a:rPr lang="en-ZA" sz="2400" dirty="0" smtClean="0"/>
              <a:t> actions.</a:t>
            </a:r>
            <a:endParaRPr lang="en-ZA" sz="2400" dirty="0"/>
          </a:p>
        </p:txBody>
      </p:sp>
    </p:spTree>
    <p:extLst>
      <p:ext uri="{BB962C8B-B14F-4D97-AF65-F5344CB8AC3E}">
        <p14:creationId xmlns:p14="http://schemas.microsoft.com/office/powerpoint/2010/main" val="87273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Types of ethical theory</a:t>
            </a:r>
            <a:endParaRPr lang="en-ZA" dirty="0"/>
          </a:p>
        </p:txBody>
      </p:sp>
      <p:sp>
        <p:nvSpPr>
          <p:cNvPr id="3" name="Content Placeholder 2"/>
          <p:cNvSpPr>
            <a:spLocks noGrp="1"/>
          </p:cNvSpPr>
          <p:nvPr>
            <p:ph idx="1"/>
          </p:nvPr>
        </p:nvSpPr>
        <p:spPr/>
        <p:txBody>
          <a:bodyPr>
            <a:normAutofit/>
          </a:bodyPr>
          <a:lstStyle/>
          <a:p>
            <a:r>
              <a:rPr lang="en-ZA" sz="2400" dirty="0" smtClean="0"/>
              <a:t>There are two types;</a:t>
            </a:r>
          </a:p>
          <a:p>
            <a:r>
              <a:rPr lang="en-ZA" sz="2400" dirty="0" smtClean="0"/>
              <a:t>1. Intuitionism</a:t>
            </a:r>
          </a:p>
          <a:p>
            <a:r>
              <a:rPr lang="en-ZA" sz="2400" dirty="0" smtClean="0"/>
              <a:t>2. </a:t>
            </a:r>
            <a:r>
              <a:rPr lang="en-ZA" sz="2400" dirty="0"/>
              <a:t>N</a:t>
            </a:r>
            <a:r>
              <a:rPr lang="en-ZA" sz="2400" dirty="0" smtClean="0"/>
              <a:t>aturalism</a:t>
            </a:r>
            <a:endParaRPr lang="en-ZA" sz="2400" dirty="0"/>
          </a:p>
        </p:txBody>
      </p:sp>
    </p:spTree>
    <p:extLst>
      <p:ext uri="{BB962C8B-B14F-4D97-AF65-F5344CB8AC3E}">
        <p14:creationId xmlns:p14="http://schemas.microsoft.com/office/powerpoint/2010/main" val="169213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Intuitionism (inborn/moral sense)</a:t>
            </a:r>
            <a:endParaRPr lang="en-ZA" dirty="0"/>
          </a:p>
        </p:txBody>
      </p:sp>
      <p:sp>
        <p:nvSpPr>
          <p:cNvPr id="3" name="Content Placeholder 2"/>
          <p:cNvSpPr>
            <a:spLocks noGrp="1"/>
          </p:cNvSpPr>
          <p:nvPr>
            <p:ph idx="1"/>
          </p:nvPr>
        </p:nvSpPr>
        <p:spPr/>
        <p:txBody>
          <a:bodyPr>
            <a:normAutofit/>
          </a:bodyPr>
          <a:lstStyle/>
          <a:p>
            <a:r>
              <a:rPr lang="en-ZA" sz="2400" dirty="0" smtClean="0"/>
              <a:t>Intuitionism- individuals apprehends moral values directly. </a:t>
            </a:r>
            <a:endParaRPr lang="en-ZA" sz="2400" dirty="0"/>
          </a:p>
          <a:p>
            <a:r>
              <a:rPr lang="en-ZA" sz="2400" dirty="0" smtClean="0"/>
              <a:t>Here rightness or wrongness is as by means of an inborn moral sense (intuited)</a:t>
            </a:r>
          </a:p>
          <a:p>
            <a:endParaRPr lang="en-ZA" sz="2400" dirty="0"/>
          </a:p>
        </p:txBody>
      </p:sp>
    </p:spTree>
    <p:extLst>
      <p:ext uri="{BB962C8B-B14F-4D97-AF65-F5344CB8AC3E}">
        <p14:creationId xmlns:p14="http://schemas.microsoft.com/office/powerpoint/2010/main" val="7922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N</a:t>
            </a:r>
            <a:r>
              <a:rPr lang="en-ZA" dirty="0" smtClean="0"/>
              <a:t>aturalism</a:t>
            </a:r>
            <a:endParaRPr lang="en-ZA" dirty="0"/>
          </a:p>
        </p:txBody>
      </p:sp>
      <p:sp>
        <p:nvSpPr>
          <p:cNvPr id="3" name="Content Placeholder 2"/>
          <p:cNvSpPr>
            <a:spLocks noGrp="1"/>
          </p:cNvSpPr>
          <p:nvPr>
            <p:ph idx="1"/>
          </p:nvPr>
        </p:nvSpPr>
        <p:spPr/>
        <p:txBody>
          <a:bodyPr>
            <a:normAutofit/>
          </a:bodyPr>
          <a:lstStyle/>
          <a:p>
            <a:r>
              <a:rPr lang="en-ZA" sz="2400" dirty="0" smtClean="0"/>
              <a:t>Here it maintains that moral values should be determined by careful study of the ascertainable (get to be known) consequences to which they give rise.</a:t>
            </a:r>
          </a:p>
          <a:p>
            <a:r>
              <a:rPr lang="en-ZA" sz="2400" dirty="0" smtClean="0"/>
              <a:t>Or moral values must be formed on an objective examination of the practical consequences of any act of human conduct.</a:t>
            </a:r>
          </a:p>
          <a:p>
            <a:r>
              <a:rPr lang="en-ZA" sz="2400" dirty="0" smtClean="0"/>
              <a:t>Hence the teacher should help student to become aware of such values. Assuming they are teachable (Socrates claims).</a:t>
            </a:r>
            <a:endParaRPr lang="en-ZA" sz="2400" dirty="0"/>
          </a:p>
        </p:txBody>
      </p:sp>
    </p:spTree>
    <p:extLst>
      <p:ext uri="{BB962C8B-B14F-4D97-AF65-F5344CB8AC3E}">
        <p14:creationId xmlns:p14="http://schemas.microsoft.com/office/powerpoint/2010/main" val="1773206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rmAutofit/>
          </a:bodyPr>
          <a:lstStyle/>
          <a:p>
            <a:r>
              <a:rPr lang="en-ZA" sz="2400" dirty="0" smtClean="0"/>
              <a:t>If by teaching and learning we simply mean imparting and acquiring of knowledge of what morals are, then then the values are teachable. However, knowing the moral values is no guarantee that students conduct will be morally good.</a:t>
            </a:r>
            <a:endParaRPr lang="en-ZA" sz="2400" dirty="0"/>
          </a:p>
        </p:txBody>
      </p:sp>
    </p:spTree>
    <p:extLst>
      <p:ext uri="{BB962C8B-B14F-4D97-AF65-F5344CB8AC3E}">
        <p14:creationId xmlns:p14="http://schemas.microsoft.com/office/powerpoint/2010/main" val="324879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Aesthetic values</a:t>
            </a:r>
            <a:endParaRPr lang="en-ZA" dirty="0"/>
          </a:p>
        </p:txBody>
      </p:sp>
      <p:sp>
        <p:nvSpPr>
          <p:cNvPr id="3" name="Content Placeholder 2"/>
          <p:cNvSpPr>
            <a:spLocks noGrp="1"/>
          </p:cNvSpPr>
          <p:nvPr>
            <p:ph idx="1"/>
          </p:nvPr>
        </p:nvSpPr>
        <p:spPr/>
        <p:txBody>
          <a:bodyPr>
            <a:normAutofit/>
          </a:bodyPr>
          <a:lstStyle/>
          <a:p>
            <a:r>
              <a:rPr lang="en-ZA" sz="2400" dirty="0" smtClean="0"/>
              <a:t>Aesthetic is the study of beauty, but note that beauty is subjective in nature hence the saying “beauty lies in the eyes of the beholder”</a:t>
            </a:r>
            <a:endParaRPr lang="en-ZA" sz="2400" dirty="0"/>
          </a:p>
        </p:txBody>
      </p:sp>
    </p:spTree>
    <p:extLst>
      <p:ext uri="{BB962C8B-B14F-4D97-AF65-F5344CB8AC3E}">
        <p14:creationId xmlns:p14="http://schemas.microsoft.com/office/powerpoint/2010/main" val="1570611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Duties of a school (teachers)in promoting aesthetic values</a:t>
            </a:r>
            <a:endParaRPr lang="en-ZA" dirty="0"/>
          </a:p>
        </p:txBody>
      </p:sp>
      <p:sp>
        <p:nvSpPr>
          <p:cNvPr id="3" name="Content Placeholder 2"/>
          <p:cNvSpPr>
            <a:spLocks noGrp="1"/>
          </p:cNvSpPr>
          <p:nvPr>
            <p:ph idx="1"/>
          </p:nvPr>
        </p:nvSpPr>
        <p:spPr/>
        <p:txBody>
          <a:bodyPr>
            <a:normAutofit/>
          </a:bodyPr>
          <a:lstStyle/>
          <a:p>
            <a:r>
              <a:rPr lang="en-ZA" sz="2400" dirty="0" smtClean="0"/>
              <a:t>1. Encourage students to look at good things and appreciate them.</a:t>
            </a:r>
          </a:p>
          <a:p>
            <a:r>
              <a:rPr lang="en-ZA" sz="2400" dirty="0" smtClean="0"/>
              <a:t>2. Creating beautiful things such as paintings.</a:t>
            </a:r>
          </a:p>
          <a:p>
            <a:r>
              <a:rPr lang="en-ZA" sz="2400" dirty="0" smtClean="0"/>
              <a:t>3. preservation of beautiful things.</a:t>
            </a:r>
            <a:endParaRPr lang="en-ZA" sz="2400" dirty="0"/>
          </a:p>
        </p:txBody>
      </p:sp>
    </p:spTree>
    <p:extLst>
      <p:ext uri="{BB962C8B-B14F-4D97-AF65-F5344CB8AC3E}">
        <p14:creationId xmlns:p14="http://schemas.microsoft.com/office/powerpoint/2010/main" val="3926422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Definition of values</a:t>
            </a:r>
            <a:endParaRPr lang="en-ZA" dirty="0"/>
          </a:p>
        </p:txBody>
      </p:sp>
      <p:sp>
        <p:nvSpPr>
          <p:cNvPr id="3" name="Content Placeholder 2"/>
          <p:cNvSpPr>
            <a:spLocks noGrp="1"/>
          </p:cNvSpPr>
          <p:nvPr>
            <p:ph idx="1"/>
          </p:nvPr>
        </p:nvSpPr>
        <p:spPr/>
        <p:txBody>
          <a:bodyPr>
            <a:normAutofit/>
          </a:bodyPr>
          <a:lstStyle/>
          <a:p>
            <a:r>
              <a:rPr lang="en-ZA" sz="2400" dirty="0" smtClean="0"/>
              <a:t>Value is defined as the quality of being useful and desirable.</a:t>
            </a:r>
          </a:p>
          <a:p>
            <a:r>
              <a:rPr lang="en-ZA" sz="2400" dirty="0" smtClean="0"/>
              <a:t>According to </a:t>
            </a:r>
            <a:r>
              <a:rPr lang="en-ZA" sz="2400" dirty="0" err="1" smtClean="0"/>
              <a:t>Akimpelu</a:t>
            </a:r>
            <a:r>
              <a:rPr lang="en-ZA" sz="2400" dirty="0" smtClean="0"/>
              <a:t> (1981) refer values to those things we;</a:t>
            </a:r>
          </a:p>
          <a:p>
            <a:r>
              <a:rPr lang="en-ZA" sz="2400" dirty="0" smtClean="0"/>
              <a:t>Cherish</a:t>
            </a:r>
          </a:p>
          <a:p>
            <a:r>
              <a:rPr lang="en-ZA" sz="2400" dirty="0" smtClean="0"/>
              <a:t>Appreciate</a:t>
            </a:r>
          </a:p>
          <a:p>
            <a:r>
              <a:rPr lang="en-ZA" sz="2400" dirty="0" smtClean="0"/>
              <a:t>Want</a:t>
            </a:r>
          </a:p>
          <a:p>
            <a:r>
              <a:rPr lang="en-ZA" sz="2400" dirty="0" smtClean="0"/>
              <a:t>Desire or need.</a:t>
            </a:r>
            <a:endParaRPr lang="en-ZA" sz="2400" dirty="0"/>
          </a:p>
        </p:txBody>
      </p:sp>
    </p:spTree>
    <p:extLst>
      <p:ext uri="{BB962C8B-B14F-4D97-AF65-F5344CB8AC3E}">
        <p14:creationId xmlns:p14="http://schemas.microsoft.com/office/powerpoint/2010/main" val="8212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Education and values</a:t>
            </a:r>
            <a:endParaRPr lang="en-ZA" dirty="0"/>
          </a:p>
        </p:txBody>
      </p:sp>
      <p:sp>
        <p:nvSpPr>
          <p:cNvPr id="3" name="Content Placeholder 2"/>
          <p:cNvSpPr>
            <a:spLocks noGrp="1"/>
          </p:cNvSpPr>
          <p:nvPr>
            <p:ph idx="1"/>
          </p:nvPr>
        </p:nvSpPr>
        <p:spPr/>
        <p:txBody>
          <a:bodyPr>
            <a:normAutofit/>
          </a:bodyPr>
          <a:lstStyle/>
          <a:p>
            <a:r>
              <a:rPr lang="en-ZA" sz="2400" dirty="0" smtClean="0"/>
              <a:t>In the teaching practice, teachers help to strengthen that education is valuable by showing education as completely fair for all and that those who fail are slow learners, otherwise the system is perfect.</a:t>
            </a:r>
          </a:p>
          <a:p>
            <a:r>
              <a:rPr lang="en-ZA" sz="2400" dirty="0" smtClean="0"/>
              <a:t>Hence it is the duty of education is to reinforce values which society wants to promote.</a:t>
            </a:r>
          </a:p>
          <a:p>
            <a:endParaRPr lang="en-ZA" sz="2400" dirty="0"/>
          </a:p>
        </p:txBody>
      </p:sp>
    </p:spTree>
    <p:extLst>
      <p:ext uri="{BB962C8B-B14F-4D97-AF65-F5344CB8AC3E}">
        <p14:creationId xmlns:p14="http://schemas.microsoft.com/office/powerpoint/2010/main" val="183415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rmAutofit fontScale="92500"/>
          </a:bodyPr>
          <a:lstStyle/>
          <a:p>
            <a:r>
              <a:rPr lang="en-ZA" sz="2400" dirty="0" smtClean="0"/>
              <a:t>But the definition of value by psychologists  is objects we desire or our four interests.</a:t>
            </a:r>
          </a:p>
          <a:p>
            <a:r>
              <a:rPr lang="en-ZA" sz="2400" dirty="0" smtClean="0"/>
              <a:t>But the truth is that we often desire something that is valuable, worthwhile, useful and important which means that we place some worth on such things. </a:t>
            </a:r>
          </a:p>
          <a:p>
            <a:r>
              <a:rPr lang="en-ZA" sz="2400" dirty="0" smtClean="0"/>
              <a:t>Values are social structures </a:t>
            </a:r>
            <a:r>
              <a:rPr lang="en-ZA" sz="2400" dirty="0" err="1" smtClean="0"/>
              <a:t>ie</a:t>
            </a:r>
            <a:r>
              <a:rPr lang="en-ZA" sz="2400" dirty="0" smtClean="0"/>
              <a:t>. </a:t>
            </a:r>
          </a:p>
          <a:p>
            <a:r>
              <a:rPr lang="en-ZA" sz="2400" dirty="0" smtClean="0"/>
              <a:t>The forms that our relations assume in social life.</a:t>
            </a:r>
          </a:p>
          <a:p>
            <a:r>
              <a:rPr lang="en-ZA" sz="2400" dirty="0" smtClean="0"/>
              <a:t>Friendship is a value and it describes a certain relationship </a:t>
            </a:r>
            <a:r>
              <a:rPr lang="en-ZA" sz="2400" dirty="0" err="1" smtClean="0"/>
              <a:t>eg</a:t>
            </a:r>
            <a:r>
              <a:rPr lang="en-ZA" sz="2400" dirty="0" smtClean="0"/>
              <a:t>. One of equity, nationality, and emotional attachment.</a:t>
            </a:r>
            <a:endParaRPr lang="en-ZA" sz="2400" dirty="0"/>
          </a:p>
        </p:txBody>
      </p:sp>
    </p:spTree>
    <p:extLst>
      <p:ext uri="{BB962C8B-B14F-4D97-AF65-F5344CB8AC3E}">
        <p14:creationId xmlns:p14="http://schemas.microsoft.com/office/powerpoint/2010/main" val="357217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Justification of Values</a:t>
            </a:r>
            <a:endParaRPr lang="en-ZA" dirty="0"/>
          </a:p>
        </p:txBody>
      </p:sp>
      <p:sp>
        <p:nvSpPr>
          <p:cNvPr id="3" name="Content Placeholder 2"/>
          <p:cNvSpPr>
            <a:spLocks noGrp="1"/>
          </p:cNvSpPr>
          <p:nvPr>
            <p:ph idx="1"/>
          </p:nvPr>
        </p:nvSpPr>
        <p:spPr/>
        <p:txBody>
          <a:bodyPr>
            <a:normAutofit/>
          </a:bodyPr>
          <a:lstStyle/>
          <a:p>
            <a:r>
              <a:rPr lang="en-ZA" sz="2400" dirty="0" smtClean="0"/>
              <a:t>There are two justifications;</a:t>
            </a:r>
          </a:p>
          <a:p>
            <a:r>
              <a:rPr lang="en-ZA" sz="2400" dirty="0" smtClean="0"/>
              <a:t>1. something said to be valuable </a:t>
            </a:r>
            <a:r>
              <a:rPr lang="en-ZA" sz="2400" b="1" dirty="0"/>
              <a:t>I</a:t>
            </a:r>
            <a:r>
              <a:rPr lang="en-ZA" sz="2400" b="1" dirty="0" smtClean="0"/>
              <a:t>ntrinsically, </a:t>
            </a:r>
            <a:r>
              <a:rPr lang="en-ZA" sz="2400" dirty="0" smtClean="0"/>
              <a:t>for its own sake. </a:t>
            </a:r>
            <a:r>
              <a:rPr lang="en-ZA" sz="2400" dirty="0" err="1" smtClean="0"/>
              <a:t>Eg</a:t>
            </a:r>
            <a:r>
              <a:rPr lang="en-ZA" sz="2400" dirty="0" smtClean="0"/>
              <a:t>. </a:t>
            </a:r>
            <a:r>
              <a:rPr lang="en-ZA" sz="2400" smtClean="0"/>
              <a:t>Happiness, Freedom.</a:t>
            </a:r>
            <a:endParaRPr lang="en-ZA" sz="2400" dirty="0" smtClean="0"/>
          </a:p>
          <a:p>
            <a:r>
              <a:rPr lang="en-ZA" sz="2400" dirty="0" smtClean="0"/>
              <a:t>These are probably valuable for their own sake.  We do not want them because of their outcome, but because we just want them.</a:t>
            </a:r>
          </a:p>
          <a:p>
            <a:r>
              <a:rPr lang="en-ZA" sz="2400" dirty="0" smtClean="0"/>
              <a:t>2. Something is valuable </a:t>
            </a:r>
            <a:r>
              <a:rPr lang="en-ZA" sz="2400" b="1" dirty="0"/>
              <a:t>I</a:t>
            </a:r>
            <a:r>
              <a:rPr lang="en-ZA" sz="2400" b="1" dirty="0" smtClean="0"/>
              <a:t>nstrumentally</a:t>
            </a:r>
            <a:r>
              <a:rPr lang="en-ZA" sz="2400" dirty="0" smtClean="0"/>
              <a:t> if such a thing is sought to as a step to the gaining of </a:t>
            </a:r>
            <a:r>
              <a:rPr lang="en-ZA" sz="2400" dirty="0" err="1" smtClean="0"/>
              <a:t>eg</a:t>
            </a:r>
            <a:r>
              <a:rPr lang="en-ZA" sz="2400" dirty="0" smtClean="0"/>
              <a:t>. Money for purchasing power it gives you.</a:t>
            </a:r>
            <a:endParaRPr lang="en-ZA" sz="2400" dirty="0"/>
          </a:p>
        </p:txBody>
      </p:sp>
    </p:spTree>
    <p:extLst>
      <p:ext uri="{BB962C8B-B14F-4D97-AF65-F5344CB8AC3E}">
        <p14:creationId xmlns:p14="http://schemas.microsoft.com/office/powerpoint/2010/main" val="399711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Values and education</a:t>
            </a:r>
            <a:endParaRPr lang="en-ZA" dirty="0"/>
          </a:p>
        </p:txBody>
      </p:sp>
      <p:sp>
        <p:nvSpPr>
          <p:cNvPr id="3" name="Content Placeholder 2"/>
          <p:cNvSpPr>
            <a:spLocks noGrp="1"/>
          </p:cNvSpPr>
          <p:nvPr>
            <p:ph idx="1"/>
          </p:nvPr>
        </p:nvSpPr>
        <p:spPr/>
        <p:txBody>
          <a:bodyPr>
            <a:normAutofit/>
          </a:bodyPr>
          <a:lstStyle/>
          <a:p>
            <a:r>
              <a:rPr lang="en-ZA" sz="2400" dirty="0" smtClean="0"/>
              <a:t>Using values teachers evaluate student and </a:t>
            </a:r>
            <a:r>
              <a:rPr lang="en-ZA" sz="2400" dirty="0" err="1" smtClean="0"/>
              <a:t>vise</a:t>
            </a:r>
            <a:r>
              <a:rPr lang="en-ZA" sz="2400" dirty="0" smtClean="0"/>
              <a:t>-versa</a:t>
            </a:r>
          </a:p>
          <a:p>
            <a:r>
              <a:rPr lang="en-ZA" sz="2400" dirty="0" smtClean="0"/>
              <a:t>The general study of values is known as AXIOLOGY and is concerned with 3 main questions</a:t>
            </a:r>
          </a:p>
          <a:p>
            <a:r>
              <a:rPr lang="en-ZA" sz="2400" dirty="0" smtClean="0"/>
              <a:t>1. whether values are subjective or objective, that is personal or impersonal.</a:t>
            </a:r>
          </a:p>
          <a:p>
            <a:r>
              <a:rPr lang="en-ZA" sz="2400" dirty="0" smtClean="0"/>
              <a:t>2. whether values are changing or constant</a:t>
            </a:r>
          </a:p>
          <a:p>
            <a:r>
              <a:rPr lang="en-ZA" sz="2400" dirty="0" smtClean="0"/>
              <a:t>3. Whether there are hierarchies of value (Remember Maslow hierarchy of needs/values)</a:t>
            </a:r>
            <a:endParaRPr lang="en-ZA" sz="2400" dirty="0"/>
          </a:p>
        </p:txBody>
      </p:sp>
    </p:spTree>
    <p:extLst>
      <p:ext uri="{BB962C8B-B14F-4D97-AF65-F5344CB8AC3E}">
        <p14:creationId xmlns:p14="http://schemas.microsoft.com/office/powerpoint/2010/main" val="3636437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Whether values are subjective or objective</a:t>
            </a:r>
            <a:endParaRPr lang="en-ZA" dirty="0"/>
          </a:p>
        </p:txBody>
      </p:sp>
      <p:sp>
        <p:nvSpPr>
          <p:cNvPr id="3" name="Content Placeholder 2"/>
          <p:cNvSpPr>
            <a:spLocks noGrp="1"/>
          </p:cNvSpPr>
          <p:nvPr>
            <p:ph idx="1"/>
          </p:nvPr>
        </p:nvSpPr>
        <p:spPr/>
        <p:txBody>
          <a:bodyPr>
            <a:normAutofit/>
          </a:bodyPr>
          <a:lstStyle/>
          <a:p>
            <a:r>
              <a:rPr lang="en-ZA" sz="2400" dirty="0" smtClean="0"/>
              <a:t>Objective because they exist in their own right regardless of human preference. </a:t>
            </a:r>
            <a:r>
              <a:rPr lang="en-ZA" sz="2400" dirty="0" err="1" smtClean="0"/>
              <a:t>Eg</a:t>
            </a:r>
            <a:r>
              <a:rPr lang="en-ZA" sz="2400" dirty="0" smtClean="0"/>
              <a:t>. Goodness, truth and beauty.</a:t>
            </a:r>
          </a:p>
          <a:p>
            <a:r>
              <a:rPr lang="en-ZA" sz="2400" dirty="0" smtClean="0"/>
              <a:t>On the other hand subjective values reflect personal preference </a:t>
            </a:r>
            <a:r>
              <a:rPr lang="en-ZA" sz="2400" dirty="0" err="1" smtClean="0"/>
              <a:t>eg</a:t>
            </a:r>
            <a:r>
              <a:rPr lang="en-ZA" sz="2400" dirty="0" smtClean="0"/>
              <a:t>. To say education is valuable is as good as saying that one values education or that some people value education.</a:t>
            </a:r>
            <a:endParaRPr lang="en-ZA" sz="2400" dirty="0"/>
          </a:p>
        </p:txBody>
      </p:sp>
    </p:spTree>
    <p:extLst>
      <p:ext uri="{BB962C8B-B14F-4D97-AF65-F5344CB8AC3E}">
        <p14:creationId xmlns:p14="http://schemas.microsoft.com/office/powerpoint/2010/main" val="360549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Whether values are changing or constant</a:t>
            </a:r>
            <a:endParaRPr lang="en-ZA" dirty="0"/>
          </a:p>
        </p:txBody>
      </p:sp>
      <p:sp>
        <p:nvSpPr>
          <p:cNvPr id="3" name="Content Placeholder 2"/>
          <p:cNvSpPr>
            <a:spLocks noGrp="1"/>
          </p:cNvSpPr>
          <p:nvPr>
            <p:ph idx="1"/>
          </p:nvPr>
        </p:nvSpPr>
        <p:spPr/>
        <p:txBody>
          <a:bodyPr>
            <a:normAutofit/>
          </a:bodyPr>
          <a:lstStyle/>
          <a:p>
            <a:r>
              <a:rPr lang="en-ZA" sz="2400" dirty="0" smtClean="0"/>
              <a:t>Some people claim that there are values that are absolute and eternal </a:t>
            </a:r>
            <a:r>
              <a:rPr lang="en-ZA" sz="2400" dirty="0" err="1" smtClean="0"/>
              <a:t>eg</a:t>
            </a:r>
            <a:r>
              <a:rPr lang="en-ZA" sz="2400" dirty="0" smtClean="0"/>
              <a:t> the claim that charity is good for all men and women everywhere at al times.(constant)</a:t>
            </a:r>
          </a:p>
          <a:p>
            <a:r>
              <a:rPr lang="en-ZA" sz="2400" dirty="0" smtClean="0"/>
              <a:t>Others claim that all values are relative to peoples desires</a:t>
            </a:r>
          </a:p>
          <a:p>
            <a:r>
              <a:rPr lang="en-ZA" sz="2400" dirty="0" smtClean="0"/>
              <a:t>Because our desires change so do the values.</a:t>
            </a:r>
          </a:p>
          <a:p>
            <a:r>
              <a:rPr lang="en-ZA" sz="2400" dirty="0" smtClean="0"/>
              <a:t>This can happen due to historical conditions, new religions, new findings in science, new developments in technology, advance in education and so on</a:t>
            </a:r>
            <a:endParaRPr lang="en-ZA" sz="2400" dirty="0"/>
          </a:p>
        </p:txBody>
      </p:sp>
    </p:spTree>
    <p:extLst>
      <p:ext uri="{BB962C8B-B14F-4D97-AF65-F5344CB8AC3E}">
        <p14:creationId xmlns:p14="http://schemas.microsoft.com/office/powerpoint/2010/main" val="402462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Whether there are Hierarchies of values</a:t>
            </a:r>
            <a:endParaRPr lang="en-ZA" dirty="0"/>
          </a:p>
        </p:txBody>
      </p:sp>
      <p:sp>
        <p:nvSpPr>
          <p:cNvPr id="3" name="Content Placeholder 2"/>
          <p:cNvSpPr>
            <a:spLocks noGrp="1"/>
          </p:cNvSpPr>
          <p:nvPr>
            <p:ph idx="1"/>
          </p:nvPr>
        </p:nvSpPr>
        <p:spPr/>
        <p:txBody>
          <a:bodyPr>
            <a:normAutofit/>
          </a:bodyPr>
          <a:lstStyle/>
          <a:p>
            <a:r>
              <a:rPr lang="en-ZA" sz="2400" dirty="0" smtClean="0"/>
              <a:t>Here it depends to the school of thought a person belongs;</a:t>
            </a:r>
          </a:p>
          <a:p>
            <a:r>
              <a:rPr lang="en-ZA" sz="2400" dirty="0" smtClean="0"/>
              <a:t>Philosophical Idealists, maintain that there is a fixed hierarchy of values in which spiritual values are higher than material values.</a:t>
            </a:r>
          </a:p>
          <a:p>
            <a:r>
              <a:rPr lang="en-ZA" sz="2400" dirty="0" smtClean="0"/>
              <a:t>The idealists rank religious values high because they help them realise the ultimate goal, unity with the spiritual order.</a:t>
            </a:r>
          </a:p>
        </p:txBody>
      </p:sp>
    </p:spTree>
    <p:extLst>
      <p:ext uri="{BB962C8B-B14F-4D97-AF65-F5344CB8AC3E}">
        <p14:creationId xmlns:p14="http://schemas.microsoft.com/office/powerpoint/2010/main" val="174072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Continued….</a:t>
            </a:r>
            <a:endParaRPr lang="en-ZA" dirty="0"/>
          </a:p>
        </p:txBody>
      </p:sp>
      <p:sp>
        <p:nvSpPr>
          <p:cNvPr id="3" name="Content Placeholder 2"/>
          <p:cNvSpPr>
            <a:spLocks noGrp="1"/>
          </p:cNvSpPr>
          <p:nvPr>
            <p:ph idx="1"/>
          </p:nvPr>
        </p:nvSpPr>
        <p:spPr/>
        <p:txBody>
          <a:bodyPr>
            <a:normAutofit/>
          </a:bodyPr>
          <a:lstStyle/>
          <a:p>
            <a:r>
              <a:rPr lang="en-ZA" sz="2400" dirty="0"/>
              <a:t>The philosophical Realists also believe in the hierarchy of values but rank rational and empirical values high because they help adjust to objective reality, the laws of nature and rules of logic</a:t>
            </a:r>
            <a:r>
              <a:rPr lang="en-ZA" sz="2400" dirty="0" smtClean="0"/>
              <a:t>.</a:t>
            </a:r>
          </a:p>
          <a:p>
            <a:r>
              <a:rPr lang="en-ZA" sz="2400" dirty="0" smtClean="0"/>
              <a:t>The philosophical pragmatists believe that one activity is likely to be good as another if it satisfies another need and possesses instrumental value. The pragmatists is sensitive to the values that society prizes.</a:t>
            </a:r>
            <a:endParaRPr lang="en-ZA" sz="2400" dirty="0"/>
          </a:p>
          <a:p>
            <a:endParaRPr lang="en-ZA" sz="2400" dirty="0"/>
          </a:p>
        </p:txBody>
      </p:sp>
    </p:spTree>
    <p:extLst>
      <p:ext uri="{BB962C8B-B14F-4D97-AF65-F5344CB8AC3E}">
        <p14:creationId xmlns:p14="http://schemas.microsoft.com/office/powerpoint/2010/main" val="26029446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108</TotalTime>
  <Words>1006</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Wingdings 3</vt:lpstr>
      <vt:lpstr>Facet</vt:lpstr>
      <vt:lpstr> Continuation on Values  </vt:lpstr>
      <vt:lpstr>Definition of values</vt:lpstr>
      <vt:lpstr>Continued….</vt:lpstr>
      <vt:lpstr>Justification of Values</vt:lpstr>
      <vt:lpstr>Values and education</vt:lpstr>
      <vt:lpstr>Whether values are subjective or objective</vt:lpstr>
      <vt:lpstr>Whether values are changing or constant</vt:lpstr>
      <vt:lpstr>Whether there are Hierarchies of values</vt:lpstr>
      <vt:lpstr>Continued….</vt:lpstr>
      <vt:lpstr>Types of values</vt:lpstr>
      <vt:lpstr>Continued…..</vt:lpstr>
      <vt:lpstr>Judgement of bad things</vt:lpstr>
      <vt:lpstr>Ethics and Education</vt:lpstr>
      <vt:lpstr>Types of ethical theory</vt:lpstr>
      <vt:lpstr>Intuitionism (inborn/moral sense)</vt:lpstr>
      <vt:lpstr>Naturalism</vt:lpstr>
      <vt:lpstr>Continued….</vt:lpstr>
      <vt:lpstr>Aesthetic values</vt:lpstr>
      <vt:lpstr>Duties of a school (teachers)in promoting aesthetic values</vt:lpstr>
      <vt:lpstr>Education and values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Values</dc:title>
  <dc:creator>Grant</dc:creator>
  <cp:lastModifiedBy>Grant</cp:lastModifiedBy>
  <cp:revision>23</cp:revision>
  <dcterms:created xsi:type="dcterms:W3CDTF">2021-01-23T15:24:24Z</dcterms:created>
  <dcterms:modified xsi:type="dcterms:W3CDTF">2022-02-22T13:15:09Z</dcterms:modified>
</cp:coreProperties>
</file>