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1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/>
        <a:ea typeface="한양해서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/>
        <a:ea typeface="한양해서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/>
        <a:ea typeface="한양해서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/>
        <a:ea typeface="한양해서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/>
        <a:ea typeface="한양해서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/>
        <a:ea typeface="한양해서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/>
        <a:ea typeface="한양해서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/>
        <a:ea typeface="한양해서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/>
        <a:ea typeface="한양해서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inimized">
    <p:restoredLeft sz="15263" autoAdjust="0"/>
    <p:restoredTop sz="73306"/>
  </p:normalViewPr>
  <p:slideViewPr>
    <p:cSldViewPr>
      <p:cViewPr varScale="1">
        <p:scale>
          <a:sx n="100" d="100"/>
          <a:sy n="100" d="100"/>
        </p:scale>
        <p:origin x="1698" y="108"/>
      </p:cViewPr>
      <p:guideLst>
        <p:guide orient="horz" pos="3181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6.emf"  /></Relationships>
</file>

<file path=ppt/drawings/_rels/vmlDrawing2.vml.rels><?xml version="1.0" encoding="UTF-8" standalone="yes" ?><Relationships xmlns="http://schemas.openxmlformats.org/package/2006/relationships"><Relationship Id="rId1" Type="http://schemas.openxmlformats.org/officeDocument/2006/relationships/image" Target="../media/image9.wmf"  /></Relationships>
</file>

<file path=ppt/drawings/_rels/vmlDrawing3.vml.rels><?xml version="1.0" encoding="UTF-8" standalone="yes" ?><Relationships xmlns="http://schemas.openxmlformats.org/package/2006/relationships"><Relationship Id="rId1" Type="http://schemas.openxmlformats.org/officeDocument/2006/relationships/image" Target="../media/image10.emf"  /></Relationships>
</file>

<file path=ppt/drawings/_rels/vmlDrawing4.vml.rels><?xml version="1.0" encoding="UTF-8" standalone="yes" ?><Relationships xmlns="http://schemas.openxmlformats.org/package/2006/relationships"><Relationship Id="rId1" Type="http://schemas.openxmlformats.org/officeDocument/2006/relationships/image" Target="../media/image11.wmf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굴림"/>
                <a:ea typeface="굴림"/>
              </a:rPr>
              <a:t>시험 </a:t>
            </a:r>
            <a:r>
              <a:rPr lang="en-US" altLang="ko-KR">
                <a:latin typeface="굴림"/>
                <a:ea typeface="굴림"/>
              </a:rPr>
              <a:t>-</a:t>
            </a:r>
            <a:r>
              <a:rPr lang="ko-KR" altLang="en-US">
                <a:latin typeface="굴림"/>
                <a:ea typeface="굴림"/>
              </a:rPr>
              <a:t> </a:t>
            </a:r>
            <a:r>
              <a:rPr lang="en-US" altLang="ko-KR">
                <a:latin typeface="굴림"/>
                <a:ea typeface="굴림"/>
              </a:rPr>
              <a:t>BIG O notation</a:t>
            </a:r>
            <a:r>
              <a:rPr lang="ko-KR" altLang="en-US">
                <a:latin typeface="굴림"/>
                <a:ea typeface="굴림"/>
              </a:rPr>
              <a:t> 집중적으로 공부</a:t>
            </a:r>
            <a:r>
              <a:rPr lang="en-US" altLang="ko-KR">
                <a:latin typeface="굴림"/>
                <a:ea typeface="굴림"/>
              </a:rPr>
              <a:t>~</a:t>
            </a:r>
            <a:endParaRPr lang="en-US" altLang="ko-KR">
              <a:latin typeface="굴림"/>
              <a:ea typeface="굴림"/>
            </a:endParaRPr>
          </a:p>
          <a:p>
            <a:pPr>
              <a:defRPr/>
            </a:pPr>
            <a:r>
              <a:rPr lang="ko-KR" altLang="en-US">
                <a:latin typeface="굴림"/>
                <a:ea typeface="굴림"/>
              </a:rPr>
              <a:t>순환을 이용했을때 효율</a:t>
            </a:r>
            <a:r>
              <a:rPr lang="en-US" altLang="ko-KR">
                <a:latin typeface="굴림"/>
                <a:ea typeface="굴림"/>
              </a:rPr>
              <a:t>/</a:t>
            </a:r>
            <a:r>
              <a:rPr lang="ko-KR" altLang="en-US">
                <a:latin typeface="굴림"/>
                <a:ea typeface="굴림"/>
              </a:rPr>
              <a:t>비효율적 </a:t>
            </a:r>
            <a:r>
              <a:rPr lang="en-US" altLang="ko-KR">
                <a:latin typeface="굴림"/>
                <a:ea typeface="굴림"/>
              </a:rPr>
              <a:t>?</a:t>
            </a:r>
            <a:endParaRPr lang="en-US" altLang="ko-KR">
              <a:latin typeface="굴림"/>
              <a:ea typeface="굴림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팩토리얼 </a:t>
            </a:r>
            <a:r>
              <a:rPr lang="en-US" altLang="ko-KR"/>
              <a:t>-</a:t>
            </a:r>
            <a:r>
              <a:rPr lang="ko-KR" altLang="en-US"/>
              <a:t> 순환의 예로 가장 흔함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log (2)n -&gt; binary tree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빅오노테이션 시간분석 </a:t>
            </a:r>
            <a:r>
              <a:rPr lang="en-US" altLang="ko-KR"/>
              <a:t>-&gt;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T(n) = 2T(n-1) +1</a:t>
            </a:r>
            <a:endParaRPr lang="en-US" altLang="ko-KR"/>
          </a:p>
          <a:p>
            <a:pPr>
              <a:defRPr/>
            </a:pPr>
            <a:r>
              <a:rPr lang="ko-KR" altLang="en-US"/>
              <a:t>수식으로 이렇게</a:t>
            </a:r>
            <a:r>
              <a:rPr lang="en-US" altLang="ko-KR"/>
              <a:t>! </a:t>
            </a:r>
            <a:r>
              <a:rPr lang="ko-KR" altLang="en-US"/>
              <a:t>우리가원하는 것은 </a:t>
            </a:r>
            <a:r>
              <a:rPr lang="en-US" altLang="ko-KR"/>
              <a:t>T(n)</a:t>
            </a:r>
            <a:r>
              <a:rPr lang="ko-KR" altLang="en-US"/>
              <a:t>을 </a:t>
            </a:r>
            <a:r>
              <a:rPr lang="en-US" altLang="ko-KR"/>
              <a:t>O(n)</a:t>
            </a:r>
            <a:r>
              <a:rPr lang="ko-KR" altLang="en-US"/>
              <a:t>으로 </a:t>
            </a:r>
            <a:r>
              <a:rPr lang="en-US" altLang="ko-KR"/>
              <a:t>!</a:t>
            </a:r>
            <a:endParaRPr lang="en-US" altLang="ko-KR"/>
          </a:p>
          <a:p>
            <a:pPr>
              <a:defRPr/>
            </a:pPr>
            <a:r>
              <a:rPr lang="en-US" altLang="ko-KR"/>
              <a:t>T(n-1) =2T(n-2)+1</a:t>
            </a:r>
            <a:endParaRPr lang="en-US" altLang="ko-KR"/>
          </a:p>
          <a:p>
            <a:pPr>
              <a:defRPr/>
            </a:pPr>
            <a:r>
              <a:rPr lang="en-US" altLang="ko-KR"/>
              <a:t>T(n-2) =2T(n-3)+2</a:t>
            </a:r>
            <a:endParaRPr lang="en-US" altLang="ko-KR"/>
          </a:p>
          <a:p>
            <a:pPr>
              <a:defRPr/>
            </a:pP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T(n) =2(2(2T(n-1)+1)+1)+1</a:t>
            </a:r>
            <a:endParaRPr lang="en-US" altLang="ko-KR"/>
          </a:p>
          <a:p>
            <a:pPr>
              <a:defRPr/>
            </a:pPr>
            <a:r>
              <a:rPr lang="en-US" altLang="ko-KR"/>
              <a:t>= 2^3</a:t>
            </a:r>
            <a:r>
              <a:rPr lang="ko-KR" altLang="en-US"/>
              <a:t> </a:t>
            </a:r>
            <a:r>
              <a:rPr lang="en-US" altLang="ko-KR"/>
              <a:t>* T(n-3)+4+2+1</a:t>
            </a:r>
            <a:endParaRPr lang="en-US" altLang="ko-KR"/>
          </a:p>
          <a:p>
            <a:pPr>
              <a:defRPr/>
            </a:pPr>
            <a:r>
              <a:rPr lang="en-US" altLang="ko-KR"/>
              <a:t>= 2^3 *(T(n-3)-1)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k</a:t>
            </a:r>
            <a:r>
              <a:rPr lang="ko-KR" altLang="en-US"/>
              <a:t>가 </a:t>
            </a:r>
            <a:r>
              <a:rPr lang="en-US" altLang="ko-KR"/>
              <a:t>n-1</a:t>
            </a:r>
            <a:r>
              <a:rPr lang="ko-KR" altLang="en-US"/>
              <a:t>이 되면 </a:t>
            </a:r>
            <a:r>
              <a:rPr lang="en-US" altLang="ko-KR"/>
              <a:t>n = k+1</a:t>
            </a:r>
            <a:endParaRPr lang="en-US" altLang="ko-KR"/>
          </a:p>
          <a:p>
            <a:pPr>
              <a:defRPr/>
            </a:pPr>
            <a:r>
              <a:rPr lang="en-US" altLang="ko-KR"/>
              <a:t>2^k *T(n-k)+2^(k-1)+2^(k-2)+...+1   (2^(k-1)+2^(k-2)+...+1   == 2^(n-1))</a:t>
            </a:r>
            <a:endParaRPr lang="en-US" altLang="ko-KR"/>
          </a:p>
          <a:p>
            <a:pPr>
              <a:defRPr/>
            </a:pPr>
            <a:r>
              <a:rPr lang="en-US" altLang="ko-KR"/>
              <a:t>T(n) = 2^n-1</a:t>
            </a:r>
            <a:endParaRPr lang="en-US" altLang="ko-KR"/>
          </a:p>
          <a:p>
            <a:pPr>
              <a:defRPr/>
            </a:pPr>
            <a:r>
              <a:rPr lang="en-US" altLang="ko-KR"/>
              <a:t>O(2^n)</a:t>
            </a:r>
            <a:endParaRPr lang="en-US" altLang="ko-KR"/>
          </a:p>
          <a:p>
            <a:pPr>
              <a:defRPr/>
            </a:pPr>
            <a:r>
              <a:rPr lang="ko-KR" altLang="en-US"/>
              <a:t>수렴하는조건이 </a:t>
            </a:r>
            <a:r>
              <a:rPr lang="en-US" altLang="ko-KR"/>
              <a:t>T(1)=1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4A015D7-952C-4D4D-9C15-1D262B10942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738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578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447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4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23113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0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0336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791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318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577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5087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3.png"  /><Relationship Id="rId15" Type="http://schemas.openxmlformats.org/officeDocument/2006/relationships/image" Target="../media/image4.wmf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29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vmlDrawing" Target="../drawings/vmlDrawing3.vml"  /><Relationship Id="rId4" Type="http://schemas.openxmlformats.org/officeDocument/2006/relationships/oleObject" Target="../embeddings/oleObject3.bin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4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4.bin"  /><Relationship Id="rId4" Type="http://schemas.openxmlformats.org/officeDocument/2006/relationships/image" Target="../media/image11.wmf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w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wmf"  /><Relationship Id="rId3" Type="http://schemas.openxmlformats.org/officeDocument/2006/relationships/image" Target="../media/image13.w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vmlDrawing" Target="../drawings/vmlDrawing1.vml"  /><Relationship Id="rId4" Type="http://schemas.openxmlformats.org/officeDocument/2006/relationships/oleObject" Target="../embeddings/oleObject1.bin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2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2.bin"  /><Relationship Id="rId4" Type="http://schemas.openxmlformats.org/officeDocument/2006/relationships/image" Target="../media/image9.wmf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순환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9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거듭제곱 값 프로그래밍 </a:t>
            </a:r>
            <a:r>
              <a:rPr lang="en-US" altLang="ko-KR" smtClean="0"/>
              <a:t>#1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olidFill>
                  <a:srgbClr val="FF3300"/>
                </a:solidFill>
              </a:rPr>
              <a:t>순환적인 방법이 </a:t>
            </a:r>
            <a:r>
              <a:rPr lang="ko-KR" altLang="en-US" dirty="0" smtClean="0">
                <a:solidFill>
                  <a:srgbClr val="FF3300"/>
                </a:solidFill>
              </a:rPr>
              <a:t>더 </a:t>
            </a:r>
            <a:r>
              <a:rPr lang="ko-KR" altLang="en-US" dirty="0" smtClean="0">
                <a:solidFill>
                  <a:srgbClr val="FF3300"/>
                </a:solidFill>
              </a:rPr>
              <a:t>효율적인 </a:t>
            </a:r>
            <a:r>
              <a:rPr lang="ko-KR" altLang="en-US" dirty="0" smtClean="0">
                <a:solidFill>
                  <a:srgbClr val="FF3300"/>
                </a:solidFill>
              </a:rPr>
              <a:t>예제</a:t>
            </a:r>
            <a:endParaRPr lang="ko-KR" altLang="en-US" dirty="0" smtClean="0">
              <a:solidFill>
                <a:srgbClr val="FF3300"/>
              </a:solidFill>
            </a:endParaRPr>
          </a:p>
          <a:p>
            <a:pPr eaLnBrk="1" hangingPunct="1"/>
            <a:r>
              <a:rPr lang="ko-KR" altLang="en-US" dirty="0" smtClean="0"/>
              <a:t>숫자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제곱 값을 구하는 문제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</a:t>
            </a:r>
            <a:r>
              <a:rPr lang="en-US" altLang="ko-KR" baseline="30000" dirty="0" err="1" smtClean="0"/>
              <a:t>n</a:t>
            </a:r>
            <a:endParaRPr lang="en-US" altLang="ko-KR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반복적인 방법</a:t>
            </a:r>
            <a:endParaRPr lang="en-US" altLang="ko-KR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29479" y="1611190"/>
            <a:ext cx="8217995" cy="336092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r>
              <a:rPr lang="en-US" altLang="ko-KR" b="1" kern="0" dirty="0" smtClean="0">
                <a:solidFill>
                  <a:srgbClr val="0000FF"/>
                </a:solidFill>
                <a:latin typeface="한양신명조"/>
                <a:ea typeface="휴먼명조"/>
              </a:rPr>
              <a:t>double</a:t>
            </a:r>
            <a:r>
              <a:rPr lang="en-US" altLang="ko-KR" kern="0" dirty="0" smtClean="0">
                <a:solidFill>
                  <a:srgbClr val="000000"/>
                </a:solidFill>
                <a:latin typeface="한양신명조"/>
                <a:ea typeface="휴먼명조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slow_power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(</a:t>
            </a:r>
            <a:r>
              <a:rPr lang="en-US" altLang="ko-KR" b="1" kern="0" dirty="0">
                <a:solidFill>
                  <a:srgbClr val="0000FF"/>
                </a:solidFill>
                <a:latin typeface="한양신명조"/>
                <a:ea typeface="휴먼명조"/>
              </a:rPr>
              <a:t>double</a:t>
            </a:r>
            <a:r>
              <a:rPr lang="en-US" altLang="ko-KR" b="1" kern="0" dirty="0">
                <a:solidFill>
                  <a:srgbClr val="000000"/>
                </a:solidFill>
                <a:latin typeface="한양신명조"/>
                <a:ea typeface="휴먼명조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x, </a:t>
            </a:r>
            <a:r>
              <a:rPr lang="en-US" altLang="ko-KR" b="1" kern="0" dirty="0" err="1">
                <a:solidFill>
                  <a:srgbClr val="0000FF"/>
                </a:solidFill>
                <a:latin typeface="한양신명조"/>
                <a:ea typeface="휴먼명조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 n)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00FF"/>
                </a:solidFill>
                <a:latin typeface="한양신명조"/>
                <a:ea typeface="휴먼명조"/>
              </a:rPr>
              <a:t>	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한양신명조"/>
                <a:ea typeface="휴먼명조"/>
              </a:rPr>
              <a:t>int</a:t>
            </a:r>
            <a:r>
              <a:rPr lang="en-US" altLang="ko-KR" kern="0" dirty="0" smtClean="0">
                <a:solidFill>
                  <a:srgbClr val="000000"/>
                </a:solidFill>
                <a:latin typeface="한양신명조"/>
                <a:ea typeface="휴먼명조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i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;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양신명조"/>
              </a:rPr>
              <a:t>	</a:t>
            </a:r>
            <a:r>
              <a:rPr lang="en-US" altLang="ko-KR" b="1" kern="0" dirty="0">
                <a:solidFill>
                  <a:srgbClr val="0000FF"/>
                </a:solidFill>
                <a:latin typeface="한양신명조"/>
                <a:ea typeface="휴먼명조"/>
              </a:rPr>
              <a:t>double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 result = 1.0;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00FF"/>
                </a:solidFill>
                <a:latin typeface="한양신명조"/>
                <a:ea typeface="휴먼명조"/>
              </a:rPr>
              <a:t>	for</a:t>
            </a:r>
            <a:r>
              <a:rPr lang="en-US" altLang="ko-KR" kern="0" dirty="0" smtClean="0">
                <a:solidFill>
                  <a:srgbClr val="000000"/>
                </a:solidFill>
                <a:latin typeface="한양신명조"/>
                <a:ea typeface="휴먼명조"/>
              </a:rPr>
              <a:t>(</a:t>
            </a:r>
            <a:r>
              <a:rPr lang="en-US" altLang="ko-KR" kern="0" dirty="0" err="1" smtClean="0">
                <a:solidFill>
                  <a:srgbClr val="000000"/>
                </a:solidFill>
                <a:latin typeface="한양신명조"/>
                <a:ea typeface="휴먼명조"/>
              </a:rPr>
              <a:t>i</a:t>
            </a:r>
            <a:r>
              <a:rPr lang="en-US" altLang="ko-KR" kern="0" dirty="0" smtClean="0">
                <a:solidFill>
                  <a:srgbClr val="000000"/>
                </a:solidFill>
                <a:latin typeface="한양신명조"/>
                <a:ea typeface="휴먼명조"/>
              </a:rPr>
              <a:t>=0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; 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i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&lt;n; 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i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++)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한양신명조"/>
                <a:ea typeface="휴먼명조"/>
              </a:rPr>
              <a:t>		result 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= result * x;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00FF"/>
                </a:solidFill>
                <a:latin typeface="한양신명조"/>
                <a:ea typeface="휴먼명조"/>
              </a:rPr>
              <a:t>	return</a:t>
            </a:r>
            <a:r>
              <a:rPr lang="en-US" altLang="ko-KR" kern="0" dirty="0" smtClean="0">
                <a:solidFill>
                  <a:srgbClr val="000000"/>
                </a:solidFill>
                <a:latin typeface="한양신명조"/>
                <a:ea typeface="휴먼명조"/>
              </a:rPr>
              <a:t>(result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49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순환적인 방법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순환적인 </a:t>
            </a:r>
            <a:r>
              <a:rPr lang="ko-KR" altLang="en-US" dirty="0" smtClean="0"/>
              <a:t>알고리즘</a:t>
            </a:r>
            <a:endParaRPr lang="ko-KR" altLang="en-US" dirty="0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91580" y="2213865"/>
            <a:ext cx="7695855" cy="230832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power(x, n)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</a:t>
            </a:r>
            <a:r>
              <a:rPr lang="en-US" altLang="ko-KR" dirty="0" smtClean="0">
                <a:latin typeface="¹ÙÅÁ" charset="0"/>
                <a:ea typeface="MS UI Gothic" pitchFamily="34" charset="-128"/>
              </a:rPr>
              <a:t>==0 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1;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이</a:t>
            </a:r>
            <a:r>
              <a:rPr lang="ko-KR" altLang="en-US" dirty="0">
                <a:latin typeface="¹ÙÅÁ" charset="0"/>
                <a:ea typeface="MS UI Gothic" pitchFamily="34" charset="-128"/>
              </a:rPr>
              <a:t>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짝수</a:t>
            </a:r>
            <a:r>
              <a:rPr lang="ko-KR" altLang="en-US" dirty="0">
                <a:latin typeface="¹ÙÅÁ" charset="0"/>
                <a:ea typeface="MS UI Gothic" pitchFamily="34" charset="-128"/>
              </a:rPr>
              <a:t> </a:t>
            </a:r>
            <a:endParaRPr lang="ko-KR" altLang="en-US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ko-KR" altLang="en-US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power(</a:t>
            </a:r>
            <a:r>
              <a:rPr lang="en-US" altLang="ko-KR" dirty="0">
                <a:latin typeface="¹ÙÅÁ" charset="0"/>
                <a:ea typeface="굴림" pitchFamily="50" charset="-127"/>
              </a:rPr>
              <a:t>x</a:t>
            </a:r>
            <a:r>
              <a:rPr lang="en-US" altLang="ko-KR" baseline="30000" dirty="0">
                <a:latin typeface="¹ÙÅÁ" charset="0"/>
                <a:ea typeface="굴림" pitchFamily="50" charset="-127"/>
              </a:rPr>
              <a:t>2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, n/2);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이</a:t>
            </a:r>
            <a:r>
              <a:rPr lang="ko-KR" altLang="en-US" dirty="0">
                <a:latin typeface="¹ÙÅÁ" charset="0"/>
                <a:ea typeface="MS UI Gothic" pitchFamily="34" charset="-128"/>
              </a:rPr>
              <a:t>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홀수</a:t>
            </a:r>
            <a:r>
              <a:rPr lang="ko-KR" altLang="en-US" dirty="0">
                <a:latin typeface="¹ÙÅÁ" charset="0"/>
                <a:ea typeface="MS UI Gothic" pitchFamily="34" charset="-128"/>
              </a:rPr>
              <a:t>  </a:t>
            </a:r>
            <a:endParaRPr lang="ko-KR" altLang="en-US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ko-KR" altLang="en-US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x*power(x</a:t>
            </a:r>
            <a:r>
              <a:rPr lang="en-US" altLang="ko-KR" baseline="30000" dirty="0">
                <a:latin typeface="¹ÙÅÁ" charset="0"/>
                <a:ea typeface="MS UI Gothic" pitchFamily="34" charset="-128"/>
              </a:rPr>
              <a:t>2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, (n-1)/2);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순환적인 방법</a:t>
            </a:r>
            <a:endParaRPr lang="en-US" altLang="ko-K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>
          <a:xfrm>
            <a:off x="612648" y="1673805"/>
            <a:ext cx="7695855" cy="20313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9pPr>
          </a:lstStyle>
          <a:p>
            <a:pPr algn="just" eaLnBrk="1" hangingPunct="1">
              <a:defRPr/>
            </a:pPr>
            <a:r>
              <a:rPr lang="en-US" altLang="ko-KR">
                <a:solidFill>
                  <a:srgbClr val="0000ff"/>
                </a:solidFill>
                <a:latin typeface="¹ÙÅÁ"/>
                <a:ea typeface="MS UI Gothic"/>
              </a:rPr>
              <a:t>double</a:t>
            </a:r>
            <a:r>
              <a:rPr lang="en-US" altLang="ko-KR">
                <a:latin typeface="¹ÙÅÁ"/>
                <a:ea typeface="MS UI Gothic"/>
              </a:rPr>
              <a:t> power(double x, int n)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{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	</a:t>
            </a:r>
            <a:r>
              <a:rPr lang="en-US" altLang="ko-KR">
                <a:solidFill>
                  <a:srgbClr val="0000ff"/>
                </a:solidFill>
                <a:latin typeface="¹ÙÅÁ"/>
                <a:ea typeface="MS UI Gothic"/>
              </a:rPr>
              <a:t>if</a:t>
            </a:r>
            <a:r>
              <a:rPr lang="en-US" altLang="ko-KR">
                <a:latin typeface="¹ÙÅÁ"/>
                <a:ea typeface="MS UI Gothic"/>
              </a:rPr>
              <a:t>( n==0 ) </a:t>
            </a:r>
            <a:r>
              <a:rPr lang="en-US" altLang="ko-KR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>
                <a:latin typeface="¹ÙÅÁ"/>
                <a:ea typeface="MS UI Gothic"/>
              </a:rPr>
              <a:t> 1;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	</a:t>
            </a:r>
            <a:r>
              <a:rPr lang="en-US" altLang="ko-KR">
                <a:solidFill>
                  <a:srgbClr val="0000ff"/>
                </a:solidFill>
                <a:latin typeface="¹ÙÅÁ"/>
                <a:ea typeface="MS UI Gothic"/>
              </a:rPr>
              <a:t>else if </a:t>
            </a:r>
            <a:r>
              <a:rPr lang="en-US" altLang="ko-KR">
                <a:latin typeface="¹ÙÅÁ"/>
                <a:ea typeface="MS UI Gothic"/>
              </a:rPr>
              <a:t>( (n%2)==0 ) 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		</a:t>
            </a:r>
            <a:r>
              <a:rPr lang="en-US" altLang="ko-KR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>
                <a:latin typeface="¹ÙÅÁ"/>
                <a:ea typeface="MS UI Gothic"/>
              </a:rPr>
              <a:t> power(x*x, n/2);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	</a:t>
            </a:r>
            <a:r>
              <a:rPr lang="en-US" altLang="ko-KR">
                <a:solidFill>
                  <a:srgbClr val="0000ff"/>
                </a:solidFill>
                <a:latin typeface="¹ÙÅÁ"/>
                <a:ea typeface="MS UI Gothic"/>
              </a:rPr>
              <a:t>else return </a:t>
            </a:r>
            <a:r>
              <a:rPr lang="en-US" altLang="ko-KR">
                <a:latin typeface="¹ÙÅÁ"/>
                <a:ea typeface="MS UI Gothic"/>
              </a:rPr>
              <a:t>x*power(x*x, (n-1)/2);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}</a:t>
            </a:r>
            <a:endParaRPr lang="en-US" altLang="ko-KR">
              <a:latin typeface="¹ÙÅÁ"/>
              <a:ea typeface="MS UI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거듭제곱 값 프로그래밍 분석</a:t>
            </a:r>
            <a:endParaRPr lang="ko-KR" altLang="en-US"/>
          </a:p>
        </p:txBody>
      </p:sp>
      <p:graphicFrame>
        <p:nvGraphicFramePr>
          <p:cNvPr id="4098" name="Object 7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60625" y="2919413"/>
          <a:ext cx="3571875" cy="396875"/>
        </p:xfrm>
        <a:graphic>
          <a:graphicData uri="http://schemas.openxmlformats.org/presentationml/2006/ole">
            <p:oleObj spid="_x0000_s13315" name="Equation" r:id="rId4" imgW="1828800" imgH="203200" progId="Equation.3">
              <p:embed/>
            </p:oleObj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8027" y="1673805"/>
            <a:ext cx="7472363" cy="47815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000">
                <a:latin typeface="굴림"/>
                <a:ea typeface="굴림"/>
              </a:rPr>
              <a:t>순환적인 방법의 시간 복잡도</a:t>
            </a:r>
            <a:endParaRPr lang="ko-KR" altLang="en-US" sz="2000">
              <a:latin typeface="굴림"/>
              <a:ea typeface="굴림"/>
            </a:endParaRPr>
          </a:p>
          <a:p>
            <a:pPr lvl="1" eaLnBrk="1" hangingPunct="1">
              <a:defRPr/>
            </a:pPr>
            <a:r>
              <a:rPr lang="ko-KR" altLang="en-US" sz="1800">
                <a:latin typeface="굴림"/>
                <a:ea typeface="굴림"/>
              </a:rPr>
              <a:t>만약 </a:t>
            </a:r>
            <a:r>
              <a:rPr lang="en-US" altLang="ko-KR" sz="1800">
                <a:latin typeface="굴림"/>
                <a:ea typeface="굴림"/>
              </a:rPr>
              <a:t>n</a:t>
            </a:r>
            <a:r>
              <a:rPr lang="ko-KR" altLang="en-US" sz="1800">
                <a:latin typeface="굴림"/>
                <a:ea typeface="굴림"/>
              </a:rPr>
              <a:t>이 </a:t>
            </a:r>
            <a:r>
              <a:rPr lang="en-US" altLang="ko-KR" sz="1800">
                <a:latin typeface="굴림"/>
                <a:ea typeface="굴림"/>
              </a:rPr>
              <a:t>2</a:t>
            </a:r>
            <a:r>
              <a:rPr lang="ko-KR" altLang="en-US" sz="1800">
                <a:latin typeface="굴림"/>
                <a:ea typeface="굴림"/>
              </a:rPr>
              <a:t>의 제곱이라고 가정하면 다음과 같이 문제의 크기가 줄어든다</a:t>
            </a:r>
            <a:r>
              <a:rPr lang="en-US" altLang="ko-KR" sz="1800">
                <a:latin typeface="굴림"/>
                <a:ea typeface="굴림"/>
              </a:rPr>
              <a:t>.</a:t>
            </a:r>
            <a:endParaRPr lang="en-US" altLang="ko-KR" sz="1800">
              <a:latin typeface="굴림"/>
              <a:ea typeface="굴림"/>
            </a:endParaRPr>
          </a:p>
          <a:p>
            <a:pPr lvl="1" eaLnBrk="1" hangingPunct="1">
              <a:defRPr/>
            </a:pPr>
            <a:endParaRPr lang="en-US" altLang="ko-KR" sz="1800">
              <a:latin typeface="굴림"/>
              <a:ea typeface="굴림"/>
            </a:endParaRPr>
          </a:p>
          <a:p>
            <a:pPr eaLnBrk="1" hangingPunct="1">
              <a:defRPr/>
            </a:pPr>
            <a:endParaRPr lang="en-US" altLang="ko-KR" sz="2000">
              <a:latin typeface="굴림"/>
              <a:ea typeface="굴림"/>
            </a:endParaRPr>
          </a:p>
          <a:p>
            <a:pPr eaLnBrk="1" hangingPunct="1">
              <a:defRPr/>
            </a:pPr>
            <a:endParaRPr lang="en-US" altLang="ko-KR" sz="2000">
              <a:latin typeface="굴림"/>
              <a:ea typeface="굴림"/>
            </a:endParaRPr>
          </a:p>
          <a:p>
            <a:pPr eaLnBrk="1" hangingPunct="1">
              <a:defRPr/>
            </a:pPr>
            <a:endParaRPr lang="en-US" altLang="ko-KR" sz="2000">
              <a:latin typeface="굴림"/>
              <a:ea typeface="굴림"/>
            </a:endParaRPr>
          </a:p>
          <a:p>
            <a:pPr eaLnBrk="1" hangingPunct="1">
              <a:defRPr/>
            </a:pPr>
            <a:r>
              <a:rPr lang="ko-KR" altLang="en-US" sz="2000">
                <a:latin typeface="굴림"/>
                <a:ea typeface="굴림"/>
              </a:rPr>
              <a:t>반복적인 방법과 순환적인 방법의 비교</a:t>
            </a:r>
            <a:endParaRPr lang="ko-KR" altLang="en-US" sz="2000">
              <a:latin typeface="굴림"/>
              <a:ea typeface="굴림"/>
            </a:endParaRPr>
          </a:p>
          <a:p>
            <a:pPr eaLnBrk="1" hangingPunct="1">
              <a:defRPr/>
            </a:pPr>
            <a:endParaRPr lang="ko-KR" altLang="en-US" sz="2000">
              <a:latin typeface="굴림"/>
              <a:ea typeface="굴림"/>
            </a:endParaRPr>
          </a:p>
          <a:p>
            <a:pPr eaLnBrk="1" hangingPunct="1">
              <a:defRPr/>
            </a:pPr>
            <a:endParaRPr lang="ko-KR" altLang="en-US" sz="2000">
              <a:latin typeface="굴림"/>
              <a:ea typeface="굴림"/>
            </a:endParaRPr>
          </a:p>
          <a:p>
            <a:pPr lvl="1" eaLnBrk="1" hangingPunct="1">
              <a:defRPr/>
            </a:pPr>
            <a:endParaRPr lang="ko-KR" altLang="en-US" sz="1800">
              <a:latin typeface="굴림"/>
              <a:ea typeface="굴림"/>
            </a:endParaRPr>
          </a:p>
          <a:p>
            <a:pPr lvl="1" eaLnBrk="1" hangingPunct="1">
              <a:buFont typeface="Wingdings"/>
              <a:buNone/>
              <a:defRPr/>
            </a:pPr>
            <a:endParaRPr lang="ko-KR" altLang="en-US" sz="1800">
              <a:latin typeface="굴림"/>
              <a:ea typeface="굴림"/>
            </a:endParaRPr>
          </a:p>
          <a:p>
            <a:pPr lvl="1" eaLnBrk="1" hangingPunct="1">
              <a:defRPr/>
            </a:pPr>
            <a:endParaRPr lang="en-US" altLang="ko-KR" sz="1800">
              <a:latin typeface="굴림"/>
              <a:ea typeface="굴림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152648" name="Group 72"/>
          <p:cNvGraphicFramePr>
            <a:graphicFrameLocks noGrp="1"/>
          </p:cNvGraphicFramePr>
          <p:nvPr/>
        </p:nvGraphicFramePr>
        <p:xfrm>
          <a:off x="1269059" y="4932248"/>
          <a:ext cx="6210300" cy="9144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43063"/>
                <a:gridCol w="2365375"/>
                <a:gridCol w="2201862"/>
              </a:tblGrid>
              <a:tr h="304800"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 </a:t>
                      </a:r>
                      <a:endParaRPr kumimoji="1" lang="en-US" altLang="ko-KR" sz="14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</a:endParaRPr>
                    </a:p>
                  </a:txBody>
                  <a:tcPr marL="91440" marR="91440" marT="45679" marB="45679" anchor="ctr" horzOverflow="overflow"/>
                </a:tc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반복적인 함수 </a:t>
                      </a:r>
                      <a:r>
                        <a:rPr kumimoji="1" lang="en-US" altLang="ko-KR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slow_power</a:t>
                      </a:r>
                      <a:endParaRPr kumimoji="1" lang="en-US" altLang="ko-KR" sz="14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</a:endParaRPr>
                    </a:p>
                  </a:txBody>
                  <a:tcPr marL="91440" marR="91440" marT="45679" marB="45679" anchor="ctr" horzOverflow="overflow"/>
                </a:tc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순환적인 함수 </a:t>
                      </a:r>
                      <a:r>
                        <a:rPr kumimoji="1" lang="en-US" altLang="ko-KR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power</a:t>
                      </a:r>
                      <a:endParaRPr kumimoji="1" lang="en-US" altLang="ko-KR" sz="14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</a:endParaRPr>
                    </a:p>
                  </a:txBody>
                  <a:tcPr marL="91440" marR="91440" marT="45679" marB="45679" anchor="ctr" horzOverflow="overflow"/>
                </a:tc>
              </a:tr>
              <a:tr h="304800"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시간복잡도</a:t>
                      </a:r>
                      <a:endParaRPr kumimoji="1" lang="ko-KR" altLang="en-US" sz="14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</a:endParaRPr>
                    </a:p>
                  </a:txBody>
                  <a:tcPr marL="91440" marR="91440" marT="45679" marB="45679" anchor="ctr" horzOverflow="overflow"/>
                </a:tc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O(n)</a:t>
                      </a:r>
                      <a:endParaRPr kumimoji="1" lang="en-US" altLang="ko-KR" sz="1400" b="0" i="0" u="none" strike="noStrike" cap="none" normalizeH="0" baseline="0">
                        <a:solidFill>
                          <a:srgbClr val="ff3300"/>
                        </a:solidFill>
                        <a:effectLst/>
                        <a:latin typeface="굴림"/>
                        <a:ea typeface="굴림"/>
                        <a:cs typeface="한컴바탕"/>
                      </a:endParaRPr>
                    </a:p>
                  </a:txBody>
                  <a:tcPr marL="91440" marR="91440" marT="45679" marB="45679" anchor="ctr" horzOverflow="overflow"/>
                </a:tc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O(logn)</a:t>
                      </a:r>
                      <a:endParaRPr kumimoji="1" lang="en-US" altLang="ko-KR" sz="1400" b="0" i="0" u="none" strike="noStrike" cap="none" normalizeH="0" baseline="0">
                        <a:solidFill>
                          <a:srgbClr val="ff3300"/>
                        </a:solidFill>
                        <a:effectLst/>
                        <a:latin typeface="굴림"/>
                        <a:ea typeface="굴림"/>
                        <a:cs typeface="한컴바탕"/>
                      </a:endParaRPr>
                    </a:p>
                  </a:txBody>
                  <a:tcPr marL="91440" marR="91440" marT="45679" marB="45679" anchor="ctr" horzOverflow="overflow"/>
                </a:tc>
              </a:tr>
              <a:tr h="304800"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실제수행속도</a:t>
                      </a:r>
                      <a:endParaRPr kumimoji="1" lang="ko-KR" altLang="en-US" sz="14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</a:endParaRPr>
                    </a:p>
                  </a:txBody>
                  <a:tcPr marL="91440" marR="91440" marT="45679" marB="45679" anchor="ctr" horzOverflow="overflow"/>
                </a:tc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7.17</a:t>
                      </a:r>
                      <a:r>
                        <a:rPr kumimoji="1" lang="ko-KR" altLang="en-US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초</a:t>
                      </a:r>
                      <a:endParaRPr kumimoji="1" lang="ko-KR" altLang="en-US" sz="1400" b="0" i="0" u="none" strike="noStrike" cap="none" normalizeH="0" baseline="0">
                        <a:solidFill>
                          <a:srgbClr val="ff3300"/>
                        </a:solidFill>
                        <a:effectLst/>
                        <a:latin typeface="굴림"/>
                        <a:ea typeface="굴림"/>
                      </a:endParaRPr>
                    </a:p>
                  </a:txBody>
                  <a:tcPr marL="91440" marR="91440" marT="45679" marB="45679" anchor="ctr" horzOverflow="overflow"/>
                </a:tc>
                <a:tc>
                  <a:txBody>
                    <a:bodyPr vert="horz" lIns="91440" tIns="45679" rIns="91440" bIns="45679" anchor="ctr" anchorCtr="0"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0.47</a:t>
                      </a:r>
                      <a:r>
                        <a:rPr kumimoji="1" lang="ko-KR" altLang="en-US" sz="1400" u="none" strike="noStrike" cap="none" normalizeH="0" baseline="0">
                          <a:effectLst/>
                          <a:latin typeface="굴림"/>
                          <a:ea typeface="굴림"/>
                        </a:rPr>
                        <a:t>초</a:t>
                      </a:r>
                      <a:endParaRPr kumimoji="1" lang="ko-KR" altLang="en-US" sz="1400" b="0" i="0" u="none" strike="noStrike" cap="none" normalizeH="0" baseline="0">
                        <a:solidFill>
                          <a:srgbClr val="ff3300"/>
                        </a:solidFill>
                        <a:effectLst/>
                        <a:latin typeface="굴림"/>
                        <a:ea typeface="굴림"/>
                      </a:endParaRPr>
                    </a:p>
                  </a:txBody>
                  <a:tcPr marL="91440" marR="91440" marT="45679" marB="45679" anchor="ctr" horzOverflow="overflow"/>
                </a:tc>
              </a:tr>
            </a:tbl>
          </a:graphicData>
        </a:graphic>
      </p:graphicFrame>
      <p:sp>
        <p:nvSpPr>
          <p:cNvPr id="4120" name="Rectangle 67"/>
          <p:cNvSpPr>
            <a:spLocks noChangeArrowheads="1"/>
          </p:cNvSpPr>
          <p:nvPr/>
        </p:nvSpPr>
        <p:spPr>
          <a:xfrm>
            <a:off x="0" y="3937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9pPr>
          </a:lstStyle>
          <a:p>
            <a:pPr eaLnBrk="1" hangingPunct="1">
              <a:defRPr/>
            </a:pPr>
            <a:endParaRPr lang="ko-KR" altLang="ko-KR"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피보나치 수열의 계산 </a:t>
            </a:r>
            <a:r>
              <a:rPr lang="en-US" altLang="ko-KR" smtClean="0"/>
              <a:t>#1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37124517"/>
              </p:ext>
            </p:extLst>
          </p:nvPr>
        </p:nvGraphicFramePr>
        <p:xfrm>
          <a:off x="1421650" y="3899635"/>
          <a:ext cx="5795925" cy="15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3" imgW="2730500" imgH="711200" progId="Equation.3">
                  <p:embed/>
                </p:oleObj>
              </mc:Choice>
              <mc:Fallback>
                <p:oleObj name="Equation" r:id="rId3" imgW="27305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650" y="3899635"/>
                        <a:ext cx="5795925" cy="1509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1570" y="1628800"/>
            <a:ext cx="8064478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순환 호출을 사용하면 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비효율적인 예</a:t>
            </a:r>
          </a:p>
          <a:p>
            <a:pPr eaLnBrk="1" hangingPunct="1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피보나치 수열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0,1,1,2,3,5,8,13,21,…</a:t>
            </a:r>
          </a:p>
          <a:p>
            <a:pPr eaLnBrk="1" hangingPunct="1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피보나치 수열의 계산 </a:t>
            </a:r>
            <a:r>
              <a:rPr lang="en-US" altLang="ko-KR" smtClean="0"/>
              <a:t>#1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28908" y="1898830"/>
            <a:ext cx="7920880" cy="17543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b="1">
                <a:latin typeface="¹ÙÅÁ" charset="0"/>
                <a:ea typeface="MS UI Gothic" pitchFamily="34" charset="-128"/>
              </a:rPr>
              <a:t> </a:t>
            </a:r>
            <a:r>
              <a:rPr lang="en-US" altLang="ko-KR">
                <a:latin typeface="¹ÙÅÁ" charset="0"/>
                <a:ea typeface="MS UI Gothic" pitchFamily="34" charset="-128"/>
              </a:rPr>
              <a:t>fib(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n)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{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>
                <a:latin typeface="¹ÙÅÁ" charset="0"/>
                <a:ea typeface="MS UI Gothic" pitchFamily="34" charset="-128"/>
              </a:rPr>
              <a:t>( n==0 )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 0;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>
                <a:latin typeface="¹ÙÅÁ" charset="0"/>
                <a:ea typeface="MS UI Gothic" pitchFamily="34" charset="-128"/>
              </a:rPr>
              <a:t>( n==1 )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 1;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 (fib(n-1) + fib(n-2));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7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피보나치 수열의 계산 </a:t>
            </a:r>
            <a:r>
              <a:rPr lang="en-US" altLang="ko-KR" dirty="0" smtClean="0"/>
              <a:t>#1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653338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순환 호출을 사용했을 경우의 비효율성 </a:t>
            </a:r>
          </a:p>
          <a:p>
            <a:pPr lvl="1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같은 항이 중복해서 계산됨 </a:t>
            </a:r>
          </a:p>
          <a:p>
            <a:pPr lvl="1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예를 들어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fib(6)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호출하게 되면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fib(3)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번이나 중복되어서 계산됨</a:t>
            </a:r>
          </a:p>
          <a:p>
            <a:pPr lvl="1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이러한 현상은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커지면 더 </a:t>
            </a:r>
            <a:r>
              <a:rPr lang="ko-KR" altLang="en-US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심해짐</a:t>
            </a: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81590" y="3564015"/>
            <a:ext cx="7561380" cy="2341215"/>
            <a:chOff x="-19050" y="3248025"/>
            <a:chExt cx="9163050" cy="2476500"/>
          </a:xfrm>
        </p:grpSpPr>
        <p:sp>
          <p:nvSpPr>
            <p:cNvPr id="17412" name="Oval 7"/>
            <p:cNvSpPr>
              <a:spLocks noChangeArrowheads="1"/>
            </p:cNvSpPr>
            <p:nvPr/>
          </p:nvSpPr>
          <p:spPr bwMode="auto">
            <a:xfrm>
              <a:off x="3627438" y="324802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fib(6)</a:t>
              </a:r>
            </a:p>
          </p:txBody>
        </p:sp>
        <p:sp>
          <p:nvSpPr>
            <p:cNvPr id="17413" name="Oval 8"/>
            <p:cNvSpPr>
              <a:spLocks noChangeArrowheads="1"/>
            </p:cNvSpPr>
            <p:nvPr/>
          </p:nvSpPr>
          <p:spPr bwMode="auto">
            <a:xfrm>
              <a:off x="1781175" y="3968750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fib(4)</a:t>
              </a:r>
            </a:p>
          </p:txBody>
        </p:sp>
        <p:sp>
          <p:nvSpPr>
            <p:cNvPr id="17414" name="Oval 9"/>
            <p:cNvSpPr>
              <a:spLocks noChangeArrowheads="1"/>
            </p:cNvSpPr>
            <p:nvPr/>
          </p:nvSpPr>
          <p:spPr bwMode="auto">
            <a:xfrm>
              <a:off x="6237288" y="4013200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fib(5)</a:t>
              </a:r>
            </a:p>
          </p:txBody>
        </p:sp>
        <p:sp>
          <p:nvSpPr>
            <p:cNvPr id="17415" name="Oval 10"/>
            <p:cNvSpPr>
              <a:spLocks noChangeArrowheads="1"/>
            </p:cNvSpPr>
            <p:nvPr/>
          </p:nvSpPr>
          <p:spPr bwMode="auto">
            <a:xfrm>
              <a:off x="612775" y="4554538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sp>
          <p:nvSpPr>
            <p:cNvPr id="17416" name="Oval 11"/>
            <p:cNvSpPr>
              <a:spLocks noChangeArrowheads="1"/>
            </p:cNvSpPr>
            <p:nvPr/>
          </p:nvSpPr>
          <p:spPr bwMode="auto">
            <a:xfrm>
              <a:off x="2727325" y="4554538"/>
              <a:ext cx="1169988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fib(3)</a:t>
              </a:r>
            </a:p>
          </p:txBody>
        </p:sp>
        <p:sp>
          <p:nvSpPr>
            <p:cNvPr id="17417" name="Oval 14"/>
            <p:cNvSpPr>
              <a:spLocks noChangeArrowheads="1"/>
            </p:cNvSpPr>
            <p:nvPr/>
          </p:nvSpPr>
          <p:spPr bwMode="auto">
            <a:xfrm>
              <a:off x="-19050" y="5229225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sp>
          <p:nvSpPr>
            <p:cNvPr id="17418" name="Oval 15"/>
            <p:cNvSpPr>
              <a:spLocks noChangeArrowheads="1"/>
            </p:cNvSpPr>
            <p:nvPr/>
          </p:nvSpPr>
          <p:spPr bwMode="auto">
            <a:xfrm>
              <a:off x="1241425" y="5229225"/>
              <a:ext cx="1169988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fib(3)</a:t>
              </a:r>
            </a:p>
          </p:txBody>
        </p:sp>
        <p:cxnSp>
          <p:nvCxnSpPr>
            <p:cNvPr id="17419" name="AutoShape 16"/>
            <p:cNvCxnSpPr>
              <a:cxnSpLocks noChangeShapeType="1"/>
              <a:stCxn id="17412" idx="4"/>
              <a:endCxn id="17413" idx="0"/>
            </p:cNvCxnSpPr>
            <p:nvPr/>
          </p:nvCxnSpPr>
          <p:spPr bwMode="auto">
            <a:xfrm flipH="1">
              <a:off x="2366963" y="3698875"/>
              <a:ext cx="1846262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0" name="AutoShape 17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4213225" y="3698875"/>
              <a:ext cx="2609850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1" name="AutoShape 19"/>
            <p:cNvCxnSpPr>
              <a:cxnSpLocks noChangeShapeType="1"/>
              <a:stCxn id="17413" idx="4"/>
              <a:endCxn id="17415" idx="0"/>
            </p:cNvCxnSpPr>
            <p:nvPr/>
          </p:nvCxnSpPr>
          <p:spPr bwMode="auto">
            <a:xfrm flipH="1">
              <a:off x="1198563" y="4419600"/>
              <a:ext cx="116840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AutoShape 20"/>
            <p:cNvCxnSpPr>
              <a:cxnSpLocks noChangeShapeType="1"/>
              <a:stCxn id="17413" idx="4"/>
              <a:endCxn id="17416" idx="0"/>
            </p:cNvCxnSpPr>
            <p:nvPr/>
          </p:nvCxnSpPr>
          <p:spPr bwMode="auto">
            <a:xfrm>
              <a:off x="2366963" y="4419600"/>
              <a:ext cx="94615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3" name="Oval 21"/>
            <p:cNvSpPr>
              <a:spLocks noChangeArrowheads="1"/>
            </p:cNvSpPr>
            <p:nvPr/>
          </p:nvSpPr>
          <p:spPr bwMode="auto">
            <a:xfrm>
              <a:off x="5113338" y="4598988"/>
              <a:ext cx="1169987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fib(3)</a:t>
              </a:r>
            </a:p>
          </p:txBody>
        </p:sp>
        <p:sp>
          <p:nvSpPr>
            <p:cNvPr id="17424" name="Oval 22"/>
            <p:cNvSpPr>
              <a:spLocks noChangeArrowheads="1"/>
            </p:cNvSpPr>
            <p:nvPr/>
          </p:nvSpPr>
          <p:spPr bwMode="auto">
            <a:xfrm>
              <a:off x="7227888" y="4598988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fib(4)</a:t>
              </a:r>
            </a:p>
          </p:txBody>
        </p:sp>
        <p:cxnSp>
          <p:nvCxnSpPr>
            <p:cNvPr id="17425" name="AutoShape 23"/>
            <p:cNvCxnSpPr>
              <a:cxnSpLocks noChangeShapeType="1"/>
              <a:endCxn id="17423" idx="0"/>
            </p:cNvCxnSpPr>
            <p:nvPr/>
          </p:nvCxnSpPr>
          <p:spPr bwMode="auto">
            <a:xfrm flipH="1">
              <a:off x="5699125" y="4464050"/>
              <a:ext cx="116840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6" name="AutoShape 24"/>
            <p:cNvCxnSpPr>
              <a:cxnSpLocks noChangeShapeType="1"/>
              <a:endCxn id="17424" idx="0"/>
            </p:cNvCxnSpPr>
            <p:nvPr/>
          </p:nvCxnSpPr>
          <p:spPr bwMode="auto">
            <a:xfrm>
              <a:off x="6867525" y="4464050"/>
              <a:ext cx="94615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7" name="AutoShape 25"/>
            <p:cNvCxnSpPr>
              <a:cxnSpLocks noChangeShapeType="1"/>
              <a:stCxn id="17415" idx="4"/>
              <a:endCxn id="17417" idx="0"/>
            </p:cNvCxnSpPr>
            <p:nvPr/>
          </p:nvCxnSpPr>
          <p:spPr bwMode="auto">
            <a:xfrm flipH="1">
              <a:off x="566738" y="500538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8" name="AutoShape 26"/>
            <p:cNvCxnSpPr>
              <a:cxnSpLocks noChangeShapeType="1"/>
              <a:stCxn id="17415" idx="4"/>
              <a:endCxn id="17418" idx="0"/>
            </p:cNvCxnSpPr>
            <p:nvPr/>
          </p:nvCxnSpPr>
          <p:spPr bwMode="auto">
            <a:xfrm>
              <a:off x="1198563" y="500538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9" name="Oval 31"/>
            <p:cNvSpPr>
              <a:spLocks noChangeArrowheads="1"/>
            </p:cNvSpPr>
            <p:nvPr/>
          </p:nvSpPr>
          <p:spPr bwMode="auto">
            <a:xfrm>
              <a:off x="2141538" y="527367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fib(1)</a:t>
              </a:r>
            </a:p>
          </p:txBody>
        </p:sp>
        <p:sp>
          <p:nvSpPr>
            <p:cNvPr id="17430" name="Oval 32"/>
            <p:cNvSpPr>
              <a:spLocks noChangeArrowheads="1"/>
            </p:cNvSpPr>
            <p:nvPr/>
          </p:nvSpPr>
          <p:spPr bwMode="auto">
            <a:xfrm>
              <a:off x="3402013" y="527367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cxnSp>
          <p:nvCxnSpPr>
            <p:cNvPr id="17431" name="AutoShape 33"/>
            <p:cNvCxnSpPr>
              <a:cxnSpLocks noChangeShapeType="1"/>
              <a:endCxn id="17429" idx="0"/>
            </p:cNvCxnSpPr>
            <p:nvPr/>
          </p:nvCxnSpPr>
          <p:spPr bwMode="auto">
            <a:xfrm flipH="1">
              <a:off x="2727325" y="504983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2" name="AutoShape 34"/>
            <p:cNvCxnSpPr>
              <a:cxnSpLocks noChangeShapeType="1"/>
              <a:endCxn id="17430" idx="0"/>
            </p:cNvCxnSpPr>
            <p:nvPr/>
          </p:nvCxnSpPr>
          <p:spPr bwMode="auto">
            <a:xfrm>
              <a:off x="3359150" y="504983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3" name="Oval 35"/>
            <p:cNvSpPr>
              <a:spLocks noChangeArrowheads="1"/>
            </p:cNvSpPr>
            <p:nvPr/>
          </p:nvSpPr>
          <p:spPr bwMode="auto">
            <a:xfrm>
              <a:off x="4572000" y="5273675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fib(1)</a:t>
              </a:r>
            </a:p>
          </p:txBody>
        </p:sp>
        <p:sp>
          <p:nvSpPr>
            <p:cNvPr id="17434" name="Oval 36"/>
            <p:cNvSpPr>
              <a:spLocks noChangeArrowheads="1"/>
            </p:cNvSpPr>
            <p:nvPr/>
          </p:nvSpPr>
          <p:spPr bwMode="auto">
            <a:xfrm>
              <a:off x="5832475" y="5273675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cxnSp>
          <p:nvCxnSpPr>
            <p:cNvPr id="17435" name="AutoShape 37"/>
            <p:cNvCxnSpPr>
              <a:cxnSpLocks noChangeShapeType="1"/>
              <a:endCxn id="17433" idx="0"/>
            </p:cNvCxnSpPr>
            <p:nvPr/>
          </p:nvCxnSpPr>
          <p:spPr bwMode="auto">
            <a:xfrm flipH="1">
              <a:off x="5157788" y="504983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6" name="AutoShape 38"/>
            <p:cNvCxnSpPr>
              <a:cxnSpLocks noChangeShapeType="1"/>
              <a:endCxn id="17434" idx="0"/>
            </p:cNvCxnSpPr>
            <p:nvPr/>
          </p:nvCxnSpPr>
          <p:spPr bwMode="auto">
            <a:xfrm>
              <a:off x="5789613" y="504983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7" name="Oval 39"/>
            <p:cNvSpPr>
              <a:spLocks noChangeArrowheads="1"/>
            </p:cNvSpPr>
            <p:nvPr/>
          </p:nvSpPr>
          <p:spPr bwMode="auto">
            <a:xfrm>
              <a:off x="6713538" y="527367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sp>
          <p:nvSpPr>
            <p:cNvPr id="17438" name="Oval 40"/>
            <p:cNvSpPr>
              <a:spLocks noChangeArrowheads="1"/>
            </p:cNvSpPr>
            <p:nvPr/>
          </p:nvSpPr>
          <p:spPr bwMode="auto">
            <a:xfrm>
              <a:off x="7974013" y="5273675"/>
              <a:ext cx="1169987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fib(3)</a:t>
              </a:r>
            </a:p>
          </p:txBody>
        </p:sp>
        <p:cxnSp>
          <p:nvCxnSpPr>
            <p:cNvPr id="17439" name="AutoShape 41"/>
            <p:cNvCxnSpPr>
              <a:cxnSpLocks noChangeShapeType="1"/>
              <a:endCxn id="17437" idx="0"/>
            </p:cNvCxnSpPr>
            <p:nvPr/>
          </p:nvCxnSpPr>
          <p:spPr bwMode="auto">
            <a:xfrm flipH="1">
              <a:off x="7299325" y="504983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0" name="AutoShape 42"/>
            <p:cNvCxnSpPr>
              <a:cxnSpLocks noChangeShapeType="1"/>
              <a:endCxn id="17438" idx="0"/>
            </p:cNvCxnSpPr>
            <p:nvPr/>
          </p:nvCxnSpPr>
          <p:spPr bwMode="auto">
            <a:xfrm>
              <a:off x="7931150" y="504983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피보나치 수열의 반복구현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18600" y="1600201"/>
            <a:ext cx="8273880" cy="44958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/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fib_iter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n)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if (n == 0) return 0;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if (n == 1) return 1;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pp = 0;	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p = 1;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result = 0;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</a:p>
          <a:p>
            <a:pPr algn="just"/>
            <a:r>
              <a:rPr lang="nn-NO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for (int i = 2; i &lt;= n; i++) {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result = p + pp;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pp = p;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p = result;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return result;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하노이 탑 문제</a:t>
            </a:r>
            <a:endParaRPr lang="ko-KR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문제는 막대 </a:t>
            </a:r>
            <a:r>
              <a:rPr lang="en-US" altLang="ko-KR"/>
              <a:t>A</a:t>
            </a:r>
            <a:r>
              <a:rPr lang="ko-KR" altLang="en-US"/>
              <a:t>에 쌓여있는 원판 </a:t>
            </a:r>
            <a:r>
              <a:rPr lang="en-US" altLang="ko-KR"/>
              <a:t>n</a:t>
            </a:r>
            <a:r>
              <a:rPr lang="ko-KR" altLang="en-US"/>
              <a:t>개를 막대 </a:t>
            </a:r>
            <a:r>
              <a:rPr lang="en-US" altLang="ko-KR"/>
              <a:t>C</a:t>
            </a:r>
            <a:r>
              <a:rPr lang="ko-KR" altLang="en-US"/>
              <a:t>로 옮기는 것이다</a:t>
            </a:r>
            <a:r>
              <a:rPr lang="en-US" altLang="ko-KR"/>
              <a:t>. </a:t>
            </a:r>
            <a:endParaRPr lang="en-US" altLang="ko-KR"/>
          </a:p>
          <a:p>
            <a:pPr lvl="1" eaLnBrk="1" hangingPunct="1">
              <a:defRPr/>
            </a:pPr>
            <a:r>
              <a:rPr lang="ko-KR" altLang="en-US"/>
              <a:t>한 번에 하나의 원판만 이동할 수 있다 </a:t>
            </a:r>
            <a:endParaRPr lang="ko-KR" altLang="en-US"/>
          </a:p>
          <a:p>
            <a:pPr lvl="1" eaLnBrk="1" hangingPunct="1">
              <a:defRPr/>
            </a:pPr>
            <a:r>
              <a:rPr lang="ko-KR" altLang="en-US"/>
              <a:t>맨 위에 있는 원판만 이동할 수 있다 </a:t>
            </a:r>
            <a:endParaRPr lang="ko-KR" altLang="en-US"/>
          </a:p>
          <a:p>
            <a:pPr lvl="1" eaLnBrk="1" hangingPunct="1">
              <a:defRPr/>
            </a:pPr>
            <a:r>
              <a:rPr lang="ko-KR" altLang="en-US"/>
              <a:t>크기가 작은 원판 위에 큰 원판이 쌓일 수 없다</a:t>
            </a:r>
            <a:r>
              <a:rPr lang="en-US" altLang="ko-KR"/>
              <a:t>. </a:t>
            </a:r>
            <a:endParaRPr lang="en-US" altLang="ko-KR"/>
          </a:p>
          <a:p>
            <a:pPr lvl="1" eaLnBrk="1" hangingPunct="1">
              <a:defRPr/>
            </a:pPr>
            <a:r>
              <a:rPr lang="ko-KR" altLang="en-US"/>
              <a:t>중간의 막대를 임시적으로 이용할 수 있으나 앞의 조건들을 </a:t>
            </a:r>
            <a:endParaRPr lang="ko-KR" altLang="en-US"/>
          </a:p>
          <a:p>
            <a:pPr lvl="1" eaLnBrk="1" hangingPunct="1">
              <a:buFont typeface="Wingdings"/>
              <a:buNone/>
              <a:defRPr/>
            </a:pPr>
            <a:r>
              <a:rPr lang="en-US" altLang="ko-KR"/>
              <a:t>	</a:t>
            </a:r>
            <a:r>
              <a:rPr lang="ko-KR" altLang="en-US"/>
              <a:t>지켜야 한다</a:t>
            </a:r>
            <a:r>
              <a:rPr lang="en-US" altLang="ko-KR"/>
              <a:t>. </a:t>
            </a:r>
            <a:endParaRPr lang="en-US" altLang="ko-KR"/>
          </a:p>
        </p:txBody>
      </p:sp>
      <p:grpSp>
        <p:nvGrpSpPr>
          <p:cNvPr id="19460" name="Group 85"/>
          <p:cNvGrpSpPr/>
          <p:nvPr/>
        </p:nvGrpSpPr>
        <p:grpSpPr>
          <a:xfrm rot="0">
            <a:off x="2456765" y="4824155"/>
            <a:ext cx="4186238" cy="1420813"/>
            <a:chOff x="2460" y="2273"/>
            <a:chExt cx="2058" cy="485"/>
          </a:xfrm>
        </p:grpSpPr>
        <p:grpSp>
          <p:nvGrpSpPr>
            <p:cNvPr id="19461" name="Group 5"/>
            <p:cNvGrpSpPr/>
            <p:nvPr/>
          </p:nvGrpSpPr>
          <p:grpSpPr>
            <a:xfrm rot="0"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19480" name="Rectangle 6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9481" name="Rectangle 7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19462" name="Group 8"/>
            <p:cNvGrpSpPr/>
            <p:nvPr/>
          </p:nvGrpSpPr>
          <p:grpSpPr>
            <a:xfrm rot="0"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19478" name="Rectangle 9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9479" name="Rectangle 10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19463" name="Group 11"/>
            <p:cNvGrpSpPr/>
            <p:nvPr/>
          </p:nvGrpSpPr>
          <p:grpSpPr>
            <a:xfrm rot="0"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19476" name="Rectangle 12"/>
              <p:cNvSpPr>
                <a:spLocks noChangeArrowheads="1"/>
              </p:cNvSpPr>
              <p:nvPr/>
            </p:nvSpPr>
            <p:spPr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9477" name="Rectangle 13"/>
              <p:cNvSpPr>
                <a:spLocks noChangeArrowheads="1"/>
              </p:cNvSpPr>
              <p:nvPr/>
            </p:nvSpPr>
            <p:spPr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/>
                    <a:ea typeface="한양해서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19464" name="AutoShape 14"/>
            <p:cNvSpPr>
              <a:spLocks noChangeArrowheads="1"/>
            </p:cNvSpPr>
            <p:nvPr/>
          </p:nvSpPr>
          <p:spPr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9465" name="AutoShape 15"/>
            <p:cNvSpPr>
              <a:spLocks noChangeArrowheads="1"/>
            </p:cNvSpPr>
            <p:nvPr/>
          </p:nvSpPr>
          <p:spPr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9466" name="AutoShape 16"/>
            <p:cNvSpPr>
              <a:spLocks noChangeArrowheads="1"/>
            </p:cNvSpPr>
            <p:nvPr/>
          </p:nvSpPr>
          <p:spPr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9467" name="Text Box 17"/>
            <p:cNvSpPr txBox="1">
              <a:spLocks noChangeArrowheads="1"/>
            </p:cNvSpPr>
            <p:nvPr/>
          </p:nvSpPr>
          <p:spPr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A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19468" name="Text Box 18"/>
            <p:cNvSpPr txBox="1">
              <a:spLocks noChangeArrowheads="1"/>
            </p:cNvSpPr>
            <p:nvPr/>
          </p:nvSpPr>
          <p:spPr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B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19469" name="Text Box 19"/>
            <p:cNvSpPr txBox="1">
              <a:spLocks noChangeArrowheads="1"/>
            </p:cNvSpPr>
            <p:nvPr/>
          </p:nvSpPr>
          <p:spPr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>
                  <a:latin typeface="HY엽서L"/>
                  <a:ea typeface="HY엽서L"/>
                </a:rPr>
                <a:t>C</a:t>
              </a:r>
              <a:endParaRPr lang="en-US" altLang="ko-KR" sz="2000">
                <a:latin typeface="HY엽서L"/>
                <a:ea typeface="HY엽서L"/>
              </a:endParaRPr>
            </a:p>
          </p:txBody>
        </p:sp>
        <p:sp>
          <p:nvSpPr>
            <p:cNvPr id="19470" name="AutoShape 20"/>
            <p:cNvSpPr>
              <a:spLocks noChangeArrowheads="1"/>
            </p:cNvSpPr>
            <p:nvPr/>
          </p:nvSpPr>
          <p:spPr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9471" name="AutoShape 21"/>
            <p:cNvSpPr>
              <a:spLocks noChangeArrowheads="1"/>
            </p:cNvSpPr>
            <p:nvPr/>
          </p:nvSpPr>
          <p:spPr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9472" name="AutoShape 22"/>
            <p:cNvSpPr>
              <a:spLocks noChangeArrowheads="1"/>
            </p:cNvSpPr>
            <p:nvPr/>
          </p:nvSpPr>
          <p:spPr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9473" name="AutoShape 23"/>
            <p:cNvSpPr>
              <a:spLocks noChangeArrowheads="1"/>
            </p:cNvSpPr>
            <p:nvPr/>
          </p:nvSpPr>
          <p:spPr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9474" name="AutoShape 24"/>
            <p:cNvSpPr>
              <a:spLocks noChangeArrowheads="1"/>
            </p:cNvSpPr>
            <p:nvPr/>
          </p:nvSpPr>
          <p:spPr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9475" name="AutoShape 25"/>
            <p:cNvSpPr>
              <a:spLocks noChangeArrowheads="1"/>
            </p:cNvSpPr>
            <p:nvPr/>
          </p:nvSpPr>
          <p:spPr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/>
                  <a:ea typeface="한양해서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순환</a:t>
            </a:r>
            <a:r>
              <a:rPr lang="en-US" altLang="ko-KR"/>
              <a:t>(recursion)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>
                <a:latin typeface="굴림"/>
                <a:ea typeface="굴림"/>
              </a:rPr>
              <a:t>알고리즘이나 함수가 수행 도중에 자기 자신을 다시 호출하여 문제를 해결하는 기법</a:t>
            </a:r>
            <a:endParaRPr lang="ko-KR" altLang="en-US" sz="2000">
              <a:latin typeface="굴림"/>
              <a:ea typeface="굴림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ko-KR" altLang="en-US" sz="2000">
              <a:latin typeface="굴림"/>
              <a:ea typeface="굴림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>
                <a:latin typeface="굴림"/>
                <a:ea typeface="굴림"/>
              </a:rPr>
              <a:t>정의자체가 순환적으로 되어 있는 경우에 적합한 방법</a:t>
            </a:r>
            <a:endParaRPr lang="ko-KR" altLang="en-US" sz="2000">
              <a:latin typeface="굴림"/>
              <a:ea typeface="굴림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ko-KR" altLang="en-US" sz="2000">
              <a:latin typeface="굴림"/>
              <a:ea typeface="굴림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ko-KR" altLang="en-US" sz="2000">
              <a:latin typeface="굴림"/>
              <a:ea typeface="굴림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ko-KR" altLang="en-US" sz="2000">
              <a:latin typeface="굴림"/>
              <a:ea typeface="굴림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ko-KR" altLang="en-US" sz="2000">
              <a:latin typeface="굴림"/>
              <a:ea typeface="굴림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ko-KR" altLang="en-US" sz="2000">
              <a:latin typeface="굴림"/>
              <a:ea typeface="굴림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ko-KR" altLang="en-US" sz="2000">
              <a:latin typeface="굴림"/>
              <a:ea typeface="굴림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ko-KR" altLang="en-US" sz="2000">
              <a:latin typeface="굴림"/>
              <a:ea typeface="굴림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ko-KR" altLang="en-US" sz="2000">
              <a:latin typeface="굴림"/>
              <a:ea typeface="굴림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000">
              <a:latin typeface="굴림"/>
              <a:ea typeface="굴림"/>
            </a:endParaRPr>
          </a:p>
        </p:txBody>
      </p:sp>
      <p:pic>
        <p:nvPicPr>
          <p:cNvPr id="9220" name="Picture 6" descr="MCj02807050000[1]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11860" y="3383995"/>
            <a:ext cx="2340260" cy="224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81"/>
          <p:cNvGrpSpPr>
            <a:grpSpLocks/>
          </p:cNvGrpSpPr>
          <p:nvPr/>
        </p:nvGrpSpPr>
        <p:grpSpPr bwMode="auto">
          <a:xfrm>
            <a:off x="971550" y="1493838"/>
            <a:ext cx="2970213" cy="3857625"/>
            <a:chOff x="1422" y="119"/>
            <a:chExt cx="2782" cy="3816"/>
          </a:xfrm>
        </p:grpSpPr>
        <p:grpSp>
          <p:nvGrpSpPr>
            <p:cNvPr id="20559" name="Group 2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20636" name="Rectangle 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7" name="Rectangle 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60" name="Group 5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20634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5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61" name="Group 8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20632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3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62" name="AutoShape 11"/>
            <p:cNvSpPr>
              <a:spLocks noChangeArrowheads="1"/>
            </p:cNvSpPr>
            <p:nvPr/>
          </p:nvSpPr>
          <p:spPr bwMode="auto">
            <a:xfrm>
              <a:off x="1581" y="537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3" name="AutoShape 12"/>
            <p:cNvSpPr>
              <a:spLocks noChangeArrowheads="1"/>
            </p:cNvSpPr>
            <p:nvPr/>
          </p:nvSpPr>
          <p:spPr bwMode="auto">
            <a:xfrm>
              <a:off x="1521" y="621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4" name="AutoShape 13"/>
            <p:cNvSpPr>
              <a:spLocks noChangeArrowheads="1"/>
            </p:cNvSpPr>
            <p:nvPr/>
          </p:nvSpPr>
          <p:spPr bwMode="auto">
            <a:xfrm>
              <a:off x="1627" y="454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5" name="Text Box 14"/>
            <p:cNvSpPr txBox="1">
              <a:spLocks noChangeArrowheads="1"/>
            </p:cNvSpPr>
            <p:nvPr/>
          </p:nvSpPr>
          <p:spPr bwMode="auto">
            <a:xfrm>
              <a:off x="1767" y="782"/>
              <a:ext cx="34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66" name="Text Box 15"/>
            <p:cNvSpPr txBox="1">
              <a:spLocks noChangeArrowheads="1"/>
            </p:cNvSpPr>
            <p:nvPr/>
          </p:nvSpPr>
          <p:spPr bwMode="auto">
            <a:xfrm>
              <a:off x="2751" y="779"/>
              <a:ext cx="32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67" name="Text Box 16"/>
            <p:cNvSpPr txBox="1">
              <a:spLocks noChangeArrowheads="1"/>
            </p:cNvSpPr>
            <p:nvPr/>
          </p:nvSpPr>
          <p:spPr bwMode="auto">
            <a:xfrm>
              <a:off x="3734" y="775"/>
              <a:ext cx="33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68" name="AutoShape 17"/>
            <p:cNvSpPr>
              <a:spLocks noChangeArrowheads="1"/>
            </p:cNvSpPr>
            <p:nvPr/>
          </p:nvSpPr>
          <p:spPr bwMode="auto">
            <a:xfrm>
              <a:off x="2565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9" name="AutoShape 18"/>
            <p:cNvSpPr>
              <a:spLocks noChangeArrowheads="1"/>
            </p:cNvSpPr>
            <p:nvPr/>
          </p:nvSpPr>
          <p:spPr bwMode="auto">
            <a:xfrm>
              <a:off x="2505" y="621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0" name="AutoShape 19"/>
            <p:cNvSpPr>
              <a:spLocks noChangeArrowheads="1"/>
            </p:cNvSpPr>
            <p:nvPr/>
          </p:nvSpPr>
          <p:spPr bwMode="auto">
            <a:xfrm>
              <a:off x="2611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1" name="AutoShape 20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2" name="AutoShape 21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3" name="AutoShape 22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74" name="Group 23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20630" name="Rectangle 2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1" name="Rectangle 2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75" name="Group 26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20628" name="Rectangle 2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9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76" name="Group 29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20626" name="Rectangle 3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7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77" name="AutoShape 32"/>
            <p:cNvSpPr>
              <a:spLocks noChangeArrowheads="1"/>
            </p:cNvSpPr>
            <p:nvPr/>
          </p:nvSpPr>
          <p:spPr bwMode="auto">
            <a:xfrm>
              <a:off x="1589" y="1439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8" name="AutoShape 33"/>
            <p:cNvSpPr>
              <a:spLocks noChangeArrowheads="1"/>
            </p:cNvSpPr>
            <p:nvPr/>
          </p:nvSpPr>
          <p:spPr bwMode="auto">
            <a:xfrm>
              <a:off x="1529" y="152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9" name="AutoShape 34"/>
            <p:cNvSpPr>
              <a:spLocks noChangeArrowheads="1"/>
            </p:cNvSpPr>
            <p:nvPr/>
          </p:nvSpPr>
          <p:spPr bwMode="auto">
            <a:xfrm>
              <a:off x="3606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0" name="Text Box 35"/>
            <p:cNvSpPr txBox="1">
              <a:spLocks noChangeArrowheads="1"/>
            </p:cNvSpPr>
            <p:nvPr/>
          </p:nvSpPr>
          <p:spPr bwMode="auto">
            <a:xfrm>
              <a:off x="1774" y="1683"/>
              <a:ext cx="34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81" name="Text Box 36"/>
            <p:cNvSpPr txBox="1">
              <a:spLocks noChangeArrowheads="1"/>
            </p:cNvSpPr>
            <p:nvPr/>
          </p:nvSpPr>
          <p:spPr bwMode="auto">
            <a:xfrm>
              <a:off x="2759" y="1682"/>
              <a:ext cx="32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82" name="Text Box 37"/>
            <p:cNvSpPr txBox="1">
              <a:spLocks noChangeArrowheads="1"/>
            </p:cNvSpPr>
            <p:nvPr/>
          </p:nvSpPr>
          <p:spPr bwMode="auto">
            <a:xfrm>
              <a:off x="3742" y="1678"/>
              <a:ext cx="33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83" name="AutoShape 38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4" name="AutoShape 39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5" name="AutoShape 40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6" name="AutoShape 41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7" name="AutoShape 42"/>
            <p:cNvSpPr>
              <a:spLocks noChangeArrowheads="1"/>
            </p:cNvSpPr>
            <p:nvPr/>
          </p:nvSpPr>
          <p:spPr bwMode="auto">
            <a:xfrm>
              <a:off x="3496" y="1523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8" name="AutoShape 43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89" name="Group 44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20624" name="Rectangle 4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5" name="Rectangle 4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90" name="Group 47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20622" name="Rectangle 4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3" name="Rectangle 4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91" name="Group 50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20620" name="Rectangle 5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1" name="Rectangle 5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92" name="AutoShape 53"/>
            <p:cNvSpPr>
              <a:spLocks noChangeArrowheads="1"/>
            </p:cNvSpPr>
            <p:nvPr/>
          </p:nvSpPr>
          <p:spPr bwMode="auto">
            <a:xfrm>
              <a:off x="2544" y="243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3" name="AutoShape 54"/>
            <p:cNvSpPr>
              <a:spLocks noChangeArrowheads="1"/>
            </p:cNvSpPr>
            <p:nvPr/>
          </p:nvSpPr>
          <p:spPr bwMode="auto">
            <a:xfrm>
              <a:off x="1519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4" name="AutoShape 55"/>
            <p:cNvSpPr>
              <a:spLocks noChangeArrowheads="1"/>
            </p:cNvSpPr>
            <p:nvPr/>
          </p:nvSpPr>
          <p:spPr bwMode="auto">
            <a:xfrm>
              <a:off x="3591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5" name="Text Box 56"/>
            <p:cNvSpPr txBox="1">
              <a:spLocks noChangeArrowheads="1"/>
            </p:cNvSpPr>
            <p:nvPr/>
          </p:nvSpPr>
          <p:spPr bwMode="auto">
            <a:xfrm>
              <a:off x="1760" y="2591"/>
              <a:ext cx="34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96" name="Text Box 57"/>
            <p:cNvSpPr txBox="1">
              <a:spLocks noChangeArrowheads="1"/>
            </p:cNvSpPr>
            <p:nvPr/>
          </p:nvSpPr>
          <p:spPr bwMode="auto">
            <a:xfrm>
              <a:off x="2744" y="2589"/>
              <a:ext cx="32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97" name="Text Box 58"/>
            <p:cNvSpPr txBox="1">
              <a:spLocks noChangeArrowheads="1"/>
            </p:cNvSpPr>
            <p:nvPr/>
          </p:nvSpPr>
          <p:spPr bwMode="auto">
            <a:xfrm>
              <a:off x="3727" y="2584"/>
              <a:ext cx="33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98" name="AutoShape 59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9" name="AutoShape 60"/>
            <p:cNvSpPr>
              <a:spLocks noChangeArrowheads="1"/>
            </p:cNvSpPr>
            <p:nvPr/>
          </p:nvSpPr>
          <p:spPr bwMode="auto">
            <a:xfrm>
              <a:off x="2498" y="2430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0" name="AutoShape 61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1" name="AutoShape 62"/>
            <p:cNvSpPr>
              <a:spLocks noChangeArrowheads="1"/>
            </p:cNvSpPr>
            <p:nvPr/>
          </p:nvSpPr>
          <p:spPr bwMode="auto">
            <a:xfrm>
              <a:off x="3541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2" name="AutoShape 63"/>
            <p:cNvSpPr>
              <a:spLocks noChangeArrowheads="1"/>
            </p:cNvSpPr>
            <p:nvPr/>
          </p:nvSpPr>
          <p:spPr bwMode="auto">
            <a:xfrm>
              <a:off x="3481" y="2430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3" name="AutoShape 64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604" name="Group 65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20618" name="Rectangle 6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19" name="Rectangle 6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605" name="Group 68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20616" name="Rectangle 6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17" name="Rectangle 7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606" name="Group 71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20614" name="Rectangle 7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15" name="Rectangle 7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607" name="AutoShape 74"/>
            <p:cNvSpPr>
              <a:spLocks noChangeArrowheads="1"/>
            </p:cNvSpPr>
            <p:nvPr/>
          </p:nvSpPr>
          <p:spPr bwMode="auto">
            <a:xfrm>
              <a:off x="2562" y="338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8" name="AutoShape 75"/>
            <p:cNvSpPr>
              <a:spLocks noChangeArrowheads="1"/>
            </p:cNvSpPr>
            <p:nvPr/>
          </p:nvSpPr>
          <p:spPr bwMode="auto">
            <a:xfrm>
              <a:off x="1519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9" name="AutoShape 76"/>
            <p:cNvSpPr>
              <a:spLocks noChangeArrowheads="1"/>
            </p:cNvSpPr>
            <p:nvPr/>
          </p:nvSpPr>
          <p:spPr bwMode="auto">
            <a:xfrm>
              <a:off x="2608" y="3294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10" name="Text Box 77"/>
            <p:cNvSpPr txBox="1">
              <a:spLocks noChangeArrowheads="1"/>
            </p:cNvSpPr>
            <p:nvPr/>
          </p:nvSpPr>
          <p:spPr bwMode="auto">
            <a:xfrm>
              <a:off x="1760" y="3542"/>
              <a:ext cx="34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611" name="Text Box 78"/>
            <p:cNvSpPr txBox="1">
              <a:spLocks noChangeArrowheads="1"/>
            </p:cNvSpPr>
            <p:nvPr/>
          </p:nvSpPr>
          <p:spPr bwMode="auto">
            <a:xfrm>
              <a:off x="2744" y="3541"/>
              <a:ext cx="32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612" name="Text Box 79"/>
            <p:cNvSpPr txBox="1">
              <a:spLocks noChangeArrowheads="1"/>
            </p:cNvSpPr>
            <p:nvPr/>
          </p:nvSpPr>
          <p:spPr bwMode="auto">
            <a:xfrm>
              <a:off x="3727" y="3538"/>
              <a:ext cx="33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613" name="AutoShape 80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0483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n=3</a:t>
            </a:r>
            <a:r>
              <a:rPr lang="ko-KR" altLang="en-US" smtClean="0"/>
              <a:t>인 경우의 해답</a:t>
            </a:r>
          </a:p>
        </p:txBody>
      </p:sp>
      <p:grpSp>
        <p:nvGrpSpPr>
          <p:cNvPr id="20484" name="Group 84"/>
          <p:cNvGrpSpPr>
            <a:grpSpLocks/>
          </p:cNvGrpSpPr>
          <p:nvPr/>
        </p:nvGrpSpPr>
        <p:grpSpPr bwMode="auto">
          <a:xfrm>
            <a:off x="5111750" y="1628775"/>
            <a:ext cx="3240088" cy="3784600"/>
            <a:chOff x="1422" y="119"/>
            <a:chExt cx="2782" cy="3826"/>
          </a:xfrm>
        </p:grpSpPr>
        <p:grpSp>
          <p:nvGrpSpPr>
            <p:cNvPr id="20487" name="Group 85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20557" name="Rectangle 8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8" name="Rectangle 8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88" name="Group 88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20555" name="Rectangle 8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6" name="Rectangle 9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89" name="Group 91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20553" name="Rectangle 9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4" name="Rectangle 9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490" name="AutoShape 94"/>
            <p:cNvSpPr>
              <a:spLocks noChangeArrowheads="1"/>
            </p:cNvSpPr>
            <p:nvPr/>
          </p:nvSpPr>
          <p:spPr bwMode="auto">
            <a:xfrm>
              <a:off x="2562" y="618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1" name="AutoShape 95"/>
            <p:cNvSpPr>
              <a:spLocks noChangeArrowheads="1"/>
            </p:cNvSpPr>
            <p:nvPr/>
          </p:nvSpPr>
          <p:spPr bwMode="auto">
            <a:xfrm>
              <a:off x="3470" y="61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2" name="AutoShape 96"/>
            <p:cNvSpPr>
              <a:spLocks noChangeArrowheads="1"/>
            </p:cNvSpPr>
            <p:nvPr/>
          </p:nvSpPr>
          <p:spPr bwMode="auto">
            <a:xfrm>
              <a:off x="2608" y="53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3" name="Text Box 97"/>
            <p:cNvSpPr txBox="1">
              <a:spLocks noChangeArrowheads="1"/>
            </p:cNvSpPr>
            <p:nvPr/>
          </p:nvSpPr>
          <p:spPr bwMode="auto">
            <a:xfrm>
              <a:off x="1767" y="780"/>
              <a:ext cx="312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494" name="Text Box 98"/>
            <p:cNvSpPr txBox="1">
              <a:spLocks noChangeArrowheads="1"/>
            </p:cNvSpPr>
            <p:nvPr/>
          </p:nvSpPr>
          <p:spPr bwMode="auto">
            <a:xfrm>
              <a:off x="2751" y="779"/>
              <a:ext cx="29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495" name="Text Box 99"/>
            <p:cNvSpPr txBox="1">
              <a:spLocks noChangeArrowheads="1"/>
            </p:cNvSpPr>
            <p:nvPr/>
          </p:nvSpPr>
          <p:spPr bwMode="auto">
            <a:xfrm>
              <a:off x="3734" y="775"/>
              <a:ext cx="30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496" name="AutoShape 100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7" name="AutoShape 101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8" name="AutoShape 102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499" name="Group 103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20551" name="Rectangle 10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2" name="Rectangle 10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0" name="Group 106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20549" name="Rectangle 10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0" name="Rectangle 10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1" name="Group 109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20547" name="Rectangle 11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8" name="Rectangle 11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02" name="AutoShape 112"/>
            <p:cNvSpPr>
              <a:spLocks noChangeArrowheads="1"/>
            </p:cNvSpPr>
            <p:nvPr/>
          </p:nvSpPr>
          <p:spPr bwMode="auto">
            <a:xfrm>
              <a:off x="2562" y="152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3" name="AutoShape 113"/>
            <p:cNvSpPr>
              <a:spLocks noChangeArrowheads="1"/>
            </p:cNvSpPr>
            <p:nvPr/>
          </p:nvSpPr>
          <p:spPr bwMode="auto">
            <a:xfrm>
              <a:off x="3470" y="152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4" name="Text Box 114"/>
            <p:cNvSpPr txBox="1">
              <a:spLocks noChangeArrowheads="1"/>
            </p:cNvSpPr>
            <p:nvPr/>
          </p:nvSpPr>
          <p:spPr bwMode="auto">
            <a:xfrm>
              <a:off x="1775" y="1681"/>
              <a:ext cx="312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05" name="Text Box 115"/>
            <p:cNvSpPr txBox="1">
              <a:spLocks noChangeArrowheads="1"/>
            </p:cNvSpPr>
            <p:nvPr/>
          </p:nvSpPr>
          <p:spPr bwMode="auto">
            <a:xfrm>
              <a:off x="2759" y="1681"/>
              <a:ext cx="295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06" name="Text Box 116"/>
            <p:cNvSpPr txBox="1">
              <a:spLocks noChangeArrowheads="1"/>
            </p:cNvSpPr>
            <p:nvPr/>
          </p:nvSpPr>
          <p:spPr bwMode="auto">
            <a:xfrm>
              <a:off x="3743" y="1677"/>
              <a:ext cx="30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07" name="AutoShape 117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8" name="AutoShape 118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9" name="AutoShape 119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0" name="AutoShape 120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1" name="AutoShape 121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12" name="Group 122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20545" name="Rectangle 12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6" name="Rectangle 12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13" name="Group 125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20543" name="Rectangle 12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4" name="Rectangle 12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14" name="Group 128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20541" name="Rectangle 12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2" name="Rectangle 13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15" name="AutoShape 131"/>
            <p:cNvSpPr>
              <a:spLocks noChangeArrowheads="1"/>
            </p:cNvSpPr>
            <p:nvPr/>
          </p:nvSpPr>
          <p:spPr bwMode="auto">
            <a:xfrm>
              <a:off x="3515" y="234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6" name="Text Box 132"/>
            <p:cNvSpPr txBox="1">
              <a:spLocks noChangeArrowheads="1"/>
            </p:cNvSpPr>
            <p:nvPr/>
          </p:nvSpPr>
          <p:spPr bwMode="auto">
            <a:xfrm>
              <a:off x="1760" y="2587"/>
              <a:ext cx="31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17" name="Text Box 133"/>
            <p:cNvSpPr txBox="1">
              <a:spLocks noChangeArrowheads="1"/>
            </p:cNvSpPr>
            <p:nvPr/>
          </p:nvSpPr>
          <p:spPr bwMode="auto">
            <a:xfrm>
              <a:off x="2744" y="2587"/>
              <a:ext cx="29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18" name="Text Box 134"/>
            <p:cNvSpPr txBox="1">
              <a:spLocks noChangeArrowheads="1"/>
            </p:cNvSpPr>
            <p:nvPr/>
          </p:nvSpPr>
          <p:spPr bwMode="auto">
            <a:xfrm>
              <a:off x="3726" y="2582"/>
              <a:ext cx="30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19" name="AutoShape 135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0" name="AutoShape 136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1" name="AutoShape 137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22" name="Group 138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20539" name="Rectangle 13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0" name="Rectangle 14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23" name="Group 141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20537" name="Rectangle 14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38" name="Rectangle 14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24" name="Group 144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20535" name="Rectangle 14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36" name="Rectangle 14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25" name="AutoShape 147"/>
            <p:cNvSpPr>
              <a:spLocks noChangeArrowheads="1"/>
            </p:cNvSpPr>
            <p:nvPr/>
          </p:nvSpPr>
          <p:spPr bwMode="auto">
            <a:xfrm>
              <a:off x="3515" y="329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6" name="AutoShape 148"/>
            <p:cNvSpPr>
              <a:spLocks noChangeArrowheads="1"/>
            </p:cNvSpPr>
            <p:nvPr/>
          </p:nvSpPr>
          <p:spPr bwMode="auto">
            <a:xfrm>
              <a:off x="3470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7" name="AutoShape 149"/>
            <p:cNvSpPr>
              <a:spLocks noChangeArrowheads="1"/>
            </p:cNvSpPr>
            <p:nvPr/>
          </p:nvSpPr>
          <p:spPr bwMode="auto">
            <a:xfrm>
              <a:off x="3560" y="320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8" name="Text Box 150"/>
            <p:cNvSpPr txBox="1">
              <a:spLocks noChangeArrowheads="1"/>
            </p:cNvSpPr>
            <p:nvPr/>
          </p:nvSpPr>
          <p:spPr bwMode="auto">
            <a:xfrm>
              <a:off x="1760" y="3544"/>
              <a:ext cx="312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29" name="Text Box 151"/>
            <p:cNvSpPr txBox="1">
              <a:spLocks noChangeArrowheads="1"/>
            </p:cNvSpPr>
            <p:nvPr/>
          </p:nvSpPr>
          <p:spPr bwMode="auto">
            <a:xfrm>
              <a:off x="2744" y="3540"/>
              <a:ext cx="29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30" name="Text Box 152"/>
            <p:cNvSpPr txBox="1">
              <a:spLocks noChangeArrowheads="1"/>
            </p:cNvSpPr>
            <p:nvPr/>
          </p:nvSpPr>
          <p:spPr bwMode="auto">
            <a:xfrm>
              <a:off x="3726" y="3537"/>
              <a:ext cx="30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31" name="AutoShape 153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2" name="AutoShape 154"/>
            <p:cNvSpPr>
              <a:spLocks noChangeArrowheads="1"/>
            </p:cNvSpPr>
            <p:nvPr/>
          </p:nvSpPr>
          <p:spPr bwMode="auto">
            <a:xfrm>
              <a:off x="1610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3" name="AutoShape 155"/>
            <p:cNvSpPr>
              <a:spLocks noChangeArrowheads="1"/>
            </p:cNvSpPr>
            <p:nvPr/>
          </p:nvSpPr>
          <p:spPr bwMode="auto">
            <a:xfrm>
              <a:off x="3470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4" name="AutoShape 156"/>
            <p:cNvSpPr>
              <a:spLocks noChangeArrowheads="1"/>
            </p:cNvSpPr>
            <p:nvPr/>
          </p:nvSpPr>
          <p:spPr bwMode="auto">
            <a:xfrm>
              <a:off x="1610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0485" name="Line 157"/>
          <p:cNvSpPr>
            <a:spLocks noChangeShapeType="1"/>
          </p:cNvSpPr>
          <p:nvPr/>
        </p:nvSpPr>
        <p:spPr bwMode="auto">
          <a:xfrm>
            <a:off x="4076700" y="2079625"/>
            <a:ext cx="0" cy="32226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6" name="Line 158"/>
          <p:cNvSpPr>
            <a:spLocks noChangeShapeType="1"/>
          </p:cNvSpPr>
          <p:nvPr/>
        </p:nvSpPr>
        <p:spPr bwMode="auto">
          <a:xfrm flipV="1">
            <a:off x="4167188" y="2033588"/>
            <a:ext cx="900112" cy="32861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일반적인 경우에는</a:t>
            </a:r>
            <a:r>
              <a:rPr lang="en-US" altLang="ko-KR" smtClean="0"/>
              <a:t>?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522288" y="1718142"/>
            <a:ext cx="4572000" cy="4401671"/>
            <a:chOff x="417" y="-18"/>
            <a:chExt cx="3908" cy="3928"/>
          </a:xfrm>
        </p:grpSpPr>
        <p:grpSp>
          <p:nvGrpSpPr>
            <p:cNvPr id="21511" name="Group 5"/>
            <p:cNvGrpSpPr>
              <a:grpSpLocks/>
            </p:cNvGrpSpPr>
            <p:nvPr/>
          </p:nvGrpSpPr>
          <p:grpSpPr bwMode="auto">
            <a:xfrm>
              <a:off x="1519" y="-18"/>
              <a:ext cx="800" cy="642"/>
              <a:chOff x="657" y="1480"/>
              <a:chExt cx="1181" cy="1045"/>
            </a:xfrm>
          </p:grpSpPr>
          <p:sp>
            <p:nvSpPr>
              <p:cNvPr id="21581" name="Rectangle 6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82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12" name="Group 8"/>
            <p:cNvGrpSpPr>
              <a:grpSpLocks/>
            </p:cNvGrpSpPr>
            <p:nvPr/>
          </p:nvGrpSpPr>
          <p:grpSpPr bwMode="auto">
            <a:xfrm>
              <a:off x="2503" y="-18"/>
              <a:ext cx="800" cy="642"/>
              <a:chOff x="657" y="1480"/>
              <a:chExt cx="1181" cy="1045"/>
            </a:xfrm>
          </p:grpSpPr>
          <p:sp>
            <p:nvSpPr>
              <p:cNvPr id="21579" name="Rectangle 9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80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13" name="Group 11"/>
            <p:cNvGrpSpPr>
              <a:grpSpLocks/>
            </p:cNvGrpSpPr>
            <p:nvPr/>
          </p:nvGrpSpPr>
          <p:grpSpPr bwMode="auto">
            <a:xfrm>
              <a:off x="3486" y="-18"/>
              <a:ext cx="800" cy="642"/>
              <a:chOff x="657" y="1480"/>
              <a:chExt cx="1181" cy="1045"/>
            </a:xfrm>
          </p:grpSpPr>
          <p:sp>
            <p:nvSpPr>
              <p:cNvPr id="21577" name="Rectangle 12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8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14" name="Text Box 14"/>
            <p:cNvSpPr txBox="1">
              <a:spLocks noChangeArrowheads="1"/>
            </p:cNvSpPr>
            <p:nvPr/>
          </p:nvSpPr>
          <p:spPr bwMode="auto">
            <a:xfrm>
              <a:off x="1857" y="714"/>
              <a:ext cx="2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15" name="Text Box 15"/>
            <p:cNvSpPr txBox="1">
              <a:spLocks noChangeArrowheads="1"/>
            </p:cNvSpPr>
            <p:nvPr/>
          </p:nvSpPr>
          <p:spPr bwMode="auto">
            <a:xfrm>
              <a:off x="2841" y="713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16" name="Text Box 16"/>
            <p:cNvSpPr txBox="1">
              <a:spLocks noChangeArrowheads="1"/>
            </p:cNvSpPr>
            <p:nvPr/>
          </p:nvSpPr>
          <p:spPr bwMode="auto">
            <a:xfrm>
              <a:off x="3823" y="710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17" name="AutoShape 17"/>
            <p:cNvSpPr>
              <a:spLocks noChangeArrowheads="1"/>
            </p:cNvSpPr>
            <p:nvPr/>
          </p:nvSpPr>
          <p:spPr bwMode="auto">
            <a:xfrm>
              <a:off x="1686" y="39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18" name="AutoShape 18"/>
            <p:cNvSpPr>
              <a:spLocks noChangeArrowheads="1"/>
            </p:cNvSpPr>
            <p:nvPr/>
          </p:nvSpPr>
          <p:spPr bwMode="auto">
            <a:xfrm>
              <a:off x="1641" y="48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19" name="AutoShape 19"/>
            <p:cNvSpPr>
              <a:spLocks noChangeArrowheads="1"/>
            </p:cNvSpPr>
            <p:nvPr/>
          </p:nvSpPr>
          <p:spPr bwMode="auto">
            <a:xfrm>
              <a:off x="1731" y="300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0" name="AutoShape 20"/>
            <p:cNvSpPr>
              <a:spLocks noChangeArrowheads="1"/>
            </p:cNvSpPr>
            <p:nvPr/>
          </p:nvSpPr>
          <p:spPr bwMode="auto">
            <a:xfrm>
              <a:off x="1778" y="210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1" name="AutoShape 21"/>
            <p:cNvSpPr>
              <a:spLocks noChangeArrowheads="1"/>
            </p:cNvSpPr>
            <p:nvPr/>
          </p:nvSpPr>
          <p:spPr bwMode="auto">
            <a:xfrm>
              <a:off x="1823" y="120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2" name="AutoShape 22"/>
            <p:cNvSpPr>
              <a:spLocks/>
            </p:cNvSpPr>
            <p:nvPr/>
          </p:nvSpPr>
          <p:spPr bwMode="auto">
            <a:xfrm>
              <a:off x="1370" y="74"/>
              <a:ext cx="181" cy="363"/>
            </a:xfrm>
            <a:prstGeom prst="leftBrace">
              <a:avLst>
                <a:gd name="adj1" fmla="val 167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3" name="Text Box 23"/>
            <p:cNvSpPr txBox="1">
              <a:spLocks noChangeArrowheads="1"/>
            </p:cNvSpPr>
            <p:nvPr/>
          </p:nvSpPr>
          <p:spPr bwMode="auto">
            <a:xfrm>
              <a:off x="417" y="169"/>
              <a:ext cx="141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 dirty="0">
                  <a:latin typeface="HY엽서L" pitchFamily="18" charset="-127"/>
                  <a:ea typeface="HY엽서L" pitchFamily="18" charset="-127"/>
                </a:rPr>
                <a:t>n-1</a:t>
              </a:r>
              <a:r>
                <a:rPr lang="ko-KR" altLang="en-US" sz="1400" dirty="0">
                  <a:latin typeface="HY엽서L" pitchFamily="18" charset="-127"/>
                  <a:ea typeface="HY엽서L" pitchFamily="18" charset="-127"/>
                </a:rPr>
                <a:t>개의 원판</a:t>
              </a:r>
            </a:p>
          </p:txBody>
        </p:sp>
        <p:sp>
          <p:nvSpPr>
            <p:cNvPr id="21524" name="Text Box 24"/>
            <p:cNvSpPr txBox="1">
              <a:spLocks noChangeArrowheads="1"/>
            </p:cNvSpPr>
            <p:nvPr/>
          </p:nvSpPr>
          <p:spPr bwMode="auto">
            <a:xfrm>
              <a:off x="507" y="441"/>
              <a:ext cx="91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1</a:t>
              </a:r>
              <a:r>
                <a:rPr lang="ko-KR" altLang="en-US" sz="1400">
                  <a:latin typeface="HY엽서L" pitchFamily="18" charset="-127"/>
                  <a:ea typeface="HY엽서L" pitchFamily="18" charset="-127"/>
                </a:rPr>
                <a:t>개의 원판</a:t>
              </a:r>
            </a:p>
          </p:txBody>
        </p:sp>
        <p:sp>
          <p:nvSpPr>
            <p:cNvPr id="21525" name="Line 25"/>
            <p:cNvSpPr>
              <a:spLocks noChangeShapeType="1"/>
            </p:cNvSpPr>
            <p:nvPr/>
          </p:nvSpPr>
          <p:spPr bwMode="auto">
            <a:xfrm>
              <a:off x="1324" y="52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21526" name="Group 26"/>
            <p:cNvGrpSpPr>
              <a:grpSpLocks/>
            </p:cNvGrpSpPr>
            <p:nvPr/>
          </p:nvGrpSpPr>
          <p:grpSpPr bwMode="auto">
            <a:xfrm>
              <a:off x="1519" y="910"/>
              <a:ext cx="800" cy="642"/>
              <a:chOff x="657" y="1480"/>
              <a:chExt cx="1181" cy="1045"/>
            </a:xfrm>
          </p:grpSpPr>
          <p:sp>
            <p:nvSpPr>
              <p:cNvPr id="21575" name="Rectangle 27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6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27" name="Group 29"/>
            <p:cNvGrpSpPr>
              <a:grpSpLocks/>
            </p:cNvGrpSpPr>
            <p:nvPr/>
          </p:nvGrpSpPr>
          <p:grpSpPr bwMode="auto">
            <a:xfrm>
              <a:off x="2503" y="910"/>
              <a:ext cx="800" cy="642"/>
              <a:chOff x="657" y="1480"/>
              <a:chExt cx="1181" cy="1045"/>
            </a:xfrm>
          </p:grpSpPr>
          <p:sp>
            <p:nvSpPr>
              <p:cNvPr id="21573" name="Rectangle 30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4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28" name="Group 32"/>
            <p:cNvGrpSpPr>
              <a:grpSpLocks/>
            </p:cNvGrpSpPr>
            <p:nvPr/>
          </p:nvGrpSpPr>
          <p:grpSpPr bwMode="auto">
            <a:xfrm>
              <a:off x="3486" y="910"/>
              <a:ext cx="800" cy="642"/>
              <a:chOff x="657" y="1480"/>
              <a:chExt cx="1181" cy="1045"/>
            </a:xfrm>
          </p:grpSpPr>
          <p:sp>
            <p:nvSpPr>
              <p:cNvPr id="21571" name="Rectangle 33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2" name="Rectangle 3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29" name="Text Box 35"/>
            <p:cNvSpPr txBox="1">
              <a:spLocks noChangeArrowheads="1"/>
            </p:cNvSpPr>
            <p:nvPr/>
          </p:nvSpPr>
          <p:spPr bwMode="auto">
            <a:xfrm>
              <a:off x="1857" y="1642"/>
              <a:ext cx="2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30" name="Text Box 36"/>
            <p:cNvSpPr txBox="1">
              <a:spLocks noChangeArrowheads="1"/>
            </p:cNvSpPr>
            <p:nvPr/>
          </p:nvSpPr>
          <p:spPr bwMode="auto">
            <a:xfrm>
              <a:off x="2841" y="1641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31" name="Text Box 37"/>
            <p:cNvSpPr txBox="1">
              <a:spLocks noChangeArrowheads="1"/>
            </p:cNvSpPr>
            <p:nvPr/>
          </p:nvSpPr>
          <p:spPr bwMode="auto">
            <a:xfrm>
              <a:off x="3823" y="1638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32" name="AutoShape 38"/>
            <p:cNvSpPr>
              <a:spLocks noChangeArrowheads="1"/>
            </p:cNvSpPr>
            <p:nvPr/>
          </p:nvSpPr>
          <p:spPr bwMode="auto">
            <a:xfrm>
              <a:off x="2672" y="1406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3" name="AutoShape 39"/>
            <p:cNvSpPr>
              <a:spLocks noChangeArrowheads="1"/>
            </p:cNvSpPr>
            <p:nvPr/>
          </p:nvSpPr>
          <p:spPr bwMode="auto">
            <a:xfrm>
              <a:off x="1641" y="1410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4" name="AutoShape 40"/>
            <p:cNvSpPr>
              <a:spLocks noChangeArrowheads="1"/>
            </p:cNvSpPr>
            <p:nvPr/>
          </p:nvSpPr>
          <p:spPr bwMode="auto">
            <a:xfrm>
              <a:off x="2717" y="131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5" name="AutoShape 41"/>
            <p:cNvSpPr>
              <a:spLocks noChangeArrowheads="1"/>
            </p:cNvSpPr>
            <p:nvPr/>
          </p:nvSpPr>
          <p:spPr bwMode="auto">
            <a:xfrm>
              <a:off x="2764" y="1225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6" name="AutoShape 42"/>
            <p:cNvSpPr>
              <a:spLocks noChangeArrowheads="1"/>
            </p:cNvSpPr>
            <p:nvPr/>
          </p:nvSpPr>
          <p:spPr bwMode="auto">
            <a:xfrm>
              <a:off x="2809" y="1135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1537" name="Group 43"/>
            <p:cNvGrpSpPr>
              <a:grpSpLocks/>
            </p:cNvGrpSpPr>
            <p:nvPr/>
          </p:nvGrpSpPr>
          <p:grpSpPr bwMode="auto">
            <a:xfrm>
              <a:off x="1519" y="1907"/>
              <a:ext cx="800" cy="642"/>
              <a:chOff x="657" y="1480"/>
              <a:chExt cx="1181" cy="1045"/>
            </a:xfrm>
          </p:grpSpPr>
          <p:sp>
            <p:nvSpPr>
              <p:cNvPr id="21569" name="Rectangle 44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0" name="Rectangle 4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38" name="Group 46"/>
            <p:cNvGrpSpPr>
              <a:grpSpLocks/>
            </p:cNvGrpSpPr>
            <p:nvPr/>
          </p:nvGrpSpPr>
          <p:grpSpPr bwMode="auto">
            <a:xfrm>
              <a:off x="2503" y="1907"/>
              <a:ext cx="800" cy="642"/>
              <a:chOff x="657" y="1480"/>
              <a:chExt cx="1181" cy="1045"/>
            </a:xfrm>
          </p:grpSpPr>
          <p:sp>
            <p:nvSpPr>
              <p:cNvPr id="21567" name="Rectangle 47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8" name="Rectangle 4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39" name="Group 49"/>
            <p:cNvGrpSpPr>
              <a:grpSpLocks/>
            </p:cNvGrpSpPr>
            <p:nvPr/>
          </p:nvGrpSpPr>
          <p:grpSpPr bwMode="auto">
            <a:xfrm>
              <a:off x="3486" y="1907"/>
              <a:ext cx="800" cy="642"/>
              <a:chOff x="657" y="1480"/>
              <a:chExt cx="1181" cy="1045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40" name="Text Box 52"/>
            <p:cNvSpPr txBox="1">
              <a:spLocks noChangeArrowheads="1"/>
            </p:cNvSpPr>
            <p:nvPr/>
          </p:nvSpPr>
          <p:spPr bwMode="auto">
            <a:xfrm>
              <a:off x="1857" y="2639"/>
              <a:ext cx="2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41" name="Text Box 53"/>
            <p:cNvSpPr txBox="1">
              <a:spLocks noChangeArrowheads="1"/>
            </p:cNvSpPr>
            <p:nvPr/>
          </p:nvSpPr>
          <p:spPr bwMode="auto">
            <a:xfrm>
              <a:off x="2841" y="2638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42" name="Text Box 54"/>
            <p:cNvSpPr txBox="1">
              <a:spLocks noChangeArrowheads="1"/>
            </p:cNvSpPr>
            <p:nvPr/>
          </p:nvSpPr>
          <p:spPr bwMode="auto">
            <a:xfrm>
              <a:off x="3823" y="2634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43" name="AutoShape 55"/>
            <p:cNvSpPr>
              <a:spLocks noChangeArrowheads="1"/>
            </p:cNvSpPr>
            <p:nvPr/>
          </p:nvSpPr>
          <p:spPr bwMode="auto">
            <a:xfrm>
              <a:off x="2672" y="240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4" name="AutoShape 56"/>
            <p:cNvSpPr>
              <a:spLocks noChangeArrowheads="1"/>
            </p:cNvSpPr>
            <p:nvPr/>
          </p:nvSpPr>
          <p:spPr bwMode="auto">
            <a:xfrm>
              <a:off x="3560" y="240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5" name="AutoShape 57"/>
            <p:cNvSpPr>
              <a:spLocks noChangeArrowheads="1"/>
            </p:cNvSpPr>
            <p:nvPr/>
          </p:nvSpPr>
          <p:spPr bwMode="auto">
            <a:xfrm>
              <a:off x="2717" y="231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6" name="AutoShape 58"/>
            <p:cNvSpPr>
              <a:spLocks noChangeArrowheads="1"/>
            </p:cNvSpPr>
            <p:nvPr/>
          </p:nvSpPr>
          <p:spPr bwMode="auto">
            <a:xfrm>
              <a:off x="2764" y="2223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7" name="AutoShape 59"/>
            <p:cNvSpPr>
              <a:spLocks noChangeArrowheads="1"/>
            </p:cNvSpPr>
            <p:nvPr/>
          </p:nvSpPr>
          <p:spPr bwMode="auto">
            <a:xfrm>
              <a:off x="2809" y="2133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1548" name="Group 60"/>
            <p:cNvGrpSpPr>
              <a:grpSpLocks/>
            </p:cNvGrpSpPr>
            <p:nvPr/>
          </p:nvGrpSpPr>
          <p:grpSpPr bwMode="auto">
            <a:xfrm>
              <a:off x="1558" y="2905"/>
              <a:ext cx="800" cy="642"/>
              <a:chOff x="657" y="1480"/>
              <a:chExt cx="1181" cy="1045"/>
            </a:xfrm>
          </p:grpSpPr>
          <p:sp>
            <p:nvSpPr>
              <p:cNvPr id="21563" name="Rectangle 61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4" name="Rectangle 6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49" name="Group 63"/>
            <p:cNvGrpSpPr>
              <a:grpSpLocks/>
            </p:cNvGrpSpPr>
            <p:nvPr/>
          </p:nvGrpSpPr>
          <p:grpSpPr bwMode="auto">
            <a:xfrm>
              <a:off x="2542" y="2905"/>
              <a:ext cx="800" cy="642"/>
              <a:chOff x="657" y="1480"/>
              <a:chExt cx="1181" cy="1045"/>
            </a:xfrm>
          </p:grpSpPr>
          <p:sp>
            <p:nvSpPr>
              <p:cNvPr id="21561" name="Rectangle 64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2" name="Rectangle 6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50" name="Group 66"/>
            <p:cNvGrpSpPr>
              <a:grpSpLocks/>
            </p:cNvGrpSpPr>
            <p:nvPr/>
          </p:nvGrpSpPr>
          <p:grpSpPr bwMode="auto">
            <a:xfrm>
              <a:off x="3525" y="2905"/>
              <a:ext cx="800" cy="642"/>
              <a:chOff x="657" y="1480"/>
              <a:chExt cx="1181" cy="1045"/>
            </a:xfrm>
          </p:grpSpPr>
          <p:sp>
            <p:nvSpPr>
              <p:cNvPr id="21559" name="Rectangle 67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0" name="Rectangle 6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51" name="Text Box 69"/>
            <p:cNvSpPr txBox="1">
              <a:spLocks noChangeArrowheads="1"/>
            </p:cNvSpPr>
            <p:nvPr/>
          </p:nvSpPr>
          <p:spPr bwMode="auto">
            <a:xfrm>
              <a:off x="1896" y="3638"/>
              <a:ext cx="26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52" name="Text Box 70"/>
            <p:cNvSpPr txBox="1">
              <a:spLocks noChangeArrowheads="1"/>
            </p:cNvSpPr>
            <p:nvPr/>
          </p:nvSpPr>
          <p:spPr bwMode="auto">
            <a:xfrm>
              <a:off x="2880" y="3635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53" name="Text Box 71"/>
            <p:cNvSpPr txBox="1">
              <a:spLocks noChangeArrowheads="1"/>
            </p:cNvSpPr>
            <p:nvPr/>
          </p:nvSpPr>
          <p:spPr bwMode="auto">
            <a:xfrm>
              <a:off x="3864" y="3632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54" name="AutoShape 72"/>
            <p:cNvSpPr>
              <a:spLocks noChangeArrowheads="1"/>
            </p:cNvSpPr>
            <p:nvPr/>
          </p:nvSpPr>
          <p:spPr bwMode="auto">
            <a:xfrm>
              <a:off x="3687" y="331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5" name="AutoShape 73"/>
            <p:cNvSpPr>
              <a:spLocks noChangeArrowheads="1"/>
            </p:cNvSpPr>
            <p:nvPr/>
          </p:nvSpPr>
          <p:spPr bwMode="auto">
            <a:xfrm>
              <a:off x="3642" y="340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6" name="AutoShape 74"/>
            <p:cNvSpPr>
              <a:spLocks noChangeArrowheads="1"/>
            </p:cNvSpPr>
            <p:nvPr/>
          </p:nvSpPr>
          <p:spPr bwMode="auto">
            <a:xfrm>
              <a:off x="3732" y="3221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7" name="AutoShape 75"/>
            <p:cNvSpPr>
              <a:spLocks noChangeArrowheads="1"/>
            </p:cNvSpPr>
            <p:nvPr/>
          </p:nvSpPr>
          <p:spPr bwMode="auto">
            <a:xfrm>
              <a:off x="3779" y="3131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8" name="AutoShape 76"/>
            <p:cNvSpPr>
              <a:spLocks noChangeArrowheads="1"/>
            </p:cNvSpPr>
            <p:nvPr/>
          </p:nvSpPr>
          <p:spPr bwMode="auto">
            <a:xfrm>
              <a:off x="3824" y="3041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508" name="AutoShape 77"/>
          <p:cNvSpPr>
            <a:spLocks/>
          </p:cNvSpPr>
          <p:nvPr/>
        </p:nvSpPr>
        <p:spPr bwMode="auto">
          <a:xfrm>
            <a:off x="5786438" y="2528888"/>
            <a:ext cx="3041650" cy="700087"/>
          </a:xfrm>
          <a:prstGeom prst="borderCallout2">
            <a:avLst>
              <a:gd name="adj1" fmla="val 16329"/>
              <a:gd name="adj2" fmla="val -2505"/>
              <a:gd name="adj3" fmla="val 16329"/>
              <a:gd name="adj4" fmla="val -16963"/>
              <a:gd name="adj5" fmla="val 97278"/>
              <a:gd name="adj6" fmla="val -32046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를 임시버퍼로 사용하여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에 쌓여있는 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n-1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개의 원판을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로 옮긴다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1509" name="AutoShape 78"/>
          <p:cNvSpPr>
            <a:spLocks/>
          </p:cNvSpPr>
          <p:nvPr/>
        </p:nvSpPr>
        <p:spPr bwMode="auto">
          <a:xfrm>
            <a:off x="5786438" y="3924300"/>
            <a:ext cx="3041650" cy="314325"/>
          </a:xfrm>
          <a:prstGeom prst="borderCallout2">
            <a:avLst>
              <a:gd name="adj1" fmla="val 36366"/>
              <a:gd name="adj2" fmla="val -2505"/>
              <a:gd name="adj3" fmla="val 36366"/>
              <a:gd name="adj4" fmla="val -12472"/>
              <a:gd name="adj5" fmla="val 134847"/>
              <a:gd name="adj6" fmla="val -22810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의 가장 큰 원판을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로 옮긴다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1510" name="AutoShape 79"/>
          <p:cNvSpPr>
            <a:spLocks/>
          </p:cNvSpPr>
          <p:nvPr/>
        </p:nvSpPr>
        <p:spPr bwMode="auto">
          <a:xfrm>
            <a:off x="5786438" y="5049838"/>
            <a:ext cx="3016250" cy="720725"/>
          </a:xfrm>
          <a:prstGeom prst="borderCallout2">
            <a:avLst>
              <a:gd name="adj1" fmla="val 15861"/>
              <a:gd name="adj2" fmla="val -2528"/>
              <a:gd name="adj3" fmla="val 15861"/>
              <a:gd name="adj4" fmla="val -12051"/>
              <a:gd name="adj5" fmla="val 54625"/>
              <a:gd name="adj6" fmla="val -21894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를 임시버퍼로 사용하여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에 쌓여있는 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n-1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개의 원판을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로 옮긴다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남아있는 문제는</a:t>
            </a:r>
            <a:r>
              <a:rPr lang="en-US" altLang="ko-KR" smtClean="0"/>
              <a:t>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493838"/>
            <a:ext cx="8193087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그러면 어떻게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개의 원판을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</a:t>
            </a:r>
            <a:r>
              <a:rPr lang="ko-KR" altLang="en-US" dirty="0" smtClean="0"/>
              <a:t>로 이동하는가</a:t>
            </a:r>
            <a:r>
              <a:rPr lang="en-US" altLang="ko-KR" dirty="0" smtClean="0"/>
              <a:t>?</a:t>
            </a:r>
          </a:p>
          <a:p>
            <a:pPr eaLnBrk="1" hangingPunct="1"/>
            <a:r>
              <a:rPr lang="en-US" altLang="ko-KR" b="1" u="sng" dirty="0" smtClean="0">
                <a:solidFill>
                  <a:srgbClr val="FF3300"/>
                </a:solidFill>
              </a:rPr>
              <a:t>(</a:t>
            </a:r>
            <a:r>
              <a:rPr lang="ko-KR" altLang="en-US" b="1" u="sng" dirty="0" smtClean="0">
                <a:solidFill>
                  <a:srgbClr val="FF3300"/>
                </a:solidFill>
              </a:rPr>
              <a:t>힌트</a:t>
            </a:r>
            <a:r>
              <a:rPr lang="en-US" altLang="ko-KR" b="1" u="sng" dirty="0" smtClean="0">
                <a:solidFill>
                  <a:srgbClr val="FF3300"/>
                </a:solidFill>
              </a:rPr>
              <a:t>) </a:t>
            </a:r>
            <a:r>
              <a:rPr lang="ko-KR" altLang="en-US" b="1" u="sng" dirty="0" smtClean="0">
                <a:solidFill>
                  <a:srgbClr val="FF3300"/>
                </a:solidFill>
              </a:rPr>
              <a:t>우리의 원래 문제가 </a:t>
            </a:r>
            <a:r>
              <a:rPr lang="en-US" altLang="ko-KR" b="1" u="sng" dirty="0" smtClean="0">
                <a:solidFill>
                  <a:srgbClr val="FF3300"/>
                </a:solidFill>
              </a:rPr>
              <a:t>n</a:t>
            </a:r>
            <a:r>
              <a:rPr lang="ko-KR" altLang="en-US" b="1" u="sng" dirty="0" smtClean="0">
                <a:solidFill>
                  <a:srgbClr val="FF3300"/>
                </a:solidFill>
              </a:rPr>
              <a:t>개의 원판을 </a:t>
            </a:r>
            <a:r>
              <a:rPr lang="en-US" altLang="ko-KR" b="1" u="sng" dirty="0" smtClean="0">
                <a:solidFill>
                  <a:srgbClr val="FF3300"/>
                </a:solidFill>
              </a:rPr>
              <a:t>A</a:t>
            </a:r>
            <a:r>
              <a:rPr lang="ko-KR" altLang="en-US" b="1" u="sng" dirty="0" smtClean="0">
                <a:solidFill>
                  <a:srgbClr val="FF3300"/>
                </a:solidFill>
              </a:rPr>
              <a:t>에서 </a:t>
            </a:r>
            <a:r>
              <a:rPr lang="en-US" altLang="ko-KR" b="1" u="sng" dirty="0" smtClean="0">
                <a:solidFill>
                  <a:srgbClr val="FF3300"/>
                </a:solidFill>
              </a:rPr>
              <a:t>C</a:t>
            </a:r>
            <a:r>
              <a:rPr lang="ko-KR" altLang="en-US" b="1" u="sng" dirty="0" smtClean="0">
                <a:solidFill>
                  <a:srgbClr val="FF3300"/>
                </a:solidFill>
              </a:rPr>
              <a:t>로 옮기는 것임을 </a:t>
            </a:r>
            <a:r>
              <a:rPr lang="ko-KR" altLang="en-US" b="1" u="sng" dirty="0" smtClean="0">
                <a:solidFill>
                  <a:srgbClr val="FF3300"/>
                </a:solidFill>
              </a:rPr>
              <a:t>기억하라</a:t>
            </a:r>
            <a:r>
              <a:rPr lang="en-US" altLang="ko-KR" b="1" u="sng" dirty="0" smtClean="0">
                <a:solidFill>
                  <a:srgbClr val="FF3300"/>
                </a:solidFill>
              </a:rPr>
              <a:t>.</a:t>
            </a:r>
            <a:r>
              <a:rPr lang="en-US" altLang="ko-KR" b="1" dirty="0" smtClean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altLang="ko-KR" dirty="0" smtClean="0"/>
              <a:t>-&gt; </a:t>
            </a:r>
            <a:r>
              <a:rPr lang="ko-KR" altLang="en-US" dirty="0" smtClean="0"/>
              <a:t>따라서 </a:t>
            </a:r>
            <a:r>
              <a:rPr lang="ko-KR" altLang="en-US" dirty="0" smtClean="0"/>
              <a:t>지금 작성하고 있는 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매개변수를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로 바꾸어 순환 호출하면 된다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남아있는 문제는</a:t>
            </a:r>
            <a:r>
              <a:rPr lang="en-US" altLang="ko-KR" smtClean="0"/>
              <a:t>?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01570" y="1583795"/>
            <a:ext cx="8102705" cy="369331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막대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from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에 쌓여있는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n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개의 원판을 막대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를 사용하여 막대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to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로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옮긴다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en-US" altLang="ko-KR" b="1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hanoi_tower(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n,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from,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tmp,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to)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{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(n==1){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    from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에서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to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로 원판을 옮긴다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}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{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    </a:t>
            </a:r>
            <a:r>
              <a:rPr lang="en-US" altLang="ko-KR" b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hanoi_tower(n-1, from, to, tmp);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    from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에 있는 한 개의 원판을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to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로 옮긴다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   </a:t>
            </a:r>
            <a:r>
              <a:rPr lang="en-US" altLang="ko-KR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 </a:t>
            </a:r>
            <a:r>
              <a:rPr lang="en-US" altLang="ko-KR" b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hanoi_tower(n-1, tmp, from, to);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}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874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5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하노이탑 최종 프로그램</a:t>
            </a:r>
            <a:endParaRPr lang="ko-KR" altLang="en-US"/>
          </a:p>
        </p:txBody>
      </p:sp>
      <p:sp>
        <p:nvSpPr>
          <p:cNvPr id="23556" name="Text Box 152"/>
          <p:cNvSpPr txBox="1">
            <a:spLocks noChangeArrowheads="1"/>
          </p:cNvSpPr>
          <p:nvPr/>
        </p:nvSpPr>
        <p:spPr>
          <a:xfrm>
            <a:off x="502907" y="1673805"/>
            <a:ext cx="8240712" cy="401648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9pPr>
          </a:lstStyle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#</a:t>
            </a:r>
            <a:r>
              <a:rPr lang="en-US" altLang="ko-KR" sz="1700" b="1">
                <a:solidFill>
                  <a:srgbClr val="0000ff"/>
                </a:solidFill>
                <a:latin typeface="Trebuchet MS"/>
                <a:ea typeface="굴림"/>
              </a:rPr>
              <a:t>include</a:t>
            </a:r>
            <a:r>
              <a:rPr lang="en-US" altLang="ko-KR" sz="1700">
                <a:latin typeface="Trebuchet MS"/>
                <a:ea typeface="굴림"/>
              </a:rPr>
              <a:t> &lt;stdio.h&gt;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 b="1">
                <a:solidFill>
                  <a:srgbClr val="0000ff"/>
                </a:solidFill>
                <a:latin typeface="Trebuchet MS"/>
                <a:ea typeface="굴림"/>
              </a:rPr>
              <a:t>void</a:t>
            </a:r>
            <a:r>
              <a:rPr lang="en-US" altLang="ko-KR" sz="1700">
                <a:latin typeface="Trebuchet MS"/>
                <a:ea typeface="굴림"/>
              </a:rPr>
              <a:t> hanoi_tower(</a:t>
            </a:r>
            <a:r>
              <a:rPr lang="en-US" altLang="ko-KR" sz="1700" b="1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700">
                <a:latin typeface="Trebuchet MS"/>
                <a:ea typeface="굴림"/>
              </a:rPr>
              <a:t> n, </a:t>
            </a:r>
            <a:r>
              <a:rPr lang="en-US" altLang="ko-KR" sz="1700" b="1">
                <a:solidFill>
                  <a:srgbClr val="0000ff"/>
                </a:solidFill>
                <a:latin typeface="Trebuchet MS"/>
                <a:ea typeface="굴림"/>
              </a:rPr>
              <a:t>char</a:t>
            </a:r>
            <a:r>
              <a:rPr lang="en-US" altLang="ko-KR" sz="1700">
                <a:latin typeface="Trebuchet MS"/>
                <a:ea typeface="굴림"/>
              </a:rPr>
              <a:t> from, </a:t>
            </a:r>
            <a:r>
              <a:rPr lang="en-US" altLang="ko-KR" sz="1700" b="1">
                <a:solidFill>
                  <a:srgbClr val="0000ff"/>
                </a:solidFill>
                <a:latin typeface="Trebuchet MS"/>
                <a:ea typeface="굴림"/>
              </a:rPr>
              <a:t>char</a:t>
            </a:r>
            <a:r>
              <a:rPr lang="en-US" altLang="ko-KR" sz="1700">
                <a:latin typeface="Trebuchet MS"/>
                <a:ea typeface="굴림"/>
              </a:rPr>
              <a:t> tmp, </a:t>
            </a:r>
            <a:r>
              <a:rPr lang="en-US" altLang="ko-KR" sz="1700" b="1">
                <a:solidFill>
                  <a:srgbClr val="0000ff"/>
                </a:solidFill>
                <a:latin typeface="Trebuchet MS"/>
                <a:ea typeface="굴림"/>
              </a:rPr>
              <a:t>char</a:t>
            </a:r>
            <a:r>
              <a:rPr lang="en-US" altLang="ko-KR" sz="1700">
                <a:latin typeface="Trebuchet MS"/>
                <a:ea typeface="굴림"/>
              </a:rPr>
              <a:t> to)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{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  </a:t>
            </a:r>
            <a:r>
              <a:rPr lang="en-US" altLang="ko-KR" sz="1700" b="1">
                <a:solidFill>
                  <a:srgbClr val="0000ff"/>
                </a:solidFill>
                <a:latin typeface="Trebuchet MS"/>
                <a:ea typeface="굴림"/>
              </a:rPr>
              <a:t>if</a:t>
            </a:r>
            <a:r>
              <a:rPr lang="en-US" altLang="ko-KR" sz="1700">
                <a:latin typeface="Trebuchet MS"/>
                <a:ea typeface="굴림"/>
              </a:rPr>
              <a:t>( n==1 ) printf("</a:t>
            </a:r>
            <a:r>
              <a:rPr lang="ko-KR" altLang="en-US" sz="1700">
                <a:latin typeface="Trebuchet MS"/>
                <a:ea typeface="굴림"/>
              </a:rPr>
              <a:t>원판 </a:t>
            </a:r>
            <a:r>
              <a:rPr lang="en-US" altLang="ko-KR" sz="1700">
                <a:latin typeface="Trebuchet MS"/>
                <a:ea typeface="굴림"/>
              </a:rPr>
              <a:t>1</a:t>
            </a:r>
            <a:r>
              <a:rPr lang="ko-KR" altLang="en-US" sz="1700">
                <a:latin typeface="Trebuchet MS"/>
                <a:ea typeface="굴림"/>
              </a:rPr>
              <a:t>을 </a:t>
            </a:r>
            <a:r>
              <a:rPr lang="en-US" altLang="ko-KR" sz="1700">
                <a:latin typeface="Trebuchet MS"/>
                <a:ea typeface="굴림"/>
              </a:rPr>
              <a:t>%c </a:t>
            </a:r>
            <a:r>
              <a:rPr lang="ko-KR" altLang="en-US" sz="1700">
                <a:latin typeface="Trebuchet MS"/>
                <a:ea typeface="굴림"/>
              </a:rPr>
              <a:t>에서 </a:t>
            </a:r>
            <a:r>
              <a:rPr lang="en-US" altLang="ko-KR" sz="1700">
                <a:latin typeface="Trebuchet MS"/>
                <a:ea typeface="굴림"/>
              </a:rPr>
              <a:t>%c</a:t>
            </a:r>
            <a:r>
              <a:rPr lang="ko-KR" altLang="en-US" sz="1700">
                <a:latin typeface="Trebuchet MS"/>
                <a:ea typeface="굴림"/>
              </a:rPr>
              <a:t>으로 옮긴다</a:t>
            </a:r>
            <a:r>
              <a:rPr lang="en-US" altLang="ko-KR" sz="1700">
                <a:latin typeface="Trebuchet MS"/>
                <a:ea typeface="굴림"/>
              </a:rPr>
              <a:t>.\n",from,to);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 b="1">
                <a:solidFill>
                  <a:srgbClr val="0000ff"/>
                </a:solidFill>
                <a:latin typeface="Trebuchet MS"/>
                <a:ea typeface="굴림"/>
              </a:rPr>
              <a:t>    else</a:t>
            </a:r>
            <a:r>
              <a:rPr lang="en-US" altLang="ko-KR" sz="1700">
                <a:latin typeface="Trebuchet MS"/>
                <a:ea typeface="굴림"/>
              </a:rPr>
              <a:t> {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	hanoi_tower(n-1, from, to, tmp);</a:t>
            </a:r>
            <a:endParaRPr lang="en-US" altLang="ko-KR" sz="1700">
              <a:latin typeface="Trebuchet MS"/>
              <a:ea typeface="굴림"/>
            </a:endParaRPr>
          </a:p>
          <a:p>
            <a:pPr lvl="1"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	printf("</a:t>
            </a:r>
            <a:r>
              <a:rPr lang="ko-KR" altLang="en-US" sz="1700">
                <a:latin typeface="Trebuchet MS"/>
                <a:ea typeface="굴림"/>
              </a:rPr>
              <a:t>원판 </a:t>
            </a:r>
            <a:r>
              <a:rPr lang="en-US" altLang="ko-KR" sz="1700">
                <a:latin typeface="Trebuchet MS"/>
                <a:ea typeface="굴림"/>
              </a:rPr>
              <a:t>%d</a:t>
            </a:r>
            <a:r>
              <a:rPr lang="ko-KR" altLang="en-US" sz="1700">
                <a:latin typeface="Trebuchet MS"/>
                <a:ea typeface="굴림"/>
              </a:rPr>
              <a:t>을 </a:t>
            </a:r>
            <a:r>
              <a:rPr lang="en-US" altLang="ko-KR" sz="1700">
                <a:latin typeface="Trebuchet MS"/>
                <a:ea typeface="굴림"/>
              </a:rPr>
              <a:t>%c</a:t>
            </a:r>
            <a:r>
              <a:rPr lang="ko-KR" altLang="en-US" sz="1700">
                <a:latin typeface="Trebuchet MS"/>
                <a:ea typeface="굴림"/>
              </a:rPr>
              <a:t>에서 </a:t>
            </a:r>
            <a:r>
              <a:rPr lang="en-US" altLang="ko-KR" sz="1700">
                <a:latin typeface="Trebuchet MS"/>
                <a:ea typeface="굴림"/>
              </a:rPr>
              <a:t>%c</a:t>
            </a:r>
            <a:r>
              <a:rPr lang="ko-KR" altLang="en-US" sz="1700">
                <a:latin typeface="Trebuchet MS"/>
                <a:ea typeface="굴림"/>
              </a:rPr>
              <a:t>으로 옮긴다</a:t>
            </a:r>
            <a:r>
              <a:rPr lang="en-US" altLang="ko-KR" sz="1700">
                <a:latin typeface="Trebuchet MS"/>
                <a:ea typeface="굴림"/>
              </a:rPr>
              <a:t>.\n",n, from, to);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	hanoi_tower(n-1, tmp, from, to);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  }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}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int</a:t>
            </a:r>
            <a:r>
              <a:rPr lang="ko-KR" altLang="en-US" sz="1700">
                <a:latin typeface="Trebuchet MS"/>
                <a:ea typeface="굴림"/>
              </a:rPr>
              <a:t> </a:t>
            </a:r>
            <a:r>
              <a:rPr lang="en-US" altLang="ko-KR" sz="1700">
                <a:latin typeface="Trebuchet MS"/>
                <a:ea typeface="굴림"/>
              </a:rPr>
              <a:t>main(void)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{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    hanoi_tower(4, 'A', 'B', 'C');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    retrun 0;</a:t>
            </a:r>
            <a:endParaRPr lang="en-US" altLang="ko-KR" sz="1700">
              <a:latin typeface="Trebuchet MS"/>
              <a:ea typeface="굴림"/>
            </a:endParaRPr>
          </a:p>
          <a:p>
            <a:pPr eaLnBrk="1" hangingPunct="1">
              <a:defRPr/>
            </a:pPr>
            <a:r>
              <a:rPr lang="en-US" altLang="ko-KR" sz="1700">
                <a:latin typeface="Trebuchet MS"/>
                <a:ea typeface="굴림"/>
              </a:rPr>
              <a:t>}</a:t>
            </a:r>
            <a:endParaRPr lang="en-US" altLang="ko-KR" sz="1700"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C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C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8593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27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팩토리얼 프로그래밍 </a:t>
            </a:r>
            <a:r>
              <a:rPr lang="en-US" altLang="ko-KR"/>
              <a:t>#1</a:t>
            </a:r>
            <a:endParaRPr lang="en-US" altLang="ko-KR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팩토리얼의 정의</a:t>
            </a:r>
            <a:endParaRPr lang="ko-KR" alt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636785" y="2258870"/>
          <a:ext cx="3219264" cy="934625"/>
        </p:xfrm>
        <a:graphic>
          <a:graphicData uri="http://schemas.openxmlformats.org/presentationml/2006/ole">
            <p:oleObj spid="_x0000_s12300" name="Equation" r:id="rId4" imgW="1574800" imgH="4572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팩토리얼 프로그래밍 </a:t>
            </a:r>
            <a:r>
              <a:rPr lang="en-US" altLang="ko-KR"/>
              <a:t>#1</a:t>
            </a:r>
            <a:endParaRPr lang="en-US" altLang="ko-KR"/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>
          <a:xfrm>
            <a:off x="881590" y="2033845"/>
            <a:ext cx="7200800" cy="15751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9pPr>
          </a:lstStyle>
          <a:p>
            <a:pPr algn="just" eaLnBrk="1" hangingPunct="1">
              <a:defRPr/>
            </a:pPr>
            <a:r>
              <a:rPr lang="en-US" altLang="ko-KR" sz="1900" b="1">
                <a:solidFill>
                  <a:srgbClr val="0000ff"/>
                </a:solidFill>
                <a:latin typeface="¹ÙÅÁ"/>
                <a:ea typeface="MS UI Gothic"/>
              </a:rPr>
              <a:t>int</a:t>
            </a:r>
            <a:r>
              <a:rPr lang="en-US" altLang="ko-KR" sz="1900">
                <a:latin typeface="¹ÙÅÁ"/>
                <a:ea typeface="MS UI Gothic"/>
              </a:rPr>
              <a:t> factorial(</a:t>
            </a:r>
            <a:r>
              <a:rPr lang="en-US" altLang="ko-KR" sz="1900" b="1">
                <a:solidFill>
                  <a:srgbClr val="0000ff"/>
                </a:solidFill>
                <a:latin typeface="¹ÙÅÁ"/>
                <a:ea typeface="MS UI Gothic"/>
              </a:rPr>
              <a:t>int</a:t>
            </a:r>
            <a:r>
              <a:rPr lang="en-US" altLang="ko-KR" sz="1900">
                <a:latin typeface="¹ÙÅÁ"/>
                <a:ea typeface="MS UI Gothic"/>
              </a:rPr>
              <a:t> n)</a:t>
            </a:r>
            <a:endParaRPr lang="en-US" altLang="ko-KR" sz="1900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900">
                <a:latin typeface="¹ÙÅÁ"/>
                <a:ea typeface="MS UI Gothic"/>
              </a:rPr>
              <a:t>{</a:t>
            </a:r>
            <a:endParaRPr lang="en-US" altLang="ko-KR" sz="1900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900">
                <a:latin typeface="¹ÙÅÁ"/>
                <a:ea typeface="MS UI Gothic"/>
              </a:rPr>
              <a:t>    </a:t>
            </a:r>
            <a:r>
              <a:rPr lang="en-US" altLang="ko-KR" sz="1900" b="1">
                <a:solidFill>
                  <a:srgbClr val="0000ff"/>
                </a:solidFill>
                <a:latin typeface="¹ÙÅÁ"/>
                <a:ea typeface="MS UI Gothic"/>
              </a:rPr>
              <a:t>if</a:t>
            </a:r>
            <a:r>
              <a:rPr lang="en-US" altLang="ko-KR" sz="1900">
                <a:latin typeface="¹ÙÅÁ"/>
                <a:ea typeface="MS UI Gothic"/>
              </a:rPr>
              <a:t>( n&lt;= 1 ) </a:t>
            </a:r>
            <a:r>
              <a:rPr lang="en-US" altLang="ko-KR" sz="1900" b="1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 sz="1900">
                <a:latin typeface="¹ÙÅÁ"/>
                <a:ea typeface="MS UI Gothic"/>
              </a:rPr>
              <a:t>(1);</a:t>
            </a:r>
            <a:endParaRPr lang="en-US" altLang="ko-KR" sz="1900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900">
                <a:latin typeface="¹ÙÅÁ"/>
                <a:ea typeface="MS UI Gothic"/>
              </a:rPr>
              <a:t>    </a:t>
            </a:r>
            <a:r>
              <a:rPr lang="en-US" altLang="ko-KR" sz="1900" b="1">
                <a:solidFill>
                  <a:srgbClr val="0000ff"/>
                </a:solidFill>
                <a:latin typeface="¹ÙÅÁ"/>
                <a:ea typeface="MS UI Gothic"/>
              </a:rPr>
              <a:t>else</a:t>
            </a:r>
            <a:r>
              <a:rPr lang="en-US" altLang="ko-KR" sz="1900" b="1">
                <a:latin typeface="¹ÙÅÁ"/>
                <a:ea typeface="MS UI Gothic"/>
              </a:rPr>
              <a:t> </a:t>
            </a:r>
            <a:r>
              <a:rPr lang="en-US" altLang="ko-KR" sz="1900" b="1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 sz="1900">
                <a:latin typeface="¹ÙÅÁ"/>
                <a:ea typeface="MS UI Gothic"/>
              </a:rPr>
              <a:t> (n * factorial_n_1(n-1) );</a:t>
            </a:r>
            <a:endParaRPr lang="en-US" altLang="ko-KR" sz="1900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900">
                <a:latin typeface="¹ÙÅÁ"/>
                <a:ea typeface="MS UI Gothic"/>
              </a:rPr>
              <a:t>}</a:t>
            </a:r>
            <a:endParaRPr lang="en-US" altLang="ko-KR" sz="1900">
              <a:latin typeface="¹ÙÅÁ"/>
              <a:ea typeface="MS UI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팩토리얼 프로그래밍 </a:t>
            </a:r>
            <a:r>
              <a:rPr lang="en-US" altLang="ko-KR"/>
              <a:t>#2</a:t>
            </a:r>
            <a:endParaRPr lang="en-US" altLang="ko-KR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>
          <a:xfrm>
            <a:off x="836585" y="1763815"/>
            <a:ext cx="6974687" cy="150283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/>
                <a:ea typeface="한양해서"/>
              </a:defRPr>
            </a:lvl9pPr>
          </a:lstStyle>
          <a:p>
            <a:pPr algn="just" eaLnBrk="1" hangingPunct="1">
              <a:defRPr/>
            </a:pP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int</a:t>
            </a:r>
            <a:r>
              <a:rPr lang="en-US" altLang="ko-KR">
                <a:latin typeface="¹ÙÅÁ"/>
                <a:ea typeface="MS UI Gothic"/>
              </a:rPr>
              <a:t> factorial(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int</a:t>
            </a:r>
            <a:r>
              <a:rPr lang="en-US" altLang="ko-KR">
                <a:latin typeface="¹ÙÅÁ"/>
                <a:ea typeface="MS UI Gothic"/>
              </a:rPr>
              <a:t> n)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{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if</a:t>
            </a:r>
            <a:r>
              <a:rPr lang="en-US" altLang="ko-KR">
                <a:latin typeface="¹ÙÅÁ"/>
                <a:ea typeface="MS UI Gothic"/>
              </a:rPr>
              <a:t>( n &lt;= 1 )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>
                <a:latin typeface="¹ÙÅÁ"/>
                <a:ea typeface="MS UI Gothic"/>
              </a:rPr>
              <a:t>(1);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else</a:t>
            </a:r>
            <a:r>
              <a:rPr lang="en-US" altLang="ko-KR" b="1">
                <a:latin typeface="¹ÙÅÁ"/>
                <a:ea typeface="MS UI Gothic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¹ÙÅÁ"/>
                <a:ea typeface="MS UI Gothic"/>
              </a:rPr>
              <a:t>return</a:t>
            </a:r>
            <a:r>
              <a:rPr lang="en-US" altLang="ko-KR">
                <a:latin typeface="¹ÙÅÁ"/>
                <a:ea typeface="MS UI Gothic"/>
              </a:rPr>
              <a:t> (n * factorial(n-1) );</a:t>
            </a:r>
            <a:endParaRPr lang="en-US" altLang="ko-KR">
              <a:latin typeface="¹ÙÅÁ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>
                <a:latin typeface="¹ÙÅÁ"/>
                <a:ea typeface="MS UI Gothic"/>
              </a:rPr>
              <a:t>}</a:t>
            </a:r>
            <a:endParaRPr lang="en-US" altLang="ko-KR">
              <a:latin typeface="¹ÙÅÁ"/>
              <a:ea typeface="MS UI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6595" y="3564015"/>
            <a:ext cx="7229475" cy="246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순환호출순서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1800" dirty="0" err="1" smtClean="0"/>
              <a:t>팩토리얼</a:t>
            </a:r>
            <a:r>
              <a:rPr lang="ko-KR" altLang="en-US" sz="1800" dirty="0" smtClean="0"/>
              <a:t> 함수의 호출 순서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factorial(5) = 5 * factorial(4)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               = 5 * 4 * factorial(3)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		= 5 * 4 * 3 * factorial(2)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		= 5 * 4 * 3 * 2 * factorial(1)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		= 5 * 4 * 3 * 2 *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		= 120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</p:txBody>
      </p:sp>
      <p:sp>
        <p:nvSpPr>
          <p:cNvPr id="7172" name="Text Box 155"/>
          <p:cNvSpPr txBox="1">
            <a:spLocks noChangeArrowheads="1"/>
          </p:cNvSpPr>
          <p:nvPr/>
        </p:nvSpPr>
        <p:spPr bwMode="auto">
          <a:xfrm>
            <a:off x="5337175" y="3114675"/>
            <a:ext cx="3195638" cy="12573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factorial(2)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    if( 2 &lt;= 1 ) return 1; 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(2 * factorial(2-1) );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7173" name="Text Box 156"/>
          <p:cNvSpPr txBox="1">
            <a:spLocks noChangeArrowheads="1"/>
          </p:cNvSpPr>
          <p:nvPr/>
        </p:nvSpPr>
        <p:spPr bwMode="auto">
          <a:xfrm>
            <a:off x="5337175" y="4508500"/>
            <a:ext cx="3195638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factorial(1)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굴림" pitchFamily="50" charset="-127"/>
              </a:rPr>
              <a:t>if( 1 &lt;= 1 ) return 1;</a:t>
            </a:r>
            <a:r>
              <a:rPr lang="en-US" altLang="ko-KR" sz="1600" dirty="0" smtClean="0">
                <a:latin typeface="+mj-lt"/>
                <a:ea typeface="굴림" pitchFamily="50" charset="-127"/>
              </a:rPr>
              <a:t> 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	.....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1270" name="Text Box 157"/>
          <p:cNvSpPr txBox="1">
            <a:spLocks noChangeArrowheads="1"/>
          </p:cNvSpPr>
          <p:nvPr/>
        </p:nvSpPr>
        <p:spPr bwMode="auto">
          <a:xfrm>
            <a:off x="8667750" y="248443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①</a:t>
            </a:r>
          </a:p>
        </p:txBody>
      </p:sp>
      <p:sp>
        <p:nvSpPr>
          <p:cNvPr id="11271" name="Text Box 158"/>
          <p:cNvSpPr txBox="1">
            <a:spLocks noChangeArrowheads="1"/>
          </p:cNvSpPr>
          <p:nvPr/>
        </p:nvSpPr>
        <p:spPr bwMode="auto">
          <a:xfrm>
            <a:off x="8621713" y="383381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②</a:t>
            </a:r>
          </a:p>
        </p:txBody>
      </p:sp>
      <p:sp>
        <p:nvSpPr>
          <p:cNvPr id="11272" name="Text Box 159"/>
          <p:cNvSpPr txBox="1">
            <a:spLocks noChangeArrowheads="1"/>
          </p:cNvSpPr>
          <p:nvPr/>
        </p:nvSpPr>
        <p:spPr bwMode="auto">
          <a:xfrm>
            <a:off x="4437063" y="405923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③</a:t>
            </a:r>
          </a:p>
        </p:txBody>
      </p:sp>
      <p:sp>
        <p:nvSpPr>
          <p:cNvPr id="11273" name="Text Box 160"/>
          <p:cNvSpPr txBox="1">
            <a:spLocks noChangeArrowheads="1"/>
          </p:cNvSpPr>
          <p:nvPr/>
        </p:nvSpPr>
        <p:spPr bwMode="auto">
          <a:xfrm>
            <a:off x="4437063" y="26638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④</a:t>
            </a:r>
          </a:p>
        </p:txBody>
      </p:sp>
      <p:sp>
        <p:nvSpPr>
          <p:cNvPr id="7178" name="Text Box 161"/>
          <p:cNvSpPr txBox="1">
            <a:spLocks noChangeArrowheads="1"/>
          </p:cNvSpPr>
          <p:nvPr/>
        </p:nvSpPr>
        <p:spPr bwMode="auto">
          <a:xfrm>
            <a:off x="5337175" y="1673225"/>
            <a:ext cx="3203575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factorial(3)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    if( 3 &lt;= 1 ) return 1; 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(3 * factorial(3-1) );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1275" name="Freeform 162"/>
          <p:cNvSpPr>
            <a:spLocks/>
          </p:cNvSpPr>
          <p:nvPr/>
        </p:nvSpPr>
        <p:spPr bwMode="auto">
          <a:xfrm>
            <a:off x="6958013" y="2663825"/>
            <a:ext cx="2303462" cy="612775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276" name="Freeform 164"/>
          <p:cNvSpPr>
            <a:spLocks/>
          </p:cNvSpPr>
          <p:nvPr/>
        </p:nvSpPr>
        <p:spPr bwMode="auto">
          <a:xfrm>
            <a:off x="4797425" y="3968750"/>
            <a:ext cx="717550" cy="1260475"/>
          </a:xfrm>
          <a:custGeom>
            <a:avLst/>
            <a:gdLst>
              <a:gd name="T0" fmla="*/ 2147483647 w 687"/>
              <a:gd name="T1" fmla="*/ 2147483647 h 1089"/>
              <a:gd name="T2" fmla="*/ 2147483647 w 687"/>
              <a:gd name="T3" fmla="*/ 2147483647 h 1089"/>
              <a:gd name="T4" fmla="*/ 2147483647 w 687"/>
              <a:gd name="T5" fmla="*/ 0 h 1089"/>
              <a:gd name="T6" fmla="*/ 0 60000 65536"/>
              <a:gd name="T7" fmla="*/ 0 60000 65536"/>
              <a:gd name="T8" fmla="*/ 0 60000 65536"/>
              <a:gd name="T9" fmla="*/ 0 w 687"/>
              <a:gd name="T10" fmla="*/ 0 h 1089"/>
              <a:gd name="T11" fmla="*/ 687 w 687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277" name="Freeform 162"/>
          <p:cNvSpPr>
            <a:spLocks/>
          </p:cNvSpPr>
          <p:nvPr/>
        </p:nvSpPr>
        <p:spPr bwMode="auto">
          <a:xfrm>
            <a:off x="6732588" y="4059238"/>
            <a:ext cx="2555875" cy="611187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278" name="Freeform 164"/>
          <p:cNvSpPr>
            <a:spLocks/>
          </p:cNvSpPr>
          <p:nvPr/>
        </p:nvSpPr>
        <p:spPr bwMode="auto">
          <a:xfrm>
            <a:off x="4797425" y="2573338"/>
            <a:ext cx="717550" cy="1368425"/>
          </a:xfrm>
          <a:custGeom>
            <a:avLst/>
            <a:gdLst>
              <a:gd name="T0" fmla="*/ 2147483647 w 687"/>
              <a:gd name="T1" fmla="*/ 2147483647 h 1089"/>
              <a:gd name="T2" fmla="*/ 2147483647 w 687"/>
              <a:gd name="T3" fmla="*/ 2147483647 h 1089"/>
              <a:gd name="T4" fmla="*/ 2147483647 w 687"/>
              <a:gd name="T5" fmla="*/ 0 h 1089"/>
              <a:gd name="T6" fmla="*/ 0 60000 65536"/>
              <a:gd name="T7" fmla="*/ 0 60000 65536"/>
              <a:gd name="T8" fmla="*/ 0 60000 65536"/>
              <a:gd name="T9" fmla="*/ 0 w 687"/>
              <a:gd name="T10" fmla="*/ 0 h 1089"/>
              <a:gd name="T11" fmla="*/ 687 w 687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순환 알고리즘의 구조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만약 </a:t>
            </a:r>
            <a:r>
              <a:rPr lang="ko-KR" altLang="en-US" sz="2000" dirty="0">
                <a:solidFill>
                  <a:srgbClr val="FF0000"/>
                </a:solidFill>
                <a:latin typeface="굴림" panose="020B0600000101010101" pitchFamily="50" charset="-127"/>
              </a:rPr>
              <a:t>순환 호출을 멈추는 부분이 없다면</a:t>
            </a:r>
            <a:r>
              <a:rPr lang="en-US" altLang="ko-KR" sz="2000" dirty="0">
                <a:solidFill>
                  <a:srgbClr val="FF0000"/>
                </a:solidFill>
                <a:latin typeface="굴림" panose="020B0600000101010101" pitchFamily="50" charset="-127"/>
              </a:rPr>
              <a:t>?.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l"/>
            </a:pP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</a:rPr>
              <a:t>시스템 오류가 발생할 때까지 무한정 호출하게 된다</a:t>
            </a:r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grpSp>
        <p:nvGrpSpPr>
          <p:cNvPr id="12292" name="Group 16"/>
          <p:cNvGrpSpPr>
            <a:grpSpLocks/>
          </p:cNvGrpSpPr>
          <p:nvPr/>
        </p:nvGrpSpPr>
        <p:grpSpPr bwMode="auto">
          <a:xfrm>
            <a:off x="1016604" y="1916002"/>
            <a:ext cx="6795755" cy="2323088"/>
            <a:chOff x="608" y="799"/>
            <a:chExt cx="5254" cy="1785"/>
          </a:xfrm>
        </p:grpSpPr>
        <p:sp>
          <p:nvSpPr>
            <p:cNvPr id="12294" name="Freeform 4"/>
            <p:cNvSpPr>
              <a:spLocks/>
            </p:cNvSpPr>
            <p:nvPr/>
          </p:nvSpPr>
          <p:spPr bwMode="auto">
            <a:xfrm>
              <a:off x="983" y="1714"/>
              <a:ext cx="3250" cy="665"/>
            </a:xfrm>
            <a:custGeom>
              <a:avLst/>
              <a:gdLst>
                <a:gd name="T0" fmla="*/ 128 w 3250"/>
                <a:gd name="T1" fmla="*/ 310 h 665"/>
                <a:gd name="T2" fmla="*/ 264 w 3250"/>
                <a:gd name="T3" fmla="*/ 265 h 665"/>
                <a:gd name="T4" fmla="*/ 1035 w 3250"/>
                <a:gd name="T5" fmla="*/ 83 h 665"/>
                <a:gd name="T6" fmla="*/ 2532 w 3250"/>
                <a:gd name="T7" fmla="*/ 38 h 665"/>
                <a:gd name="T8" fmla="*/ 3122 w 3250"/>
                <a:gd name="T9" fmla="*/ 310 h 665"/>
                <a:gd name="T10" fmla="*/ 2804 w 3250"/>
                <a:gd name="T11" fmla="*/ 582 h 665"/>
                <a:gd name="T12" fmla="*/ 446 w 3250"/>
                <a:gd name="T13" fmla="*/ 627 h 665"/>
                <a:gd name="T14" fmla="*/ 128 w 3250"/>
                <a:gd name="T15" fmla="*/ 310 h 6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50"/>
                <a:gd name="T25" fmla="*/ 0 h 665"/>
                <a:gd name="T26" fmla="*/ 3250 w 3250"/>
                <a:gd name="T27" fmla="*/ 665 h 6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50" h="665">
                  <a:moveTo>
                    <a:pt x="128" y="310"/>
                  </a:moveTo>
                  <a:cubicBezTo>
                    <a:pt x="98" y="250"/>
                    <a:pt x="113" y="303"/>
                    <a:pt x="264" y="265"/>
                  </a:cubicBezTo>
                  <a:cubicBezTo>
                    <a:pt x="415" y="227"/>
                    <a:pt x="657" y="121"/>
                    <a:pt x="1035" y="83"/>
                  </a:cubicBezTo>
                  <a:cubicBezTo>
                    <a:pt x="1413" y="45"/>
                    <a:pt x="2184" y="0"/>
                    <a:pt x="2532" y="38"/>
                  </a:cubicBezTo>
                  <a:cubicBezTo>
                    <a:pt x="2880" y="76"/>
                    <a:pt x="3077" y="219"/>
                    <a:pt x="3122" y="310"/>
                  </a:cubicBezTo>
                  <a:cubicBezTo>
                    <a:pt x="3167" y="401"/>
                    <a:pt x="3250" y="529"/>
                    <a:pt x="2804" y="582"/>
                  </a:cubicBezTo>
                  <a:cubicBezTo>
                    <a:pt x="2358" y="635"/>
                    <a:pt x="892" y="665"/>
                    <a:pt x="446" y="627"/>
                  </a:cubicBezTo>
                  <a:cubicBezTo>
                    <a:pt x="0" y="589"/>
                    <a:pt x="158" y="370"/>
                    <a:pt x="128" y="31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295" name="Freeform 5"/>
            <p:cNvSpPr>
              <a:spLocks/>
            </p:cNvSpPr>
            <p:nvPr/>
          </p:nvSpPr>
          <p:spPr bwMode="auto">
            <a:xfrm>
              <a:off x="1020" y="1162"/>
              <a:ext cx="3130" cy="635"/>
            </a:xfrm>
            <a:custGeom>
              <a:avLst/>
              <a:gdLst>
                <a:gd name="T0" fmla="*/ 121 w 2721"/>
                <a:gd name="T1" fmla="*/ 178 h 711"/>
                <a:gd name="T2" fmla="*/ 361 w 2721"/>
                <a:gd name="T3" fmla="*/ 138 h 711"/>
                <a:gd name="T4" fmla="*/ 1691 w 2721"/>
                <a:gd name="T5" fmla="*/ 34 h 711"/>
                <a:gd name="T6" fmla="*/ 6045 w 2721"/>
                <a:gd name="T7" fmla="*/ 34 h 711"/>
                <a:gd name="T8" fmla="*/ 6768 w 2721"/>
                <a:gd name="T9" fmla="*/ 240 h 711"/>
                <a:gd name="T10" fmla="*/ 3142 w 2721"/>
                <a:gd name="T11" fmla="*/ 282 h 711"/>
                <a:gd name="T12" fmla="*/ 605 w 2721"/>
                <a:gd name="T13" fmla="*/ 302 h 711"/>
                <a:gd name="T14" fmla="*/ 0 w 2721"/>
                <a:gd name="T15" fmla="*/ 158 h 7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1"/>
                <a:gd name="T25" fmla="*/ 0 h 711"/>
                <a:gd name="T26" fmla="*/ 2721 w 2721"/>
                <a:gd name="T27" fmla="*/ 711 h 7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1" h="711">
                  <a:moveTo>
                    <a:pt x="45" y="394"/>
                  </a:moveTo>
                  <a:cubicBezTo>
                    <a:pt x="41" y="375"/>
                    <a:pt x="38" y="356"/>
                    <a:pt x="136" y="303"/>
                  </a:cubicBezTo>
                  <a:cubicBezTo>
                    <a:pt x="234" y="250"/>
                    <a:pt x="280" y="114"/>
                    <a:pt x="635" y="76"/>
                  </a:cubicBezTo>
                  <a:cubicBezTo>
                    <a:pt x="990" y="38"/>
                    <a:pt x="1951" y="0"/>
                    <a:pt x="2268" y="76"/>
                  </a:cubicBezTo>
                  <a:cubicBezTo>
                    <a:pt x="2585" y="152"/>
                    <a:pt x="2721" y="439"/>
                    <a:pt x="2540" y="530"/>
                  </a:cubicBezTo>
                  <a:cubicBezTo>
                    <a:pt x="2359" y="621"/>
                    <a:pt x="1564" y="598"/>
                    <a:pt x="1179" y="621"/>
                  </a:cubicBezTo>
                  <a:cubicBezTo>
                    <a:pt x="794" y="644"/>
                    <a:pt x="423" y="711"/>
                    <a:pt x="227" y="666"/>
                  </a:cubicBezTo>
                  <a:cubicBezTo>
                    <a:pt x="31" y="621"/>
                    <a:pt x="15" y="485"/>
                    <a:pt x="0" y="349"/>
                  </a:cubicBezTo>
                </a:path>
              </a:pathLst>
            </a:cu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1066" y="1797"/>
              <a:ext cx="317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  else return n * factorial(n-1);</a:t>
              </a:r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1066" y="799"/>
              <a:ext cx="2273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600" dirty="0" err="1">
                  <a:latin typeface="Lucida Console" pitchFamily="49" charset="0"/>
                  <a:ea typeface="굴림" pitchFamily="50" charset="-127"/>
                </a:rPr>
                <a:t>int</a:t>
              </a:r>
              <a:r>
                <a:rPr lang="en-US" altLang="ko-KR" sz="1600" dirty="0">
                  <a:latin typeface="Lucida Console" pitchFamily="49" charset="0"/>
                  <a:ea typeface="굴림" pitchFamily="50" charset="-127"/>
                </a:rPr>
                <a:t> factorial(</a:t>
              </a:r>
              <a:r>
                <a:rPr lang="en-US" altLang="ko-KR" sz="1600" dirty="0" err="1">
                  <a:latin typeface="Lucida Console" pitchFamily="49" charset="0"/>
                  <a:ea typeface="굴림" pitchFamily="50" charset="-127"/>
                </a:rPr>
                <a:t>int</a:t>
              </a:r>
              <a:r>
                <a:rPr lang="en-US" altLang="ko-KR" sz="1600" dirty="0">
                  <a:latin typeface="Lucida Console" pitchFamily="49" charset="0"/>
                  <a:ea typeface="굴림" pitchFamily="50" charset="-127"/>
                </a:rPr>
                <a:t> n)</a:t>
              </a:r>
            </a:p>
            <a:p>
              <a:pPr eaLnBrk="1" hangingPunct="1"/>
              <a:r>
                <a:rPr lang="en-US" altLang="ko-KR" sz="1600" dirty="0">
                  <a:latin typeface="Lucida Console" pitchFamily="49" charset="0"/>
                  <a:ea typeface="굴림" pitchFamily="50" charset="-127"/>
                </a:rPr>
                <a:t>{</a:t>
              </a:r>
            </a:p>
          </p:txBody>
        </p:sp>
        <p:sp>
          <p:nvSpPr>
            <p:cNvPr id="12298" name="Text Box 8"/>
            <p:cNvSpPr txBox="1">
              <a:spLocks noChangeArrowheads="1"/>
            </p:cNvSpPr>
            <p:nvPr/>
          </p:nvSpPr>
          <p:spPr bwMode="auto">
            <a:xfrm>
              <a:off x="4151" y="1449"/>
              <a:ext cx="146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 dirty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순환을 멈추는 부분</a:t>
              </a:r>
            </a:p>
          </p:txBody>
        </p:sp>
        <p:sp>
          <p:nvSpPr>
            <p:cNvPr id="12299" name="Text Box 9"/>
            <p:cNvSpPr txBox="1">
              <a:spLocks noChangeArrowheads="1"/>
            </p:cNvSpPr>
            <p:nvPr/>
          </p:nvSpPr>
          <p:spPr bwMode="auto">
            <a:xfrm>
              <a:off x="4195" y="1991"/>
              <a:ext cx="166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순환 호출을 하는 부분</a:t>
              </a:r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 flipH="1">
              <a:off x="4013" y="202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 flipH="1">
              <a:off x="3979" y="1476"/>
              <a:ext cx="227" cy="0"/>
            </a:xfrm>
            <a:prstGeom prst="line">
              <a:avLst/>
            </a:prstGeom>
            <a:noFill/>
            <a:ln w="9525">
              <a:solidFill>
                <a:srgbClr val="BD2E1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1066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}</a:t>
              </a:r>
            </a:p>
          </p:txBody>
        </p:sp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>
              <a:off x="1025" y="1245"/>
              <a:ext cx="317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  </a:t>
              </a:r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if( n &lt;= 1 )  return 1</a:t>
              </a:r>
              <a:endParaRPr lang="en-US" altLang="ko-KR" sz="14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2304" name="Freeform 14"/>
            <p:cNvSpPr>
              <a:spLocks/>
            </p:cNvSpPr>
            <p:nvPr/>
          </p:nvSpPr>
          <p:spPr bwMode="auto">
            <a:xfrm>
              <a:off x="608" y="981"/>
              <a:ext cx="458" cy="1043"/>
            </a:xfrm>
            <a:custGeom>
              <a:avLst/>
              <a:gdLst>
                <a:gd name="T0" fmla="*/ 458 w 458"/>
                <a:gd name="T1" fmla="*/ 1043 h 1043"/>
                <a:gd name="T2" fmla="*/ 198 w 458"/>
                <a:gd name="T3" fmla="*/ 870 h 1043"/>
                <a:gd name="T4" fmla="*/ 4 w 458"/>
                <a:gd name="T5" fmla="*/ 317 h 1043"/>
                <a:gd name="T6" fmla="*/ 174 w 458"/>
                <a:gd name="T7" fmla="*/ 72 h 1043"/>
                <a:gd name="T8" fmla="*/ 458 w 458"/>
                <a:gd name="T9" fmla="*/ 0 h 10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8"/>
                <a:gd name="T16" fmla="*/ 0 h 1043"/>
                <a:gd name="T17" fmla="*/ 458 w 458"/>
                <a:gd name="T18" fmla="*/ 1043 h 10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8" h="1043">
                  <a:moveTo>
                    <a:pt x="458" y="1043"/>
                  </a:moveTo>
                  <a:cubicBezTo>
                    <a:pt x="415" y="1014"/>
                    <a:pt x="274" y="991"/>
                    <a:pt x="198" y="870"/>
                  </a:cubicBezTo>
                  <a:cubicBezTo>
                    <a:pt x="122" y="749"/>
                    <a:pt x="8" y="450"/>
                    <a:pt x="4" y="317"/>
                  </a:cubicBezTo>
                  <a:cubicBezTo>
                    <a:pt x="0" y="184"/>
                    <a:pt x="98" y="125"/>
                    <a:pt x="174" y="72"/>
                  </a:cubicBezTo>
                  <a:cubicBezTo>
                    <a:pt x="250" y="19"/>
                    <a:pt x="399" y="15"/>
                    <a:pt x="45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05" name="Freeform 15"/>
            <p:cNvSpPr>
              <a:spLocks/>
            </p:cNvSpPr>
            <p:nvPr/>
          </p:nvSpPr>
          <p:spPr bwMode="auto">
            <a:xfrm>
              <a:off x="1198" y="1960"/>
              <a:ext cx="28" cy="19"/>
            </a:xfrm>
            <a:custGeom>
              <a:avLst/>
              <a:gdLst>
                <a:gd name="T0" fmla="*/ 0 w 28"/>
                <a:gd name="T1" fmla="*/ 19 h 19"/>
                <a:gd name="T2" fmla="*/ 28 w 28"/>
                <a:gd name="T3" fmla="*/ 0 h 19"/>
                <a:gd name="T4" fmla="*/ 0 w 28"/>
                <a:gd name="T5" fmla="*/ 19 h 19"/>
                <a:gd name="T6" fmla="*/ 0 60000 65536"/>
                <a:gd name="T7" fmla="*/ 0 60000 65536"/>
                <a:gd name="T8" fmla="*/ 0 60000 65536"/>
                <a:gd name="T9" fmla="*/ 0 w 28"/>
                <a:gd name="T10" fmla="*/ 0 h 19"/>
                <a:gd name="T11" fmla="*/ 28 w 28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9">
                  <a:moveTo>
                    <a:pt x="0" y="19"/>
                  </a:moveTo>
                  <a:cubicBezTo>
                    <a:pt x="9" y="13"/>
                    <a:pt x="28" y="0"/>
                    <a:pt x="28" y="0"/>
                  </a:cubicBezTo>
                  <a:cubicBezTo>
                    <a:pt x="28" y="0"/>
                    <a:pt x="9" y="13"/>
                    <a:pt x="0" y="19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611188" y="5319713"/>
            <a:ext cx="7923212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순환 </a:t>
            </a:r>
            <a:r>
              <a:rPr lang="en-US" altLang="ko-KR" smtClean="0"/>
              <a:t>&lt;-&gt; </a:t>
            </a:r>
            <a:r>
              <a:rPr lang="ko-KR" altLang="en-US" smtClean="0"/>
              <a:t>반복</a:t>
            </a:r>
          </a:p>
        </p:txBody>
      </p:sp>
      <p:sp>
        <p:nvSpPr>
          <p:cNvPr id="13315" name="Rectangle 154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18288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대부분의 </a:t>
            </a:r>
            <a:r>
              <a:rPr lang="ko-KR" altLang="en-US" dirty="0" smtClean="0"/>
              <a:t>순환은 반복으로 바꾸어 작성할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2255355"/>
            <a:ext cx="7119705" cy="310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팩토리얼의 반복적 구현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20455545"/>
              </p:ext>
            </p:extLst>
          </p:nvPr>
        </p:nvGraphicFramePr>
        <p:xfrm>
          <a:off x="926595" y="1680014"/>
          <a:ext cx="518953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3" imgW="2438400" imgH="457200" progId="Equation.3">
                  <p:embed/>
                </p:oleObj>
              </mc:Choice>
              <mc:Fallback>
                <p:oleObj name="Equation" r:id="rId3" imgW="2438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595" y="1680014"/>
                        <a:ext cx="5189537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16605" y="3113965"/>
            <a:ext cx="7110789" cy="20320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factorial_iter(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n)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{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k, v=1;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for</a:t>
            </a:r>
            <a:r>
              <a:rPr lang="en-US" altLang="ko-KR">
                <a:latin typeface="¹ÙÅÁ" charset="0"/>
                <a:ea typeface="MS UI Gothic" pitchFamily="34" charset="-128"/>
              </a:rPr>
              <a:t>(k=n; k&gt;0; k--)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    v = v*k;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(v);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2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 rotWithShape="1">
          <a:blip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 rotWithShape="1">
          <a:blip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순천향대학교</ep:Company>
  <ep:Words>797</ep:Words>
  <ep:PresentationFormat>화면 슬라이드 쇼(4:3)</ep:PresentationFormat>
  <ep:Paragraphs>186</ep:Paragraphs>
  <ep:Slides>26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가을</vt:lpstr>
      <vt:lpstr>2장 순환</vt:lpstr>
      <vt:lpstr>순환(recursion)이란?</vt:lpstr>
      <vt:lpstr>팩토리얼 프로그래밍 #1</vt:lpstr>
      <vt:lpstr>팩토리얼 프로그래밍 #1</vt:lpstr>
      <vt:lpstr>팩토리얼 프로그래밍 #2</vt:lpstr>
      <vt:lpstr>순환호출순서</vt:lpstr>
      <vt:lpstr>순환 알고리즘의 구조</vt:lpstr>
      <vt:lpstr>순환 &lt;-&gt; 반복</vt:lpstr>
      <vt:lpstr>팩토리얼의 반복적 구현</vt:lpstr>
      <vt:lpstr>거듭제곱 값 프로그래밍 #1</vt:lpstr>
      <vt:lpstr>반복적인 방법</vt:lpstr>
      <vt:lpstr>순환적인 방법</vt:lpstr>
      <vt:lpstr>순환적인 방법</vt:lpstr>
      <vt:lpstr>거듭제곱 값 프로그래밍 분석</vt:lpstr>
      <vt:lpstr>피보나치 수열의 계산 #1</vt:lpstr>
      <vt:lpstr>피보나치 수열의 계산 #1</vt:lpstr>
      <vt:lpstr>피보나치 수열의 계산 #1</vt:lpstr>
      <vt:lpstr>피보나치 수열의 반복구현</vt:lpstr>
      <vt:lpstr>하노이 탑 문제</vt:lpstr>
      <vt:lpstr>n=3인 경우의 해답</vt:lpstr>
      <vt:lpstr>일반적인 경우에는?</vt:lpstr>
      <vt:lpstr>남아있는 문제는?</vt:lpstr>
      <vt:lpstr>남아있는 문제는?</vt:lpstr>
      <vt:lpstr>하노이탑 최종 프로그램</vt:lpstr>
      <vt:lpstr>실행결과</vt:lpstr>
      <vt:lpstr>Q &amp; 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2004-02-19T02:52:38.000</dcterms:created>
  <dc:creator>천인국</dc:creator>
  <cp:lastModifiedBy>user</cp:lastModifiedBy>
  <dcterms:modified xsi:type="dcterms:W3CDTF">2022-09-16T08:23:58.946</dcterms:modified>
  <cp:revision>204</cp:revision>
  <dc:title>슬라이드 1</dc:title>
  <cp:version/>
</cp:coreProperties>
</file>