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60" r:id="rId4"/>
    <p:sldId id="257" r:id="rId5"/>
    <p:sldId id="259" r:id="rId6"/>
    <p:sldId id="261" r:id="rId7"/>
    <p:sldId id="262" r:id="rId8"/>
    <p:sldId id="263" r:id="rId9"/>
    <p:sldId id="264" r:id="rId10"/>
    <p:sldId id="267" r:id="rId11"/>
    <p:sldId id="266" r:id="rId12"/>
    <p:sldId id="265"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8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15A221-70CD-B844-B823-A5BA3F2DB25F}" type="datetimeFigureOut">
              <a:rPr lang="en-US" smtClean="0"/>
              <a:t>3/26/19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0227C-C392-3443-B734-BFF473228FA6}" type="slidenum">
              <a:rPr lang="en-US" smtClean="0"/>
              <a:t>‹#›</a:t>
            </a:fld>
            <a:endParaRPr lang="en-US"/>
          </a:p>
        </p:txBody>
      </p:sp>
    </p:spTree>
    <p:extLst>
      <p:ext uri="{BB962C8B-B14F-4D97-AF65-F5344CB8AC3E}">
        <p14:creationId xmlns:p14="http://schemas.microsoft.com/office/powerpoint/2010/main" val="36361081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happens after an infection? Interferon signaling </a:t>
            </a:r>
            <a:r>
              <a:rPr lang="en-US" baseline="0" dirty="0" err="1" smtClean="0"/>
              <a:t>moelcules</a:t>
            </a:r>
            <a:r>
              <a:rPr lang="en-US" baseline="0" dirty="0" smtClean="0"/>
              <a:t> are produced, which trigger IFN stimulated genes (ISGs) These Genes need </a:t>
            </a:r>
            <a:r>
              <a:rPr lang="en-US" baseline="0" dirty="0" err="1" smtClean="0"/>
              <a:t>cis</a:t>
            </a:r>
            <a:r>
              <a:rPr lang="en-US" baseline="0" dirty="0" smtClean="0"/>
              <a:t>-regulatory elements; bound by the TFs IRF and STAT</a:t>
            </a:r>
            <a:endParaRPr lang="en-US" dirty="0"/>
          </a:p>
        </p:txBody>
      </p:sp>
      <p:sp>
        <p:nvSpPr>
          <p:cNvPr id="4" name="Slide Number Placeholder 3"/>
          <p:cNvSpPr>
            <a:spLocks noGrp="1"/>
          </p:cNvSpPr>
          <p:nvPr>
            <p:ph type="sldNum" sz="quarter" idx="10"/>
          </p:nvPr>
        </p:nvSpPr>
        <p:spPr/>
        <p:txBody>
          <a:bodyPr/>
          <a:lstStyle/>
          <a:p>
            <a:fld id="{2060227C-C392-3443-B734-BFF473228FA6}" type="slidenum">
              <a:rPr lang="en-US" smtClean="0"/>
              <a:t>5</a:t>
            </a:fld>
            <a:endParaRPr lang="en-US"/>
          </a:p>
        </p:txBody>
      </p:sp>
    </p:spTree>
    <p:extLst>
      <p:ext uri="{BB962C8B-B14F-4D97-AF65-F5344CB8AC3E}">
        <p14:creationId xmlns:p14="http://schemas.microsoft.com/office/powerpoint/2010/main" val="112673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0227C-C392-3443-B734-BFF473228FA6}" type="slidenum">
              <a:rPr lang="en-US" smtClean="0"/>
              <a:t>7</a:t>
            </a:fld>
            <a:endParaRPr lang="en-US"/>
          </a:p>
        </p:txBody>
      </p:sp>
    </p:spTree>
    <p:extLst>
      <p:ext uri="{BB962C8B-B14F-4D97-AF65-F5344CB8AC3E}">
        <p14:creationId xmlns:p14="http://schemas.microsoft.com/office/powerpoint/2010/main" val="516121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A MER41 element is essential for AIM2 inflammasome activation. (</a:t>
            </a:r>
            <a:r>
              <a:rPr lang="en-GB" sz="1300" b="1">
                <a:latin typeface="Arial" charset="0"/>
                <a:cs typeface="msgothic" charset="0"/>
              </a:rPr>
              <a:t>A</a:t>
            </a:r>
            <a:r>
              <a:rPr lang="en-GB">
                <a:latin typeface="Arial" charset="0"/>
                <a:cs typeface="msgothic" charset="0"/>
              </a:rPr>
              <a:t>) Genome browser view of </a:t>
            </a:r>
            <a:r>
              <a:rPr lang="en-GB" i="1">
                <a:latin typeface="Arial" charset="0"/>
                <a:cs typeface="msgothic" charset="0"/>
              </a:rPr>
              <a:t>AIM2</a:t>
            </a:r>
            <a:r>
              <a:rPr lang="en-GB">
                <a:latin typeface="Arial" charset="0"/>
                <a:cs typeface="msgothic" charset="0"/>
              </a:rPr>
              <a:t>. ChIP-seq tracks are normalized per million reads. The </a:t>
            </a:r>
            <a:r>
              <a:rPr lang="en-GB" altLang="en-GB">
                <a:latin typeface="Arial" charset="0"/>
                <a:cs typeface="msgothic" charset="0"/>
              </a:rPr>
              <a:t>“</a:t>
            </a:r>
            <a:r>
              <a:rPr lang="en-GB">
                <a:latin typeface="Arial" charset="0"/>
                <a:cs typeface="msgothic" charset="0"/>
              </a:rPr>
              <a:t>uniqueness</a:t>
            </a:r>
            <a:r>
              <a:rPr lang="en-GB" altLang="en-GB">
                <a:latin typeface="Arial" charset="0"/>
                <a:cs typeface="msgothic" charset="0"/>
              </a:rPr>
              <a:t>”</a:t>
            </a:r>
            <a:r>
              <a:rPr lang="en-GB">
                <a:latin typeface="Arial" charset="0"/>
                <a:cs typeface="msgothic" charset="0"/>
              </a:rPr>
              <a:t> track displays genome-wide short-read alignability. (</a:t>
            </a:r>
            <a:r>
              <a:rPr lang="en-GB" sz="1300" b="1">
                <a:latin typeface="Arial" charset="0"/>
                <a:cs typeface="msgothic" charset="0"/>
              </a:rPr>
              <a:t>B</a:t>
            </a:r>
            <a:r>
              <a:rPr lang="en-GB">
                <a:latin typeface="Arial" charset="0"/>
                <a:cs typeface="msgothic" charset="0"/>
              </a:rPr>
              <a:t>) Quantitative polymerase chain reaction (qPCR) of </a:t>
            </a:r>
            <a:r>
              <a:rPr lang="en-GB" i="1">
                <a:latin typeface="Arial" charset="0"/>
                <a:cs typeface="msgothic" charset="0"/>
              </a:rPr>
              <a:t>AIM2</a:t>
            </a:r>
            <a:r>
              <a:rPr lang="en-GB">
                <a:latin typeface="Arial" charset="0"/>
                <a:cs typeface="msgothic" charset="0"/>
              </a:rPr>
              <a:t> levels in wild-type and ΔMER41.AIM2 HeLa cells after 24 hours of IFNG treatment. (</a:t>
            </a:r>
            <a:r>
              <a:rPr lang="en-GB" sz="1300" b="1">
                <a:latin typeface="Arial" charset="0"/>
                <a:cs typeface="msgothic" charset="0"/>
              </a:rPr>
              <a:t>C</a:t>
            </a:r>
            <a:r>
              <a:rPr lang="en-GB">
                <a:latin typeface="Arial" charset="0"/>
                <a:cs typeface="msgothic" charset="0"/>
              </a:rPr>
              <a:t>) Western blot of AIM2 in wild-type and ΔMER41.AIM2 cells after IFNG treatment. (</a:t>
            </a:r>
            <a:r>
              <a:rPr lang="en-GB" sz="1300" b="1">
                <a:latin typeface="Arial" charset="0"/>
                <a:cs typeface="msgothic" charset="0"/>
              </a:rPr>
              <a:t>D</a:t>
            </a:r>
            <a:r>
              <a:rPr lang="en-GB">
                <a:latin typeface="Arial" charset="0"/>
                <a:cs typeface="msgothic" charset="0"/>
              </a:rPr>
              <a:t>) Luciferase reporter assays of MER41.AIM2, MER41.AIM2 with mutations in the predicted STAT1 sites, and primate orthologs of MER41.AIM2 (see fig. S7A). (</a:t>
            </a:r>
            <a:r>
              <a:rPr lang="en-GB" sz="1300" b="1">
                <a:latin typeface="Arial" charset="0"/>
                <a:cs typeface="msgothic" charset="0"/>
              </a:rPr>
              <a:t>E</a:t>
            </a:r>
            <a:r>
              <a:rPr lang="en-GB">
                <a:latin typeface="Arial" charset="0"/>
                <a:cs typeface="msgothic" charset="0"/>
              </a:rPr>
              <a:t>) Western blot of caspase-1 from supernatants of wild-type and ΔMER41.AIM2 cells infected with vaccinia virus (</a:t>
            </a:r>
            <a:r>
              <a:rPr lang="en-GB" i="1">
                <a:latin typeface="Arial" charset="0"/>
                <a:cs typeface="msgothic" charset="0"/>
              </a:rPr>
              <a:t>18</a:t>
            </a:r>
            <a:r>
              <a:rPr lang="en-GB">
                <a:latin typeface="Arial" charset="0"/>
                <a:cs typeface="msgothic" charset="0"/>
              </a:rPr>
              <a:t>). *</a:t>
            </a:r>
            <a:r>
              <a:rPr lang="en-GB" i="1">
                <a:latin typeface="Arial" charset="0"/>
                <a:cs typeface="msgothic" charset="0"/>
              </a:rPr>
              <a:t>P</a:t>
            </a:r>
            <a:r>
              <a:rPr lang="en-GB">
                <a:latin typeface="Arial" charset="0"/>
                <a:cs typeface="msgothic" charset="0"/>
              </a:rPr>
              <a:t> &lt; 0.05, Student</a:t>
            </a:r>
            <a:r>
              <a:rPr lang="en-GB" altLang="en-GB">
                <a:latin typeface="Arial" charset="0"/>
                <a:cs typeface="msgothic" charset="0"/>
              </a:rPr>
              <a:t>’</a:t>
            </a:r>
            <a:r>
              <a:rPr lang="en-GB">
                <a:latin typeface="Arial" charset="0"/>
                <a:cs typeface="msgothic" charset="0"/>
              </a:rPr>
              <a:t>s </a:t>
            </a:r>
            <a:r>
              <a:rPr lang="en-GB" i="1">
                <a:latin typeface="Arial" charset="0"/>
                <a:cs typeface="msgothic" charset="0"/>
              </a:rPr>
              <a:t>t</a:t>
            </a:r>
            <a:r>
              <a:rPr lang="en-GB">
                <a:latin typeface="Arial" charset="0"/>
                <a:cs typeface="msgothic" charset="0"/>
              </a:rPr>
              <a:t> test. Error bars denote SD.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a:t>
            </a:r>
            <a:r>
              <a:rPr lang="en-US" baseline="0" dirty="0" smtClean="0"/>
              <a:t> the difference in expression pre and post deletion is not fully explained. So these sites are perhaps shadow enhancers</a:t>
            </a:r>
            <a:endParaRPr lang="en-US" dirty="0"/>
          </a:p>
        </p:txBody>
      </p:sp>
      <p:sp>
        <p:nvSpPr>
          <p:cNvPr id="4" name="Slide Number Placeholder 3"/>
          <p:cNvSpPr>
            <a:spLocks noGrp="1"/>
          </p:cNvSpPr>
          <p:nvPr>
            <p:ph type="sldNum" sz="quarter" idx="10"/>
          </p:nvPr>
        </p:nvSpPr>
        <p:spPr/>
        <p:txBody>
          <a:bodyPr/>
          <a:lstStyle/>
          <a:p>
            <a:fld id="{2060227C-C392-3443-B734-BFF473228FA6}" type="slidenum">
              <a:rPr lang="en-US" smtClean="0"/>
              <a:t>12</a:t>
            </a:fld>
            <a:endParaRPr lang="en-US"/>
          </a:p>
        </p:txBody>
      </p:sp>
    </p:spTree>
    <p:extLst>
      <p:ext uri="{BB962C8B-B14F-4D97-AF65-F5344CB8AC3E}">
        <p14:creationId xmlns:p14="http://schemas.microsoft.com/office/powerpoint/2010/main" val="129841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1.MER41 family ERVs are </a:t>
            </a:r>
            <a:r>
              <a:rPr lang="en-US" dirty="0" err="1" smtClean="0"/>
              <a:t>ubiquitious</a:t>
            </a:r>
            <a:r>
              <a:rPr lang="en-US" dirty="0" smtClean="0"/>
              <a:t> across mammals; all came 50 to 100 mil </a:t>
            </a:r>
            <a:r>
              <a:rPr lang="en-US" dirty="0" err="1" smtClean="0"/>
              <a:t>yrs</a:t>
            </a:r>
            <a:r>
              <a:rPr lang="en-US" baseline="0" dirty="0" smtClean="0"/>
              <a:t> ago; they also have several intact instances of the STAT1 motif</a:t>
            </a:r>
          </a:p>
          <a:p>
            <a:r>
              <a:rPr lang="en-US" baseline="0" dirty="0" smtClean="0"/>
              <a:t>2.Taking the MER41 sequences from cow and dog gives </a:t>
            </a:r>
            <a:r>
              <a:rPr lang="en-US" baseline="0" dirty="0" err="1" smtClean="0"/>
              <a:t>lucifersase</a:t>
            </a:r>
            <a:r>
              <a:rPr lang="en-US" baseline="0" dirty="0" smtClean="0"/>
              <a:t> activity in </a:t>
            </a:r>
            <a:r>
              <a:rPr lang="en-US" baseline="0" dirty="0" err="1" smtClean="0"/>
              <a:t>HeLa</a:t>
            </a:r>
            <a:r>
              <a:rPr lang="en-US" baseline="0" dirty="0" smtClean="0"/>
              <a:t> cells</a:t>
            </a:r>
          </a:p>
          <a:p>
            <a:r>
              <a:rPr lang="en-US" baseline="0" dirty="0" smtClean="0"/>
              <a:t>3. Rodents like mouse were invaded by a </a:t>
            </a:r>
            <a:r>
              <a:rPr lang="en-US" baseline="0" dirty="0" err="1" smtClean="0"/>
              <a:t>separeate</a:t>
            </a:r>
            <a:r>
              <a:rPr lang="en-US" baseline="0" dirty="0" smtClean="0"/>
              <a:t> ERV family called RLTR 30B; which gives rise to different IFNG inducible binding sites in mouse;</a:t>
            </a:r>
          </a:p>
          <a:p>
            <a:r>
              <a:rPr lang="en-US" baseline="0" dirty="0" smtClean="0"/>
              <a:t>those sequences also show good luciferase activity</a:t>
            </a:r>
            <a:endParaRPr lang="en-US" dirty="0"/>
          </a:p>
        </p:txBody>
      </p:sp>
      <p:sp>
        <p:nvSpPr>
          <p:cNvPr id="4" name="Slide Number Placeholder 3"/>
          <p:cNvSpPr>
            <a:spLocks noGrp="1"/>
          </p:cNvSpPr>
          <p:nvPr>
            <p:ph type="sldNum" sz="quarter" idx="10"/>
          </p:nvPr>
        </p:nvSpPr>
        <p:spPr/>
        <p:txBody>
          <a:bodyPr/>
          <a:lstStyle/>
          <a:p>
            <a:fld id="{2060227C-C392-3443-B734-BFF473228FA6}" type="slidenum">
              <a:rPr lang="en-US" smtClean="0"/>
              <a:t>13</a:t>
            </a:fld>
            <a:endParaRPr lang="en-US"/>
          </a:p>
        </p:txBody>
      </p:sp>
    </p:spTree>
    <p:extLst>
      <p:ext uri="{BB962C8B-B14F-4D97-AF65-F5344CB8AC3E}">
        <p14:creationId xmlns:p14="http://schemas.microsoft.com/office/powerpoint/2010/main" val="219315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31151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305715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97433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165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7166A-0A3C-6C41-8CE2-5DF557C479BB}" type="datetimeFigureOut">
              <a:rPr lang="en-US" smtClean="0"/>
              <a:t>3/26/19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2418026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17166A-0A3C-6C41-8CE2-5DF557C479BB}" type="datetimeFigureOut">
              <a:rPr lang="en-US" smtClean="0"/>
              <a:t>3/26/19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347618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17166A-0A3C-6C41-8CE2-5DF557C479BB}" type="datetimeFigureOut">
              <a:rPr lang="en-US" smtClean="0"/>
              <a:t>3/26/19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13399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17166A-0A3C-6C41-8CE2-5DF557C479BB}" type="datetimeFigureOut">
              <a:rPr lang="en-US" smtClean="0"/>
              <a:t>3/26/19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250528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7166A-0A3C-6C41-8CE2-5DF557C479BB}" type="datetimeFigureOut">
              <a:rPr lang="en-US" smtClean="0"/>
              <a:t>3/26/19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273687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17166A-0A3C-6C41-8CE2-5DF557C479BB}" type="datetimeFigureOut">
              <a:rPr lang="en-US" smtClean="0"/>
              <a:t>3/26/19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86655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17166A-0A3C-6C41-8CE2-5DF557C479BB}" type="datetimeFigureOut">
              <a:rPr lang="en-US" smtClean="0"/>
              <a:t>3/26/19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0411767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7166A-0A3C-6C41-8CE2-5DF557C479BB}" type="datetimeFigureOut">
              <a:rPr lang="en-US" smtClean="0"/>
              <a:t>3/26/19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1716B-D8C9-AE45-A472-AA9A2AFD7263}" type="slidenum">
              <a:rPr lang="en-US" smtClean="0"/>
              <a:t>‹#›</a:t>
            </a:fld>
            <a:endParaRPr lang="en-US"/>
          </a:p>
        </p:txBody>
      </p:sp>
    </p:spTree>
    <p:extLst>
      <p:ext uri="{BB962C8B-B14F-4D97-AF65-F5344CB8AC3E}">
        <p14:creationId xmlns:p14="http://schemas.microsoft.com/office/powerpoint/2010/main" val="411258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Regulatory evolution of innate immunity through co-option of endogenous retroviruses</a:t>
            </a:r>
            <a:endParaRPr lang="en-US" sz="2800" dirty="0"/>
          </a:p>
        </p:txBody>
      </p:sp>
      <p:sp>
        <p:nvSpPr>
          <p:cNvPr id="3" name="Subtitle 2"/>
          <p:cNvSpPr>
            <a:spLocks noGrp="1"/>
          </p:cNvSpPr>
          <p:nvPr>
            <p:ph type="subTitle" idx="1"/>
          </p:nvPr>
        </p:nvSpPr>
        <p:spPr/>
        <p:txBody>
          <a:bodyPr/>
          <a:lstStyle/>
          <a:p>
            <a:r>
              <a:rPr lang="en-US" dirty="0" smtClean="0"/>
              <a:t>26</a:t>
            </a:r>
            <a:r>
              <a:rPr lang="en-US" dirty="0" smtClean="0"/>
              <a:t> </a:t>
            </a:r>
            <a:r>
              <a:rPr lang="en-US" dirty="0" smtClean="0"/>
              <a:t>March 2019</a:t>
            </a:r>
            <a:endParaRPr lang="en-US" dirty="0"/>
          </a:p>
        </p:txBody>
      </p:sp>
    </p:spTree>
    <p:extLst>
      <p:ext uri="{BB962C8B-B14F-4D97-AF65-F5344CB8AC3E}">
        <p14:creationId xmlns:p14="http://schemas.microsoft.com/office/powerpoint/2010/main" val="2984241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a:latin typeface="Arial" charset="0"/>
              </a:rPr>
              <a:t>Fig. 2 A MER41 element is essential for AIM2 inflammasome activation.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920" y="5943505"/>
            <a:ext cx="1226880" cy="652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40" y="1319179"/>
            <a:ext cx="7804800" cy="421388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671040"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Edward B. Chuong et al. Science 2016;351:1083-1087</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Published by AAAS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CRISPR deletion of MER41.AIM2 stops AIM2 expression </a:t>
            </a:r>
            <a:endParaRPr lang="en-US" sz="2800" dirty="0"/>
          </a:p>
        </p:txBody>
      </p:sp>
      <p:sp>
        <p:nvSpPr>
          <p:cNvPr id="5" name="Rectangle 4"/>
          <p:cNvSpPr/>
          <p:nvPr/>
        </p:nvSpPr>
        <p:spPr>
          <a:xfrm>
            <a:off x="457200" y="1464109"/>
            <a:ext cx="8229600" cy="3693319"/>
          </a:xfrm>
          <a:prstGeom prst="rect">
            <a:avLst/>
          </a:prstGeom>
        </p:spPr>
        <p:txBody>
          <a:bodyPr wrap="square">
            <a:spAutoFit/>
          </a:bodyPr>
          <a:lstStyle/>
          <a:p>
            <a:endParaRPr lang="en-US" dirty="0" smtClean="0"/>
          </a:p>
          <a:p>
            <a:pPr marL="285750" indent="-285750">
              <a:buFont typeface="Arial"/>
              <a:buChar char="•"/>
            </a:pPr>
            <a:r>
              <a:rPr lang="en-US" dirty="0" smtClean="0"/>
              <a:t>We further delineated the regulatory activity of MER41.AIM2 by means of luciferase reporter assays (18). MER41.AIM2 was sufficient to drive IFNG-inducible reporter expression in </a:t>
            </a:r>
            <a:r>
              <a:rPr lang="en-US" dirty="0" err="1" smtClean="0"/>
              <a:t>HeLa</a:t>
            </a:r>
            <a:r>
              <a:rPr lang="en-US" dirty="0" smtClean="0"/>
              <a:t> cells, and this activity was significantly diminished by point mutations ablating the predicted STAT1 binding motifs (Fig. 2D). </a:t>
            </a:r>
          </a:p>
          <a:p>
            <a:pPr marL="285750" indent="-285750">
              <a:buFont typeface="Arial"/>
              <a:buChar char="•"/>
            </a:pPr>
            <a:r>
              <a:rPr lang="en-US" dirty="0" smtClean="0"/>
              <a:t>These </a:t>
            </a:r>
            <a:r>
              <a:rPr lang="en-US" dirty="0"/>
              <a:t>binding sites are conserved across anthropoid primates (fig. S7A), and IFNG-inducible reporter activity is conserved across orthologous MER41.AIM2 elements cloned from chimpanzee, rhesus macaque, and marmoset (Fig. 2D). We also confirmed that </a:t>
            </a:r>
            <a:r>
              <a:rPr lang="en-US" dirty="0" err="1"/>
              <a:t>orthologs</a:t>
            </a:r>
            <a:r>
              <a:rPr lang="en-US" dirty="0"/>
              <a:t> of AIM2 were all IFNG-inducible in primary fibroblasts from these species (fig. S7B). </a:t>
            </a:r>
            <a:endParaRPr lang="en-US" dirty="0" smtClean="0"/>
          </a:p>
          <a:p>
            <a:pPr marL="285750" indent="-285750">
              <a:buFont typeface="Arial"/>
              <a:buChar char="•"/>
            </a:pPr>
            <a:r>
              <a:rPr lang="en-US" dirty="0" smtClean="0"/>
              <a:t>These </a:t>
            </a:r>
            <a:r>
              <a:rPr lang="en-US" dirty="0"/>
              <a:t>results establish MER41.AIM2 as an IFNG-inducible enhancer and suggest that it was co-opted for AIM2 regulation in an ancestor of anthropoid primates.</a:t>
            </a:r>
          </a:p>
          <a:p>
            <a:endParaRPr lang="en-US" dirty="0"/>
          </a:p>
        </p:txBody>
      </p:sp>
    </p:spTree>
    <p:extLst>
      <p:ext uri="{BB962C8B-B14F-4D97-AF65-F5344CB8AC3E}">
        <p14:creationId xmlns:p14="http://schemas.microsoft.com/office/powerpoint/2010/main" val="359719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Multiple MER41 elements have been co-opted to regulate IFNG response</a:t>
            </a:r>
            <a:endParaRPr lang="en-US" sz="2800" dirty="0"/>
          </a:p>
        </p:txBody>
      </p:sp>
      <p:pic>
        <p:nvPicPr>
          <p:cNvPr id="4" name="Picture 3" descr="F3.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01542"/>
            <a:ext cx="7804797" cy="3749961"/>
          </a:xfrm>
          <a:prstGeom prst="rect">
            <a:avLst/>
          </a:prstGeom>
        </p:spPr>
      </p:pic>
    </p:spTree>
    <p:extLst>
      <p:ext uri="{BB962C8B-B14F-4D97-AF65-F5344CB8AC3E}">
        <p14:creationId xmlns:p14="http://schemas.microsoft.com/office/powerpoint/2010/main" val="427874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IFNG inducible ERVs are pervasive in mammalian genomes</a:t>
            </a:r>
            <a:endParaRPr lang="en-US" sz="2800" dirty="0"/>
          </a:p>
        </p:txBody>
      </p:sp>
      <p:pic>
        <p:nvPicPr>
          <p:cNvPr id="4" name="Picture 3" descr="F4.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580898"/>
            <a:ext cx="8387670" cy="4401206"/>
          </a:xfrm>
          <a:prstGeom prst="rect">
            <a:avLst/>
          </a:prstGeom>
        </p:spPr>
      </p:pic>
    </p:spTree>
    <p:extLst>
      <p:ext uri="{BB962C8B-B14F-4D97-AF65-F5344CB8AC3E}">
        <p14:creationId xmlns:p14="http://schemas.microsoft.com/office/powerpoint/2010/main" val="289074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Some Background: How do Gene Regulatory Networks Evolve?</a:t>
            </a:r>
            <a:endParaRPr lang="en-US" sz="2800" dirty="0"/>
          </a:p>
        </p:txBody>
      </p:sp>
      <p:pic>
        <p:nvPicPr>
          <p:cNvPr id="5" name="Picture 4" descr="F1.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37" y="1549400"/>
            <a:ext cx="5680648" cy="2532522"/>
          </a:xfrm>
          <a:prstGeom prst="rect">
            <a:avLst/>
          </a:prstGeom>
        </p:spPr>
      </p:pic>
      <p:pic>
        <p:nvPicPr>
          <p:cNvPr id="6" name="Picture 5" descr="plug_N_play_gene_reg_networks_Lynch_perspectiv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37" y="4114800"/>
            <a:ext cx="5930900" cy="2743200"/>
          </a:xfrm>
          <a:prstGeom prst="rect">
            <a:avLst/>
          </a:prstGeom>
        </p:spPr>
      </p:pic>
      <p:sp>
        <p:nvSpPr>
          <p:cNvPr id="7" name="TextBox 6"/>
          <p:cNvSpPr txBox="1"/>
          <p:nvPr/>
        </p:nvSpPr>
        <p:spPr>
          <a:xfrm>
            <a:off x="6786736" y="6240131"/>
            <a:ext cx="1900064" cy="400110"/>
          </a:xfrm>
          <a:prstGeom prst="rect">
            <a:avLst/>
          </a:prstGeom>
          <a:noFill/>
        </p:spPr>
        <p:txBody>
          <a:bodyPr wrap="square" rtlCol="0">
            <a:spAutoFit/>
          </a:bodyPr>
          <a:lstStyle/>
          <a:p>
            <a:r>
              <a:rPr lang="en-US" sz="1000" dirty="0" smtClean="0"/>
              <a:t>Ref: Perspective by Vincent Lynch</a:t>
            </a:r>
            <a:endParaRPr lang="en-US" sz="1000" dirty="0"/>
          </a:p>
        </p:txBody>
      </p:sp>
    </p:spTree>
    <p:extLst>
      <p:ext uri="{BB962C8B-B14F-4D97-AF65-F5344CB8AC3E}">
        <p14:creationId xmlns:p14="http://schemas.microsoft.com/office/powerpoint/2010/main" val="65943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ou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612900"/>
            <a:ext cx="8763000" cy="3619500"/>
          </a:xfrm>
          <a:prstGeom prst="rect">
            <a:avLst/>
          </a:prstGeom>
        </p:spPr>
      </p:pic>
    </p:spTree>
    <p:extLst>
      <p:ext uri="{BB962C8B-B14F-4D97-AF65-F5344CB8AC3E}">
        <p14:creationId xmlns:p14="http://schemas.microsoft.com/office/powerpoint/2010/main" val="382926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409700"/>
            <a:ext cx="8851900" cy="4038600"/>
          </a:xfrm>
          <a:prstGeom prst="rect">
            <a:avLst/>
          </a:prstGeom>
        </p:spPr>
      </p:pic>
    </p:spTree>
    <p:extLst>
      <p:ext uri="{BB962C8B-B14F-4D97-AF65-F5344CB8AC3E}">
        <p14:creationId xmlns:p14="http://schemas.microsoft.com/office/powerpoint/2010/main" val="7247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Gene regulatory networks induced by </a:t>
            </a:r>
            <a:r>
              <a:rPr lang="en-US" sz="2800" dirty="0" err="1" smtClean="0"/>
              <a:t>Interferons</a:t>
            </a:r>
            <a:r>
              <a:rPr lang="en-US" sz="2800" dirty="0" smtClean="0"/>
              <a:t> post infection</a:t>
            </a:r>
            <a:endParaRPr lang="en-US" sz="2800" dirty="0"/>
          </a:p>
        </p:txBody>
      </p:sp>
      <p:sp>
        <p:nvSpPr>
          <p:cNvPr id="4" name="Rectangle 3"/>
          <p:cNvSpPr/>
          <p:nvPr/>
        </p:nvSpPr>
        <p:spPr>
          <a:xfrm>
            <a:off x="457199" y="1419369"/>
            <a:ext cx="8229601" cy="6186310"/>
          </a:xfrm>
          <a:prstGeom prst="rect">
            <a:avLst/>
          </a:prstGeom>
        </p:spPr>
        <p:txBody>
          <a:bodyPr wrap="square">
            <a:spAutoFit/>
          </a:bodyPr>
          <a:lstStyle/>
          <a:p>
            <a:pPr marL="285750" indent="-285750">
              <a:buFont typeface="Arial"/>
              <a:buChar char="•"/>
            </a:pPr>
            <a:r>
              <a:rPr lang="en-US" dirty="0" err="1">
                <a:solidFill>
                  <a:srgbClr val="FF6600"/>
                </a:solidFill>
              </a:rPr>
              <a:t>Interferons</a:t>
            </a:r>
            <a:r>
              <a:rPr lang="en-US" dirty="0">
                <a:solidFill>
                  <a:srgbClr val="FF6600"/>
                </a:solidFill>
              </a:rPr>
              <a:t> are pro-inflammatory signaling molecules that are released upon infection to promote transcription of innate immunity factors, collectively defined as IFN-stimulated genes (ISGs</a:t>
            </a:r>
            <a:r>
              <a:rPr lang="en-US" dirty="0"/>
              <a:t>)</a:t>
            </a:r>
          </a:p>
          <a:p>
            <a:pPr marL="285750" indent="-285750">
              <a:buFont typeface="Arial"/>
              <a:buChar char="•"/>
            </a:pPr>
            <a:endParaRPr lang="en-US" dirty="0" smtClean="0"/>
          </a:p>
          <a:p>
            <a:pPr marL="285750" indent="-285750">
              <a:buFont typeface="Arial"/>
              <a:buChar char="•"/>
            </a:pPr>
            <a:r>
              <a:rPr lang="en-US" dirty="0" smtClean="0"/>
              <a:t>They  investigate </a:t>
            </a:r>
            <a:r>
              <a:rPr lang="en-US" dirty="0"/>
              <a:t>the evolution of gene regulatory networks induced by the </a:t>
            </a:r>
            <a:r>
              <a:rPr lang="en-US" dirty="0" smtClean="0"/>
              <a:t>pro inflammatory cytokine </a:t>
            </a:r>
            <a:r>
              <a:rPr lang="en-US" dirty="0"/>
              <a:t>interferon-g (IFNG</a:t>
            </a:r>
            <a:r>
              <a:rPr lang="en-US" dirty="0" smtClean="0"/>
              <a:t>)</a:t>
            </a:r>
          </a:p>
          <a:p>
            <a:endParaRPr lang="en-US" dirty="0" smtClean="0"/>
          </a:p>
          <a:p>
            <a:endParaRPr lang="en-US" dirty="0" smtClean="0"/>
          </a:p>
          <a:p>
            <a:pPr marL="285750" indent="-285750">
              <a:buFont typeface="Arial"/>
              <a:buChar char="•"/>
            </a:pPr>
            <a:r>
              <a:rPr lang="en-US" dirty="0">
                <a:solidFill>
                  <a:srgbClr val="FF6600"/>
                </a:solidFill>
              </a:rPr>
              <a:t>ISGs are regulated by </a:t>
            </a:r>
            <a:r>
              <a:rPr lang="en-US" dirty="0" err="1">
                <a:solidFill>
                  <a:srgbClr val="FF6600"/>
                </a:solidFill>
              </a:rPr>
              <a:t>cis</a:t>
            </a:r>
            <a:r>
              <a:rPr lang="en-US" dirty="0">
                <a:solidFill>
                  <a:srgbClr val="FF6600"/>
                </a:solidFill>
              </a:rPr>
              <a:t>-regulatory elements that are bound by IRF (interferon regulatory factor) and STAT (signal transducer and activator of transcription) transcription factors upon activation of IFN signaling </a:t>
            </a:r>
            <a:r>
              <a:rPr lang="en-US" dirty="0" smtClean="0">
                <a:solidFill>
                  <a:srgbClr val="FF6600"/>
                </a:solidFill>
              </a:rPr>
              <a:t>pathways</a:t>
            </a:r>
          </a:p>
          <a:p>
            <a:endParaRPr lang="en-US" dirty="0" smtClean="0"/>
          </a:p>
          <a:p>
            <a:pPr marL="285750" indent="-285750">
              <a:buFont typeface="Arial"/>
              <a:buChar char="•"/>
            </a:pPr>
            <a:r>
              <a:rPr lang="en-US" dirty="0"/>
              <a:t>Although innate immune signaling pathways are conserved among mammals, the transcriptional outputs of these pathways differ across species (14, 15), likely reflecting lineage-specific adaptation in response to independent host-pathogen conflicts</a:t>
            </a:r>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420588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Studying IRF1 and STAT1 binding after IFNG treatment in human cell lines</a:t>
            </a:r>
            <a:endParaRPr lang="en-US" sz="2800" dirty="0"/>
          </a:p>
        </p:txBody>
      </p:sp>
      <p:sp>
        <p:nvSpPr>
          <p:cNvPr id="5" name="Rectangle 4"/>
          <p:cNvSpPr/>
          <p:nvPr/>
        </p:nvSpPr>
        <p:spPr>
          <a:xfrm>
            <a:off x="457200" y="1603340"/>
            <a:ext cx="7877675" cy="3693319"/>
          </a:xfrm>
          <a:prstGeom prst="rect">
            <a:avLst/>
          </a:prstGeom>
        </p:spPr>
        <p:txBody>
          <a:bodyPr wrap="square">
            <a:spAutoFit/>
          </a:bodyPr>
          <a:lstStyle/>
          <a:p>
            <a:pPr marL="285750" indent="-285750">
              <a:buFont typeface="Arial"/>
              <a:buChar char="•"/>
            </a:pPr>
            <a:r>
              <a:rPr lang="en-US" dirty="0" smtClean="0"/>
              <a:t>To study the influence </a:t>
            </a:r>
            <a:r>
              <a:rPr lang="en-US" dirty="0"/>
              <a:t>of TEs on IFNG-inducible regulatory networks, </a:t>
            </a:r>
            <a:r>
              <a:rPr lang="en-US" dirty="0" smtClean="0"/>
              <a:t>they </a:t>
            </a:r>
            <a:r>
              <a:rPr lang="en-US" dirty="0"/>
              <a:t>examined their contribution to IRF1 and STAT1 binding sites with the use of published chromatin </a:t>
            </a:r>
            <a:r>
              <a:rPr lang="en-US" dirty="0" err="1"/>
              <a:t>immunoprecipitation</a:t>
            </a:r>
            <a:r>
              <a:rPr lang="en-US" dirty="0"/>
              <a:t> sequencing (</a:t>
            </a:r>
            <a:r>
              <a:rPr lang="en-US" dirty="0" err="1"/>
              <a:t>ChIP-seq</a:t>
            </a:r>
            <a:r>
              <a:rPr lang="en-US" dirty="0"/>
              <a:t>) data for three human cell lines treated with IFNG: K562 myeloid-derived cells, </a:t>
            </a:r>
            <a:r>
              <a:rPr lang="en-US" dirty="0" err="1"/>
              <a:t>HeLa</a:t>
            </a:r>
            <a:r>
              <a:rPr lang="en-US" dirty="0"/>
              <a:t> epithelial-derived cells, and primary CD14+ macrophages (16, 17)</a:t>
            </a:r>
            <a:r>
              <a:rPr lang="en-US" dirty="0" smtClean="0"/>
              <a:t>.</a:t>
            </a:r>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r>
              <a:rPr lang="en-US" dirty="0"/>
              <a:t> </a:t>
            </a:r>
            <a:r>
              <a:rPr lang="en-US" dirty="0" smtClean="0"/>
              <a:t>Initial </a:t>
            </a:r>
            <a:r>
              <a:rPr lang="en-US" dirty="0"/>
              <a:t>analysis revealed 27 TE families enriched within IFNG-induced binding peaks in at least one of the data sets examined (18) (table S1 and fig. S1, A and B) and included TEs previously predicted to be </a:t>
            </a:r>
            <a:r>
              <a:rPr lang="en-US" dirty="0" err="1"/>
              <a:t>cis</a:t>
            </a:r>
            <a:r>
              <a:rPr lang="en-US" dirty="0"/>
              <a:t>-regulatory elements (11, 19). These sequences contained evolutionarily young to ancient TE families, of which the majority (20 of 27) originated from long terminal repeat (LTR) promoter regions of ERVs (Fig. 1A</a:t>
            </a:r>
            <a:r>
              <a:rPr lang="en-US" dirty="0" smtClean="0"/>
              <a:t>)</a:t>
            </a:r>
          </a:p>
        </p:txBody>
      </p:sp>
    </p:spTree>
    <p:extLst>
      <p:ext uri="{BB962C8B-B14F-4D97-AF65-F5344CB8AC3E}">
        <p14:creationId xmlns:p14="http://schemas.microsoft.com/office/powerpoint/2010/main" val="62129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IFNG induced binding of STAT1,IRF1 highly enriched in specific ERVs</a:t>
            </a:r>
            <a:endParaRPr lang="en-US" sz="2800" dirty="0"/>
          </a:p>
        </p:txBody>
      </p:sp>
      <p:pic>
        <p:nvPicPr>
          <p:cNvPr id="4" name="Picture 3" descr="IFNG_inducible_TF_Binding_in_ERV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77648"/>
            <a:ext cx="5096905" cy="5202582"/>
          </a:xfrm>
          <a:prstGeom prst="rect">
            <a:avLst/>
          </a:prstGeom>
        </p:spPr>
      </p:pic>
      <p:sp>
        <p:nvSpPr>
          <p:cNvPr id="5" name="TextBox 4"/>
          <p:cNvSpPr txBox="1"/>
          <p:nvPr/>
        </p:nvSpPr>
        <p:spPr>
          <a:xfrm>
            <a:off x="5997821" y="1477648"/>
            <a:ext cx="3014212" cy="5355313"/>
          </a:xfrm>
          <a:prstGeom prst="rect">
            <a:avLst/>
          </a:prstGeom>
          <a:noFill/>
        </p:spPr>
        <p:txBody>
          <a:bodyPr wrap="square" rtlCol="0">
            <a:spAutoFit/>
          </a:bodyPr>
          <a:lstStyle/>
          <a:p>
            <a:pPr marL="342900" indent="-342900">
              <a:buAutoNum type="arabicPeriod"/>
            </a:pPr>
            <a:r>
              <a:rPr lang="en-US" dirty="0" smtClean="0"/>
              <a:t>specific ERV elements highly enriched in INFG induced STAT/IRF binding sites</a:t>
            </a:r>
          </a:p>
          <a:p>
            <a:pPr marL="342900" indent="-342900">
              <a:buFontTx/>
              <a:buAutoNum type="arabicPeriod"/>
            </a:pPr>
            <a:r>
              <a:rPr lang="en-US" dirty="0"/>
              <a:t>ERVs bound by STAT1 and/or IRF1 in CD14+ macrophages were strongly enriched near ISGs (binomial test, P = 1.4 × 10−87; Fig. 1B and fig. S2), determined from a matched RNA-</a:t>
            </a:r>
            <a:r>
              <a:rPr lang="en-US" dirty="0" err="1"/>
              <a:t>seq</a:t>
            </a:r>
            <a:r>
              <a:rPr lang="en-US" dirty="0"/>
              <a:t> data </a:t>
            </a:r>
            <a:r>
              <a:rPr lang="en-US" dirty="0" smtClean="0"/>
              <a:t>set</a:t>
            </a:r>
          </a:p>
          <a:p>
            <a:pPr marL="342900" indent="-342900">
              <a:buFontTx/>
              <a:buAutoNum type="arabicPeriod"/>
            </a:pPr>
            <a:endParaRPr lang="en-US" dirty="0"/>
          </a:p>
          <a:p>
            <a:pPr marL="342900" indent="-342900">
              <a:buFontTx/>
              <a:buAutoNum type="arabicPeriod"/>
            </a:pPr>
            <a:r>
              <a:rPr lang="en-US" dirty="0" smtClean="0"/>
              <a:t> MER41B after IFNG treatment contributes enhancer(H3K27ac) STAT1 sites (in CD14 macrophages)</a:t>
            </a:r>
            <a:endParaRPr lang="en-US" dirty="0"/>
          </a:p>
          <a:p>
            <a:pPr marL="342900" indent="-342900">
              <a:buFontTx/>
              <a:buAutoNum type="arabicPeriod"/>
            </a:pPr>
            <a:endParaRPr lang="en-US" dirty="0" smtClean="0"/>
          </a:p>
        </p:txBody>
      </p:sp>
    </p:spTree>
    <p:extLst>
      <p:ext uri="{BB962C8B-B14F-4D97-AF65-F5344CB8AC3E}">
        <p14:creationId xmlns:p14="http://schemas.microsoft.com/office/powerpoint/2010/main" val="8501349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MER41 retrovirus contributes hundreds in IFNG inducible binding sites</a:t>
            </a:r>
            <a:endParaRPr lang="en-US" sz="2800" dirty="0"/>
          </a:p>
        </p:txBody>
      </p:sp>
      <p:sp>
        <p:nvSpPr>
          <p:cNvPr id="4" name="Rectangle 3"/>
          <p:cNvSpPr/>
          <p:nvPr/>
        </p:nvSpPr>
        <p:spPr>
          <a:xfrm>
            <a:off x="271489" y="4793930"/>
            <a:ext cx="8415311" cy="2031325"/>
          </a:xfrm>
          <a:prstGeom prst="rect">
            <a:avLst/>
          </a:prstGeom>
        </p:spPr>
        <p:txBody>
          <a:bodyPr wrap="square">
            <a:spAutoFit/>
          </a:bodyPr>
          <a:lstStyle/>
          <a:p>
            <a:pPr marL="285750" indent="-285750">
              <a:buFont typeface="Arial"/>
              <a:buChar char="•"/>
            </a:pPr>
            <a:r>
              <a:rPr lang="en-US" dirty="0"/>
              <a:t>MER41 is an </a:t>
            </a:r>
            <a:r>
              <a:rPr lang="en-US" dirty="0" err="1"/>
              <a:t>endogenized</a:t>
            </a:r>
            <a:r>
              <a:rPr lang="en-US" dirty="0"/>
              <a:t> </a:t>
            </a:r>
            <a:r>
              <a:rPr lang="en-US" dirty="0" err="1"/>
              <a:t>gammaretrovirus</a:t>
            </a:r>
            <a:r>
              <a:rPr lang="en-US" dirty="0"/>
              <a:t> that invaded the genome of an anthropoid primate ancestor ~45 to 60 million years ago with 7190 LTR elements, from six subfamilies (MER41A, B, C, D, E, and G), now fixed in the human </a:t>
            </a:r>
            <a:r>
              <a:rPr lang="en-US" dirty="0" smtClean="0"/>
              <a:t>genome. </a:t>
            </a:r>
          </a:p>
          <a:p>
            <a:pPr marL="285750" indent="-285750">
              <a:buFont typeface="Arial"/>
              <a:buChar char="•"/>
            </a:pPr>
            <a:r>
              <a:rPr lang="en-US" dirty="0" smtClean="0"/>
              <a:t>Our </a:t>
            </a:r>
            <a:r>
              <a:rPr lang="en-US" dirty="0"/>
              <a:t>analysis revealed the primate-specific </a:t>
            </a:r>
            <a:r>
              <a:rPr lang="en-US" dirty="0" smtClean="0"/>
              <a:t>MER41B,E </a:t>
            </a:r>
            <a:r>
              <a:rPr lang="en-US" dirty="0"/>
              <a:t>family of ERVs as a source of IFNG-inducible binding sites (fig. S4B), with nearly 1000 copies in humans (N = 962) bound by STAT1 and/or IRF1 in at least one cell type (table S3 and fig. S4C). </a:t>
            </a:r>
            <a:endParaRPr lang="en-US" dirty="0" smtClean="0"/>
          </a:p>
          <a:p>
            <a:pPr marL="285750" indent="-285750">
              <a:buFont typeface="Arial"/>
              <a:buChar char="•"/>
            </a:pPr>
            <a:r>
              <a:rPr lang="en-US" dirty="0" smtClean="0"/>
              <a:t>MER41A sites show no enrichment, as it has a 43 </a:t>
            </a:r>
            <a:r>
              <a:rPr lang="en-US" dirty="0" err="1" smtClean="0"/>
              <a:t>bp</a:t>
            </a:r>
            <a:r>
              <a:rPr lang="en-US" dirty="0" smtClean="0"/>
              <a:t> deletion (lacks binding motif)</a:t>
            </a:r>
            <a:endParaRPr lang="en-US" dirty="0"/>
          </a:p>
        </p:txBody>
      </p:sp>
      <p:pic>
        <p:nvPicPr>
          <p:cNvPr id="5" name="Picture 4" descr="MER41.png"/>
          <p:cNvPicPr>
            <a:picLocks noChangeAspect="1"/>
          </p:cNvPicPr>
          <p:nvPr/>
        </p:nvPicPr>
        <p:blipFill rotWithShape="1">
          <a:blip r:embed="rId2">
            <a:extLst>
              <a:ext uri="{28A0092B-C50C-407E-A947-70E740481C1C}">
                <a14:useLocalDpi xmlns:a14="http://schemas.microsoft.com/office/drawing/2010/main" val="0"/>
              </a:ext>
            </a:extLst>
          </a:blip>
          <a:srcRect b="35768"/>
          <a:stretch/>
        </p:blipFill>
        <p:spPr>
          <a:xfrm>
            <a:off x="304195" y="1279942"/>
            <a:ext cx="6061143" cy="3248709"/>
          </a:xfrm>
          <a:prstGeom prst="rect">
            <a:avLst/>
          </a:prstGeom>
        </p:spPr>
      </p:pic>
    </p:spTree>
    <p:extLst>
      <p:ext uri="{BB962C8B-B14F-4D97-AF65-F5344CB8AC3E}">
        <p14:creationId xmlns:p14="http://schemas.microsoft.com/office/powerpoint/2010/main" val="13895758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MER41B alters  INF induced gene regulatory circuit for the AIM2  gene</a:t>
            </a:r>
            <a:endParaRPr lang="en-US" sz="2800" dirty="0"/>
          </a:p>
        </p:txBody>
      </p:sp>
      <p:sp>
        <p:nvSpPr>
          <p:cNvPr id="4" name="Rectangle 3"/>
          <p:cNvSpPr/>
          <p:nvPr/>
        </p:nvSpPr>
        <p:spPr>
          <a:xfrm>
            <a:off x="457200" y="1497412"/>
            <a:ext cx="7910392" cy="5355313"/>
          </a:xfrm>
          <a:prstGeom prst="rect">
            <a:avLst/>
          </a:prstGeom>
        </p:spPr>
        <p:txBody>
          <a:bodyPr wrap="square">
            <a:spAutoFit/>
          </a:bodyPr>
          <a:lstStyle/>
          <a:p>
            <a:pPr marL="285750" indent="-285750">
              <a:buFont typeface="Arial"/>
              <a:buChar char="•"/>
            </a:pPr>
            <a:r>
              <a:rPr lang="en-US" dirty="0"/>
              <a:t>F</a:t>
            </a:r>
            <a:r>
              <a:rPr lang="en-US" dirty="0" smtClean="0"/>
              <a:t>ocus </a:t>
            </a:r>
            <a:r>
              <a:rPr lang="en-US" dirty="0"/>
              <a:t>on the MER41.AIM2 ERV, which is located 220 </a:t>
            </a:r>
            <a:r>
              <a:rPr lang="en-US" dirty="0" err="1"/>
              <a:t>bp</a:t>
            </a:r>
            <a:r>
              <a:rPr lang="en-US" dirty="0"/>
              <a:t> upstream of the gene Absent in Melanoma 2 (AIM2), an ISG that encodes a sensor of foreign cytosolic DNA and activates an inflammatory response (24)</a:t>
            </a:r>
            <a:r>
              <a:rPr lang="en-US" dirty="0" smtClean="0"/>
              <a:t>.</a:t>
            </a:r>
          </a:p>
          <a:p>
            <a:endParaRPr lang="en-US" dirty="0" smtClean="0"/>
          </a:p>
          <a:p>
            <a:pPr marL="285750" indent="-285750">
              <a:buFont typeface="Arial"/>
              <a:buChar char="•"/>
            </a:pPr>
            <a:r>
              <a:rPr lang="en-US" dirty="0" smtClean="0"/>
              <a:t> </a:t>
            </a:r>
            <a:r>
              <a:rPr lang="en-US" dirty="0">
                <a:solidFill>
                  <a:srgbClr val="FF0000"/>
                </a:solidFill>
              </a:rPr>
              <a:t>AIM2 is IFNG-inducible in humans but is constitutively transcribed in mice </a:t>
            </a:r>
            <a:r>
              <a:rPr lang="en-US" dirty="0"/>
              <a:t>(24). </a:t>
            </a:r>
            <a:r>
              <a:rPr lang="en-US" dirty="0">
                <a:solidFill>
                  <a:srgbClr val="008000"/>
                </a:solidFill>
              </a:rPr>
              <a:t>In humans, MER41.AIM2 appears to provide the only STAT1 binding site within 50 kb of the AIM2 gene, and the element gained H3K27 acetylation upon IFNG stimulation (Fig. 2A)</a:t>
            </a:r>
            <a:r>
              <a:rPr lang="en-US" dirty="0" smtClean="0"/>
              <a:t>.</a:t>
            </a:r>
          </a:p>
          <a:p>
            <a:endParaRPr lang="en-US" dirty="0" smtClean="0"/>
          </a:p>
          <a:p>
            <a:pPr marL="285750" indent="-285750">
              <a:buFont typeface="Arial"/>
              <a:buChar char="•"/>
            </a:pPr>
            <a:r>
              <a:rPr lang="en-US" dirty="0" smtClean="0"/>
              <a:t> </a:t>
            </a:r>
            <a:r>
              <a:rPr lang="en-US" dirty="0"/>
              <a:t>Therefore, the regulation of AIM2 has undergone evolutionary divergence across mammalian lineages, which in turn suggests that the transposition of MER41 upstream of AIM2 may have conferred regulation by IFN signaling in anthropoid </a:t>
            </a:r>
            <a:r>
              <a:rPr lang="en-US" dirty="0" smtClean="0"/>
              <a:t>primates</a:t>
            </a:r>
          </a:p>
          <a:p>
            <a:pPr marL="285750" indent="-285750">
              <a:buFont typeface="Arial"/>
              <a:buChar char="•"/>
            </a:pPr>
            <a:endParaRPr lang="en-US" dirty="0"/>
          </a:p>
          <a:p>
            <a:pPr marL="285750" indent="-285750">
              <a:buFont typeface="Arial"/>
              <a:buChar char="•"/>
            </a:pPr>
            <a:r>
              <a:rPr lang="en-US" dirty="0">
                <a:solidFill>
                  <a:srgbClr val="008000"/>
                </a:solidFill>
              </a:rPr>
              <a:t>CRISPR-Cas9 system to delete the MER41.AIM2 element in </a:t>
            </a:r>
            <a:r>
              <a:rPr lang="en-US" dirty="0" err="1">
                <a:solidFill>
                  <a:srgbClr val="008000"/>
                </a:solidFill>
              </a:rPr>
              <a:t>HeLa</a:t>
            </a:r>
            <a:r>
              <a:rPr lang="en-US" dirty="0">
                <a:solidFill>
                  <a:srgbClr val="008000"/>
                </a:solidFill>
              </a:rPr>
              <a:t> cells (fig. S6) (18). Cells homozygous for the MER41.AIM2 deletion (ΔMER41.AIM2) failed to express AIM2 upon IFNG treatment, in contrast to control cells in which AIM2 transcript levels were robustly induced by IFNG (Fig. 2B)</a:t>
            </a:r>
          </a:p>
          <a:p>
            <a:pPr marL="285750" indent="-285750">
              <a:buFont typeface="Arial"/>
              <a:buChar char="•"/>
            </a:pPr>
            <a:endParaRPr lang="en-US" dirty="0"/>
          </a:p>
        </p:txBody>
      </p:sp>
    </p:spTree>
    <p:extLst>
      <p:ext uri="{BB962C8B-B14F-4D97-AF65-F5344CB8AC3E}">
        <p14:creationId xmlns:p14="http://schemas.microsoft.com/office/powerpoint/2010/main" val="366869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1904</TotalTime>
  <Words>1300</Words>
  <Application>Microsoft Macintosh PowerPoint</Application>
  <PresentationFormat>On-screen Show (4:3)</PresentationFormat>
  <Paragraphs>60</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Regulatory evolution of innate immunity through co-option of endogenous retroviruses</vt:lpstr>
      <vt:lpstr>Some Background: How do Gene Regulatory Networks Evolve?</vt:lpstr>
      <vt:lpstr>PowerPoint Presentation</vt:lpstr>
      <vt:lpstr>PowerPoint Presentation</vt:lpstr>
      <vt:lpstr>Gene regulatory networks induced by Interferons post infection</vt:lpstr>
      <vt:lpstr>Studying IRF1 and STAT1 binding after IFNG treatment in human cell lines</vt:lpstr>
      <vt:lpstr>IFNG induced binding of STAT1,IRF1 highly enriched in specific ERVs</vt:lpstr>
      <vt:lpstr>MER41 retrovirus contributes hundreds in IFNG inducible binding sites</vt:lpstr>
      <vt:lpstr>MER41B alters  INF induced gene regulatory circuit for the AIM2  gene</vt:lpstr>
      <vt:lpstr>PowerPoint Presentation</vt:lpstr>
      <vt:lpstr>CRISPR deletion of MER41.AIM2 stops AIM2 expression </vt:lpstr>
      <vt:lpstr>Multiple MER41 elements have been co-opted to regulate IFNG response</vt:lpstr>
      <vt:lpstr>IFNG inducible ERVs are pervasive in mammalian genomes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 Banerjee</dc:creator>
  <cp:lastModifiedBy>Abhimanyu Banerjee</cp:lastModifiedBy>
  <cp:revision>19</cp:revision>
  <dcterms:created xsi:type="dcterms:W3CDTF">2019-03-19T18:47:46Z</dcterms:created>
  <dcterms:modified xsi:type="dcterms:W3CDTF">2019-03-26T22:32:50Z</dcterms:modified>
</cp:coreProperties>
</file>