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4543-6DD9-F44D-AB64-4DE9A09C6D9E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C9772-E14E-5F43-BC5D-6BC09CF4A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step to identify</a:t>
            </a:r>
            <a:r>
              <a:rPr lang="en-US" baseline="0" dirty="0" smtClean="0"/>
              <a:t> TEs: look up the different </a:t>
            </a:r>
            <a:r>
              <a:rPr lang="en-US" baseline="0" dirty="0" err="1" smtClean="0"/>
              <a:t>reopsitories</a:t>
            </a:r>
            <a:r>
              <a:rPr lang="en-US" baseline="0" dirty="0" smtClean="0"/>
              <a:t> available. TE family centric repos:</a:t>
            </a:r>
          </a:p>
          <a:p>
            <a:r>
              <a:rPr lang="en-US" baseline="0" dirty="0" smtClean="0"/>
              <a:t>And Genome centric based repos available.</a:t>
            </a:r>
          </a:p>
          <a:p>
            <a:r>
              <a:rPr lang="en-US" baseline="0" dirty="0" err="1" smtClean="0"/>
              <a:t>RepeatMasker</a:t>
            </a:r>
            <a:r>
              <a:rPr lang="en-US" baseline="0" dirty="0" smtClean="0"/>
              <a:t> uses the </a:t>
            </a:r>
            <a:r>
              <a:rPr lang="en-US" baseline="0" dirty="0" err="1" smtClean="0"/>
              <a:t>RepBase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Dfam</a:t>
            </a:r>
            <a:r>
              <a:rPr lang="en-US" baseline="0" dirty="0" smtClean="0"/>
              <a:t> TEs and helps to annotate the genome in Eukaryotes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also Polymorphism Centric repos for L1, but lacking for ALUs in humans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C9772-E14E-5F43-BC5D-6BC09CF4A3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CD6-DA05-DA4C-A693-1A9F9CD481DF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7C1C-9386-7146-BB2B-8B342B14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Computational Tools to unmask Transposable Elements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i="1" dirty="0" err="1" smtClean="0"/>
              <a:t>Kundaje</a:t>
            </a:r>
            <a:r>
              <a:rPr lang="en-US" sz="2800" i="1" dirty="0" smtClean="0"/>
              <a:t> Lab Journal Club</a:t>
            </a:r>
          </a:p>
          <a:p>
            <a:r>
              <a:rPr lang="en-US" sz="2800" i="1" dirty="0" smtClean="0"/>
              <a:t>Nov 6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5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923" y="458217"/>
            <a:ext cx="826230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Red(repeat discovery): an intelligent, rapid, accurate tool for detecting repeats de-novo on the genomic scale</a:t>
            </a:r>
          </a:p>
          <a:p>
            <a:pPr algn="ctr"/>
            <a:endParaRPr lang="en-US" sz="3200" dirty="0" smtClean="0">
              <a:solidFill>
                <a:srgbClr val="800000"/>
              </a:solidFill>
            </a:endParaRPr>
          </a:p>
          <a:p>
            <a:pPr algn="ctr"/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635" y="1654489"/>
            <a:ext cx="719126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Step 1: Score k-</a:t>
            </a:r>
            <a:r>
              <a:rPr lang="en-US" dirty="0" err="1" smtClean="0"/>
              <a:t>mers</a:t>
            </a:r>
            <a:r>
              <a:rPr lang="en-US" dirty="0" smtClean="0"/>
              <a:t> based on their </a:t>
            </a:r>
            <a:r>
              <a:rPr lang="en-US" dirty="0" err="1" smtClean="0"/>
              <a:t>occurance</a:t>
            </a:r>
            <a:r>
              <a:rPr lang="en-US" dirty="0" smtClean="0"/>
              <a:t> frequency in the genome </a:t>
            </a:r>
            <a:r>
              <a:rPr lang="en-US" dirty="0" err="1" smtClean="0"/>
              <a:t>wrt</a:t>
            </a:r>
            <a:r>
              <a:rPr lang="en-US" dirty="0" smtClean="0"/>
              <a:t>. a </a:t>
            </a:r>
            <a:r>
              <a:rPr lang="en-US" dirty="0" err="1" smtClean="0"/>
              <a:t>markov</a:t>
            </a:r>
            <a:r>
              <a:rPr lang="en-US" dirty="0" smtClean="0"/>
              <a:t> chain trained on the same genome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solidFill>
                  <a:srgbClr val="800000"/>
                </a:solidFill>
              </a:rPr>
              <a:t>Labeling steps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Step 2: Score each nucleotide in a sequence based on the k-</a:t>
            </a:r>
            <a:r>
              <a:rPr lang="en-US" dirty="0" err="1" smtClean="0"/>
              <a:t>mer</a:t>
            </a:r>
            <a:r>
              <a:rPr lang="en-US" dirty="0" smtClean="0"/>
              <a:t> starting there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Step3 : Smooth the scores with a Gaussian Kernel, and do peak detection , label 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solidFill>
                  <a:srgbClr val="800000"/>
                </a:solidFill>
              </a:rPr>
              <a:t>Train step:</a:t>
            </a:r>
            <a:endParaRPr lang="en-US" i="1" dirty="0">
              <a:solidFill>
                <a:srgbClr val="8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Step 4: Train an HMM to smooth this (</a:t>
            </a:r>
            <a:r>
              <a:rPr lang="en-US" dirty="0" smtClean="0">
                <a:solidFill>
                  <a:srgbClr val="FF0000"/>
                </a:solidFill>
              </a:rPr>
              <a:t>Repeats and Non repeats are the hidden states</a:t>
            </a:r>
            <a:r>
              <a:rPr lang="en-US" dirty="0" smtClean="0"/>
              <a:t>) Intuitively, lots of high scores interspersed with some low scores indicates a repeat, and lots of low scores interspersed with high scores in a non repeat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</a:rPr>
              <a:t>Annotate: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Step 5: Use the trained HMM to annotate the Genome (with the smoothed k-</a:t>
            </a:r>
            <a:r>
              <a:rPr lang="en-US" dirty="0" err="1" smtClean="0"/>
              <a:t>mer</a:t>
            </a:r>
            <a:r>
              <a:rPr lang="en-US" dirty="0" smtClean="0"/>
              <a:t> weights encoding); and Viterbi decoding of the hidden states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8635" y="1637046"/>
            <a:ext cx="775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Inputs: Sequences in FASTA format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23156" y="6285718"/>
            <a:ext cx="7338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Red: an intelligent, rapid, accurate tool for detecting repeats de-novo on the genomic scale. BMC Bioinformatics. 2015;16:227. Published 2015 Jul 24. doi:10.1186/s12859-015-0654-5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225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Red(repeat discovery): an intelligent, rapid, accurate tool for detecting repeats de-novo on the genomic scale</a:t>
            </a:r>
            <a:br>
              <a:rPr lang="en-US" sz="2800" dirty="0" smtClean="0">
                <a:solidFill>
                  <a:srgbClr val="800000"/>
                </a:solidFill>
              </a:rPr>
            </a:br>
            <a:endParaRPr lang="en-US" sz="2800" dirty="0"/>
          </a:p>
        </p:txBody>
      </p:sp>
      <p:pic>
        <p:nvPicPr>
          <p:cNvPr id="4" name="Picture 3" descr="RED_algorithm_out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5" y="1208660"/>
            <a:ext cx="5257452" cy="53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DNA annotation from Raw Reads</a:t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3200" dirty="0" err="1" smtClean="0">
                <a:solidFill>
                  <a:srgbClr val="800000"/>
                </a:solidFill>
              </a:rPr>
              <a:t>RepeatExplorer</a:t>
            </a:r>
            <a:r>
              <a:rPr lang="en-US" sz="3200" dirty="0" smtClean="0">
                <a:solidFill>
                  <a:srgbClr val="800000"/>
                </a:solidFill>
              </a:rPr>
              <a:t> algorithm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061"/>
            <a:ext cx="8229600" cy="360615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is needed when we do not have an assembled genome, but we do have sequencing done that maybe be low depth (not high enough for assembly)</a:t>
            </a:r>
          </a:p>
          <a:p>
            <a:r>
              <a:rPr lang="en-US" sz="1800" dirty="0" smtClean="0"/>
              <a:t>They are different Graph based clustering algorithms</a:t>
            </a:r>
          </a:p>
          <a:p>
            <a:r>
              <a:rPr lang="en-US" sz="1800" dirty="0" smtClean="0"/>
              <a:t>Graph is constructed with the </a:t>
            </a:r>
            <a:r>
              <a:rPr lang="en-US" sz="1800" dirty="0" smtClean="0">
                <a:solidFill>
                  <a:srgbClr val="008000"/>
                </a:solidFill>
              </a:rPr>
              <a:t>Vertices being reads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008000"/>
                </a:solidFill>
              </a:rPr>
              <a:t>edges (weights) being pairwise sequence similarity </a:t>
            </a:r>
            <a:r>
              <a:rPr lang="en-US" sz="1800" dirty="0" smtClean="0"/>
              <a:t>(which is </a:t>
            </a:r>
            <a:r>
              <a:rPr lang="en-US" sz="1800" dirty="0" err="1" smtClean="0"/>
              <a:t>thresholded</a:t>
            </a:r>
            <a:r>
              <a:rPr lang="en-US" sz="1800" dirty="0" smtClean="0"/>
              <a:t> at some minimum)</a:t>
            </a:r>
          </a:p>
          <a:p>
            <a:r>
              <a:rPr lang="en-US" sz="1800" dirty="0" smtClean="0"/>
              <a:t>Community detection is then done on the Graph with a hierarchical agglomeration algorithm</a:t>
            </a:r>
          </a:p>
          <a:p>
            <a:r>
              <a:rPr lang="en-US" sz="1800" dirty="0" smtClean="0"/>
              <a:t>A similar algorithm called </a:t>
            </a:r>
            <a:r>
              <a:rPr lang="en-US" sz="1800" dirty="0" err="1" smtClean="0">
                <a:solidFill>
                  <a:srgbClr val="FF0000"/>
                </a:solidFill>
              </a:rPr>
              <a:t>RepLong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works with long reads and graph clustering and has higher recall. This assigns repeats to 35% of the Human genome</a:t>
            </a:r>
          </a:p>
          <a:p>
            <a:r>
              <a:rPr lang="en-US" sz="1800" dirty="0" smtClean="0"/>
              <a:t>In general, De Novo annotation from raw reads assigns lesser numbers of repeats than De Novo methods that require an assembled genome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746" y="5979728"/>
            <a:ext cx="70626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Novák</a:t>
            </a:r>
            <a:r>
              <a:rPr lang="en-US" sz="1000" dirty="0" smtClean="0"/>
              <a:t> P, Neumann P, </a:t>
            </a:r>
            <a:r>
              <a:rPr lang="en-US" sz="1000" dirty="0" err="1" smtClean="0"/>
              <a:t>Macas</a:t>
            </a:r>
            <a:r>
              <a:rPr lang="en-US" sz="1000" dirty="0" smtClean="0"/>
              <a:t> J. Graph-based clustering and characterization of repetitive sequences in next-generation sequencing data. BMC Bioinformatics. 2010;11:378. Published 2010 Jul 15. doi:10.1186/1471-2105-11-378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115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DNA annotation from Raw Reads</a:t>
            </a:r>
            <a:br>
              <a:rPr lang="en-US" sz="3200" dirty="0" smtClean="0">
                <a:solidFill>
                  <a:srgbClr val="800000"/>
                </a:solidFill>
              </a:rPr>
            </a:br>
            <a:r>
              <a:rPr lang="en-US" sz="3200" dirty="0" err="1" smtClean="0">
                <a:solidFill>
                  <a:srgbClr val="800000"/>
                </a:solidFill>
              </a:rPr>
              <a:t>RepeatExplorer</a:t>
            </a:r>
            <a:r>
              <a:rPr lang="en-US" sz="3200" dirty="0" smtClean="0">
                <a:solidFill>
                  <a:srgbClr val="800000"/>
                </a:solidFill>
              </a:rPr>
              <a:t> algorithm</a:t>
            </a:r>
            <a:endParaRPr lang="en-US" sz="3200" dirty="0"/>
          </a:p>
        </p:txBody>
      </p:sp>
      <p:pic>
        <p:nvPicPr>
          <p:cNvPr id="4" name="Picture 3" descr="graph_based_cluste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2346"/>
            <a:ext cx="4438981" cy="4528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0007" y="1774742"/>
            <a:ext cx="263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Identify communities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Identify connected components in the graph</a:t>
            </a:r>
          </a:p>
        </p:txBody>
      </p:sp>
    </p:spTree>
    <p:extLst>
      <p:ext uri="{BB962C8B-B14F-4D97-AF65-F5344CB8AC3E}">
        <p14:creationId xmlns:p14="http://schemas.microsoft.com/office/powerpoint/2010/main" val="50683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Shortcomings of </a:t>
            </a:r>
            <a:r>
              <a:rPr lang="en-US" sz="3200" dirty="0" err="1" smtClean="0">
                <a:solidFill>
                  <a:srgbClr val="800000"/>
                </a:solidFill>
              </a:rPr>
              <a:t>DeNovo</a:t>
            </a:r>
            <a:r>
              <a:rPr lang="en-US" sz="3200" dirty="0" smtClean="0">
                <a:solidFill>
                  <a:srgbClr val="800000"/>
                </a:solidFill>
              </a:rPr>
              <a:t> Annotation</a:t>
            </a:r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6" name="Picture 5" descr="discovery_and_anno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02"/>
          <a:stretch/>
        </p:blipFill>
        <p:spPr>
          <a:xfrm>
            <a:off x="457199" y="1633220"/>
            <a:ext cx="6810569" cy="2138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722" y="4130864"/>
            <a:ext cx="6961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Different De-Novo methods assign a </a:t>
            </a:r>
            <a:r>
              <a:rPr lang="en-US" dirty="0" err="1" smtClean="0"/>
              <a:t>differnt</a:t>
            </a:r>
            <a:r>
              <a:rPr lang="en-US" dirty="0" smtClean="0"/>
              <a:t> fraction of the genome to repeats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Methods based on assembled genomes assign a higher fraction, but are more prone to false positives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Methods based on raw reads give more conservative numbers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Some systematic benchmarking of the different tools is needed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825" y="1254559"/>
            <a:ext cx="821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Comparing the fraction of the genome assigned to repeats by different methods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5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Tools to detect TE polymorphisms</a:t>
            </a:r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960"/>
            <a:ext cx="8229600" cy="16829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Lets say we have an annotated reference genome and all its mobile (TE) elements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How do we detect new polymorphisms (insertions of TEs) in a new individual whom we sequence?</a:t>
            </a:r>
          </a:p>
          <a:p>
            <a:r>
              <a:rPr lang="en-US" sz="1800" dirty="0" smtClean="0">
                <a:solidFill>
                  <a:srgbClr val="660066"/>
                </a:solidFill>
              </a:rPr>
              <a:t>Similar to SNPs, polymorphic insertions lead to different phenotypes such as </a:t>
            </a:r>
            <a:r>
              <a:rPr lang="en-US" sz="1800" dirty="0" err="1" smtClean="0">
                <a:solidFill>
                  <a:srgbClr val="660066"/>
                </a:solidFill>
              </a:rPr>
              <a:t>Rett’s</a:t>
            </a:r>
            <a:r>
              <a:rPr lang="en-US" sz="1800" dirty="0" smtClean="0">
                <a:solidFill>
                  <a:srgbClr val="660066"/>
                </a:solidFill>
              </a:rPr>
              <a:t> syndrome, </a:t>
            </a:r>
            <a:r>
              <a:rPr lang="en-US" sz="1800" dirty="0" err="1" smtClean="0">
                <a:solidFill>
                  <a:srgbClr val="660066"/>
                </a:solidFill>
              </a:rPr>
              <a:t>Haemophilia</a:t>
            </a:r>
            <a:endParaRPr lang="en-US" sz="1800" dirty="0">
              <a:solidFill>
                <a:srgbClr val="660066"/>
              </a:solidFill>
            </a:endParaRPr>
          </a:p>
        </p:txBody>
      </p:sp>
      <p:pic>
        <p:nvPicPr>
          <p:cNvPr id="4" name="Picture 3" descr="mapping_polymorphic_inser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06905"/>
            <a:ext cx="3961465" cy="3103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273" y="2616215"/>
            <a:ext cx="398952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When we have short reads, we can look for SR or DRP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SR: Split </a:t>
            </a:r>
            <a:r>
              <a:rPr lang="en-US" dirty="0" err="1" smtClean="0">
                <a:solidFill>
                  <a:srgbClr val="008000"/>
                </a:solidFill>
              </a:rPr>
              <a:t>Reads</a:t>
            </a:r>
            <a:r>
              <a:rPr lang="en-US" dirty="0" err="1" smtClean="0">
                <a:solidFill>
                  <a:srgbClr val="800000"/>
                </a:solidFill>
              </a:rPr>
              <a:t>,</a:t>
            </a:r>
            <a:r>
              <a:rPr lang="en-US" dirty="0" err="1" smtClean="0"/>
              <a:t>part</a:t>
            </a:r>
            <a:r>
              <a:rPr lang="en-US" dirty="0" smtClean="0"/>
              <a:t> of the read maps to ref genome, rest maps to a distant 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DRP: Discordant read Pair</a:t>
            </a:r>
            <a:r>
              <a:rPr lang="en-US" dirty="0" smtClean="0"/>
              <a:t>: If we have paired end sequencing and different ends map to very distant genomic locations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 can also use known </a:t>
            </a:r>
            <a:r>
              <a:rPr lang="en-US" dirty="0" smtClean="0">
                <a:solidFill>
                  <a:srgbClr val="660066"/>
                </a:solidFill>
              </a:rPr>
              <a:t>TE motifs like known LTRs or Poly A tails</a:t>
            </a:r>
            <a:r>
              <a:rPr lang="en-US" dirty="0" smtClean="0"/>
              <a:t> to identify insertions of 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PacBio</a:t>
            </a:r>
            <a:r>
              <a:rPr lang="en-US" dirty="0" smtClean="0"/>
              <a:t> long reads, it is much simpler as a read can span an entire TE (ex. </a:t>
            </a:r>
            <a:r>
              <a:rPr lang="en-US" dirty="0" err="1" smtClean="0"/>
              <a:t>LoRTE</a:t>
            </a:r>
            <a:r>
              <a:rPr lang="en-US" dirty="0" smtClean="0"/>
              <a:t>)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040597"/>
            <a:ext cx="396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660066"/>
                </a:solidFill>
              </a:rPr>
              <a:t>Generally tools such as NGS TE mapper use a combination of SR, DRP and TE motifs to identify polymorphic regions</a:t>
            </a:r>
            <a:endParaRPr lang="en-US" sz="1600" b="1" i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0066"/>
                </a:solidFill>
              </a:rPr>
              <a:t>Some History: “Jumping Genes” in maize</a:t>
            </a:r>
            <a:endParaRPr lang="en-US" sz="3200" dirty="0">
              <a:solidFill>
                <a:srgbClr val="66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91148"/>
            <a:ext cx="8109299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Barbara McClintock discovered the first TEs in maize (</a:t>
            </a:r>
            <a:r>
              <a:rPr lang="en-US" i="1" dirty="0" err="1" smtClean="0">
                <a:solidFill>
                  <a:srgbClr val="0000FF"/>
                </a:solidFill>
              </a:rPr>
              <a:t>Zea</a:t>
            </a:r>
            <a:r>
              <a:rPr lang="en-US" i="1" dirty="0" smtClean="0">
                <a:solidFill>
                  <a:srgbClr val="0000FF"/>
                </a:solidFill>
              </a:rPr>
              <a:t> mays) at the Cold Spring Harbor Laboratory in New York. McClintock was experimenting with maize plants that had broken chromosomes.[5]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0000FF"/>
                </a:solidFill>
              </a:rPr>
              <a:t>In the winter of 1944–1945, McClintock planted corn kernels that were self-pollinated, meaning that the silk (style) of the flower received pollen from its own anther.[5] These kernels came from a long line of plants that had been self-pollinated, causing broken arms on the end of their ninth chromosomes.[5] As the maize plants began to grow, McClintock noted unusual color patterns on the leaves.[5] For example, one leaf had two albino patches of almost identical size, located side by side on the leaf.[5] McClintock hypothesized that during cell division certain cells lost genetic material, while others gained what they had lost.[6] However, when comparing the chromosomes of the current generation of plants with the parent generation, she found certain parts of the chromosome had switched position.[6] This refuted the popular genetic theory of the time that genes were fixed in their position on a chromosome. McClintock found that genes could not only move, but they could also be turned on or off due to certain environmental conditions or during different stages of cell development.[6]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5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So what exactly are transposable elements 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38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Transposable Elements are parts of the genome that were originally parasitic elements and got integrated into it</a:t>
            </a:r>
          </a:p>
          <a:p>
            <a:r>
              <a:rPr lang="en-US" sz="2400" dirty="0" smtClean="0"/>
              <a:t>They are closely related to retroviruses(the </a:t>
            </a:r>
            <a:r>
              <a:rPr lang="en-US" sz="2400" dirty="0" err="1" smtClean="0"/>
              <a:t>retrotransposons</a:t>
            </a:r>
            <a:r>
              <a:rPr lang="en-US" sz="2400" dirty="0" smtClean="0"/>
              <a:t>), and are primarily selfish elements that use a cells replication machinery to propagate themselves</a:t>
            </a:r>
          </a:p>
          <a:p>
            <a:r>
              <a:rPr lang="en-US" sz="2400" dirty="0" smtClean="0"/>
              <a:t>TEs have been responsible for the massive expansion of Genome sizes of Eukaryotes, and account for a large fraction of the genome(</a:t>
            </a:r>
            <a:r>
              <a:rPr lang="en-US" sz="2400" dirty="0" smtClean="0">
                <a:solidFill>
                  <a:srgbClr val="FF0000"/>
                </a:solidFill>
              </a:rPr>
              <a:t>as high as 95% in plants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Eukaryotic genomes have needed to develop various </a:t>
            </a:r>
            <a:r>
              <a:rPr lang="en-US" sz="2400" dirty="0" smtClean="0">
                <a:solidFill>
                  <a:srgbClr val="FF0000"/>
                </a:solidFill>
              </a:rPr>
              <a:t>repression mechanisms </a:t>
            </a:r>
            <a:r>
              <a:rPr lang="en-US" sz="2400" dirty="0" smtClean="0"/>
              <a:t>to prevent TEs from disrupting normal cell function, like DNA methylation of the promoters of TEs</a:t>
            </a:r>
          </a:p>
          <a:p>
            <a:r>
              <a:rPr lang="en-US" sz="2400" dirty="0" smtClean="0"/>
              <a:t>Yet some TE families are still active, and are responsible for new insertions into the genome</a:t>
            </a:r>
          </a:p>
        </p:txBody>
      </p:sp>
    </p:spTree>
    <p:extLst>
      <p:ext uri="{BB962C8B-B14F-4D97-AF65-F5344CB8AC3E}">
        <p14:creationId xmlns:p14="http://schemas.microsoft.com/office/powerpoint/2010/main" val="244472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 TEs affect the genome functionally?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0" y="1285158"/>
            <a:ext cx="3918760" cy="530892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Humans the LINE1 family (</a:t>
            </a:r>
            <a:r>
              <a:rPr lang="en-US" sz="2000" dirty="0" smtClean="0">
                <a:solidFill>
                  <a:srgbClr val="008000"/>
                </a:solidFill>
              </a:rPr>
              <a:t>1 </a:t>
            </a:r>
            <a:r>
              <a:rPr lang="en-US" sz="2000" dirty="0" err="1" smtClean="0">
                <a:solidFill>
                  <a:srgbClr val="008000"/>
                </a:solidFill>
              </a:rPr>
              <a:t>germline</a:t>
            </a:r>
            <a:r>
              <a:rPr lang="en-US" sz="2000" dirty="0" smtClean="0">
                <a:solidFill>
                  <a:srgbClr val="008000"/>
                </a:solidFill>
              </a:rPr>
              <a:t> insertion in 95 births</a:t>
            </a:r>
            <a:r>
              <a:rPr lang="en-US" sz="2000" dirty="0" smtClean="0"/>
              <a:t>) and the ALU,SVA (</a:t>
            </a:r>
            <a:r>
              <a:rPr lang="en-US" sz="2000" dirty="0" smtClean="0">
                <a:solidFill>
                  <a:srgbClr val="008000"/>
                </a:solidFill>
              </a:rPr>
              <a:t>1 </a:t>
            </a:r>
            <a:r>
              <a:rPr lang="en-US" sz="2000" dirty="0" err="1" smtClean="0">
                <a:solidFill>
                  <a:srgbClr val="008000"/>
                </a:solidFill>
              </a:rPr>
              <a:t>germline</a:t>
            </a:r>
            <a:r>
              <a:rPr lang="en-US" sz="2000" dirty="0" smtClean="0">
                <a:solidFill>
                  <a:srgbClr val="008000"/>
                </a:solidFill>
              </a:rPr>
              <a:t> insertion in 21 births</a:t>
            </a:r>
            <a:r>
              <a:rPr lang="en-US" sz="2000" dirty="0" smtClean="0"/>
              <a:t>) families which are Class1 TEs are still active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Are they Dangerous? Possibly :</a:t>
            </a:r>
          </a:p>
          <a:p>
            <a:r>
              <a:rPr lang="en-US" sz="2000" dirty="0" smtClean="0"/>
              <a:t>They can disrupt gene function near an insertion and are documented to cause 124 different diseases</a:t>
            </a:r>
            <a:r>
              <a:rPr lang="en-US" sz="2000" baseline="30000" dirty="0" smtClean="0"/>
              <a:t>1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However, a lot of TE’s have been “domesticated” as well</a:t>
            </a:r>
            <a:r>
              <a:rPr lang="en-US" sz="2000" dirty="0" smtClean="0"/>
              <a:t>, and serve </a:t>
            </a:r>
            <a:r>
              <a:rPr lang="en-US" sz="2000" dirty="0" err="1" smtClean="0"/>
              <a:t>cis</a:t>
            </a:r>
            <a:r>
              <a:rPr lang="en-US" sz="2000" dirty="0" smtClean="0"/>
              <a:t>-regulatory roles. Half of open chromatin regions in mammals lie in TE derived sequences</a:t>
            </a:r>
          </a:p>
          <a:p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 smtClean="0"/>
          </a:p>
          <a:p>
            <a:endParaRPr lang="en-US" sz="2400" baseline="30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193" y="6396335"/>
            <a:ext cx="5525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1.)</a:t>
            </a:r>
            <a:r>
              <a:rPr lang="en-US" sz="1200" dirty="0" err="1" smtClean="0"/>
              <a:t>Hancks</a:t>
            </a:r>
            <a:r>
              <a:rPr lang="en-US" sz="1200" dirty="0" smtClean="0"/>
              <a:t>, D. C. &amp; </a:t>
            </a:r>
            <a:r>
              <a:rPr lang="en-US" sz="1200" dirty="0" err="1" smtClean="0"/>
              <a:t>Kazazian</a:t>
            </a:r>
            <a:r>
              <a:rPr lang="en-US" sz="1200" dirty="0" smtClean="0"/>
              <a:t>, H. H. Roles for </a:t>
            </a:r>
            <a:r>
              <a:rPr lang="en-US" sz="1200" dirty="0" err="1" smtClean="0"/>
              <a:t>retrotransposon</a:t>
            </a:r>
            <a:r>
              <a:rPr lang="en-US" sz="1200" dirty="0" smtClean="0"/>
              <a:t> insertions in human disease. Mob. DNA 7, 9 (2016)</a:t>
            </a:r>
            <a:endParaRPr lang="en-US" sz="1200" dirty="0"/>
          </a:p>
        </p:txBody>
      </p:sp>
      <p:pic>
        <p:nvPicPr>
          <p:cNvPr id="5" name="Picture 4" descr="TE_insertion_dise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68" y="1417638"/>
            <a:ext cx="3643830" cy="34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5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0066"/>
                </a:solidFill>
              </a:rPr>
              <a:t>TE families and classification:</a:t>
            </a:r>
            <a:endParaRPr lang="en-US" sz="3200" dirty="0">
              <a:solidFill>
                <a:srgbClr val="660066"/>
              </a:solidFill>
            </a:endParaRPr>
          </a:p>
        </p:txBody>
      </p:sp>
      <p:pic>
        <p:nvPicPr>
          <p:cNvPr id="4" name="Picture 3" descr="transposons_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734"/>
            <a:ext cx="4265888" cy="4884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2793" y="1540034"/>
            <a:ext cx="3454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6600"/>
                </a:solidFill>
              </a:rPr>
              <a:t>Retrotransposons</a:t>
            </a:r>
            <a:r>
              <a:rPr lang="en-US" sz="1600" dirty="0" smtClean="0">
                <a:solidFill>
                  <a:srgbClr val="FF6600"/>
                </a:solidFill>
              </a:rPr>
              <a:t> (RNA transposons)Class 1: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“Copy and paste” mechanism of transposition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LTR and non LTR </a:t>
            </a:r>
            <a:r>
              <a:rPr lang="en-US" sz="1600" dirty="0" err="1" smtClean="0">
                <a:solidFill>
                  <a:srgbClr val="FF6600"/>
                </a:solidFill>
              </a:rPr>
              <a:t>familes</a:t>
            </a:r>
            <a:r>
              <a:rPr lang="en-US" sz="1600" dirty="0" smtClean="0">
                <a:solidFill>
                  <a:srgbClr val="FF6600"/>
                </a:solidFill>
              </a:rPr>
              <a:t>(LINE,SINE)are the major subfamilies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6600"/>
                </a:solidFill>
              </a:rPr>
              <a:t>LINE and SINE Account for 35% of the human genome. </a:t>
            </a:r>
            <a:endParaRPr lang="en-US" sz="1600" dirty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2793" y="4287408"/>
            <a:ext cx="31213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DNA Transposons: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“Cut and Paste” mechanism of transposition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Only 3% of Human genome, they are not active in humans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199" y="6312302"/>
            <a:ext cx="7116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err="1" smtClean="0"/>
              <a:t>Mccullers</a:t>
            </a:r>
            <a:r>
              <a:rPr lang="en-US" sz="1200" b="1" i="1" dirty="0" smtClean="0"/>
              <a:t>, Tabitha &amp; </a:t>
            </a:r>
            <a:r>
              <a:rPr lang="en-US" sz="1200" b="1" i="1" dirty="0" err="1" smtClean="0"/>
              <a:t>Steiniger</a:t>
            </a:r>
            <a:r>
              <a:rPr lang="en-US" sz="1200" b="1" i="1" dirty="0" smtClean="0"/>
              <a:t>, Mindy. (2017). Transposable elements in Drosophila. Mobile Genetic Elements. 7. 00-00. 10.1080/2159256X.2017.1318201. 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22660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trotranspos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3"/>
          <a:stretch/>
        </p:blipFill>
        <p:spPr>
          <a:xfrm>
            <a:off x="350096" y="3961493"/>
            <a:ext cx="4485794" cy="2753909"/>
          </a:xfrm>
          <a:prstGeom prst="rect">
            <a:avLst/>
          </a:prstGeom>
        </p:spPr>
      </p:pic>
      <p:pic>
        <p:nvPicPr>
          <p:cNvPr id="5" name="Picture 4" descr="TE_famil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6" y="499668"/>
            <a:ext cx="5679400" cy="346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3232" y="545567"/>
            <a:ext cx="26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structure of 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5890" y="6101428"/>
            <a:ext cx="2906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www.nature.com</a:t>
            </a:r>
            <a:r>
              <a:rPr lang="en-US" sz="1000" dirty="0" smtClean="0"/>
              <a:t>/</a:t>
            </a:r>
            <a:r>
              <a:rPr lang="en-US" sz="1000" dirty="0" err="1" smtClean="0"/>
              <a:t>scitable</a:t>
            </a:r>
            <a:r>
              <a:rPr lang="en-US" sz="1000" dirty="0" smtClean="0"/>
              <a:t>/</a:t>
            </a:r>
            <a:r>
              <a:rPr lang="en-US" sz="1000" dirty="0" err="1" smtClean="0"/>
              <a:t>topicpage</a:t>
            </a:r>
            <a:r>
              <a:rPr lang="en-US" sz="1000" dirty="0" smtClean="0"/>
              <a:t>/transposons-the-jumping-genes-518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835890" y="650153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www.nature.com</a:t>
            </a:r>
            <a:r>
              <a:rPr lang="en-US" sz="1000" dirty="0" smtClean="0"/>
              <a:t>/</a:t>
            </a:r>
            <a:r>
              <a:rPr lang="en-US" sz="1000" dirty="0" err="1" smtClean="0"/>
              <a:t>scitable</a:t>
            </a:r>
            <a:r>
              <a:rPr lang="en-US" sz="1000" dirty="0" smtClean="0"/>
              <a:t>/</a:t>
            </a:r>
            <a:r>
              <a:rPr lang="en-US" sz="1000" dirty="0" err="1" smtClean="0"/>
              <a:t>topicpage</a:t>
            </a:r>
            <a:r>
              <a:rPr lang="en-US" sz="1000" dirty="0" smtClean="0"/>
              <a:t>/transposons-the-jumping-genes-518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22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Computational tools to analyze TEs</a:t>
            </a:r>
            <a:endParaRPr lang="en-US" sz="3200" dirty="0"/>
          </a:p>
        </p:txBody>
      </p:sp>
      <p:pic>
        <p:nvPicPr>
          <p:cNvPr id="4" name="Picture 3" descr="TE_pipeline_fi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635"/>
            <a:ext cx="4760293" cy="50481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7493" y="1621019"/>
            <a:ext cx="392650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 a. TE phylogeny can be established using TE classification software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 b. TE discovery and annotation tools label TEs in assembled genomes either through sequence homology from TEs found in databases or de novo methods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c. Polymorphic TE detection tools identify novel insertions that are absent from the reference genome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d. TE characterization tools either provide information on novel TE insertions or assess the functional impact of genomic TEs through RNA sequencing (RNA-</a:t>
            </a:r>
            <a:r>
              <a:rPr lang="en-US" dirty="0" err="1" smtClean="0">
                <a:solidFill>
                  <a:srgbClr val="660066"/>
                </a:solidFill>
              </a:rPr>
              <a:t>seq</a:t>
            </a:r>
            <a:r>
              <a:rPr lang="en-US" dirty="0" smtClean="0">
                <a:solidFill>
                  <a:srgbClr val="660066"/>
                </a:solidFill>
              </a:rPr>
              <a:t>), </a:t>
            </a:r>
            <a:r>
              <a:rPr lang="en-US" dirty="0" err="1" smtClean="0">
                <a:solidFill>
                  <a:srgbClr val="660066"/>
                </a:solidFill>
              </a:rPr>
              <a:t>ChIP-seq</a:t>
            </a:r>
            <a:r>
              <a:rPr lang="en-US" dirty="0" smtClean="0">
                <a:solidFill>
                  <a:srgbClr val="660066"/>
                </a:solidFill>
              </a:rPr>
              <a:t>, methylation or DNA sequencing analysis.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0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 repositories</a:t>
            </a:r>
            <a:endParaRPr lang="en-US" sz="3200" dirty="0"/>
          </a:p>
        </p:txBody>
      </p:sp>
      <p:pic>
        <p:nvPicPr>
          <p:cNvPr id="4" name="Picture 3" descr="TE_reposito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6" y="1417638"/>
            <a:ext cx="6762850" cy="4773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1265" y="2646813"/>
            <a:ext cx="18456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1.TE Centric Repos</a:t>
            </a:r>
          </a:p>
          <a:p>
            <a:endParaRPr lang="en-US" b="1" i="1" dirty="0" smtClean="0">
              <a:solidFill>
                <a:srgbClr val="660066"/>
              </a:solidFill>
            </a:endParaRPr>
          </a:p>
          <a:p>
            <a:r>
              <a:rPr lang="en-US" b="1" i="1" dirty="0" smtClean="0">
                <a:solidFill>
                  <a:srgbClr val="660066"/>
                </a:solidFill>
              </a:rPr>
              <a:t>2. Genome Centric Repos</a:t>
            </a:r>
          </a:p>
          <a:p>
            <a:endParaRPr lang="en-US" b="1" i="1" dirty="0" smtClean="0">
              <a:solidFill>
                <a:srgbClr val="660066"/>
              </a:solidFill>
            </a:endParaRPr>
          </a:p>
          <a:p>
            <a:r>
              <a:rPr lang="en-US" b="1" i="1" dirty="0" smtClean="0">
                <a:solidFill>
                  <a:srgbClr val="660066"/>
                </a:solidFill>
              </a:rPr>
              <a:t>3.Polymorphism Centric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11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660066"/>
                </a:solidFill>
              </a:rPr>
              <a:t>Discovery and annotation of TEs within a genome</a:t>
            </a:r>
            <a:endParaRPr lang="en-US" sz="3200" dirty="0">
              <a:solidFill>
                <a:srgbClr val="660066"/>
              </a:solidFill>
            </a:endParaRPr>
          </a:p>
        </p:txBody>
      </p:sp>
      <p:pic>
        <p:nvPicPr>
          <p:cNvPr id="4" name="Picture 3" descr="discovery_and_anno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/>
        </p:blipFill>
        <p:spPr>
          <a:xfrm>
            <a:off x="174648" y="1685654"/>
            <a:ext cx="5226452" cy="5172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1101" y="1685654"/>
            <a:ext cx="3285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annotate using known TE repository annotations or </a:t>
            </a:r>
            <a:r>
              <a:rPr lang="en-US" sz="2400" b="1" i="1" dirty="0" smtClean="0">
                <a:solidFill>
                  <a:srgbClr val="FF0000"/>
                </a:solidFill>
              </a:rPr>
              <a:t>can also annotate De- Novo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1101" y="3285913"/>
            <a:ext cx="30714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Novo annotations can discover new TE families not in the databases, but can have a higher false positive rate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De Novo discovery methods Come in two kinds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1.)Need Assembled Genome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660066"/>
                </a:solidFill>
              </a:rPr>
              <a:t>2.)Discover TEs from raw sequencing reads (no assembly needed)</a:t>
            </a:r>
          </a:p>
          <a:p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2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1584</Words>
  <Application>Microsoft Macintosh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Computational Tools to unmask Transposable Elements</vt:lpstr>
      <vt:lpstr>Some History: “Jumping Genes” in maize</vt:lpstr>
      <vt:lpstr>So what exactly are transposable elements </vt:lpstr>
      <vt:lpstr>How do TEs affect the genome functionally?</vt:lpstr>
      <vt:lpstr>TE families and classification:</vt:lpstr>
      <vt:lpstr>PowerPoint Presentation</vt:lpstr>
      <vt:lpstr>Computational tools to analyze TEs</vt:lpstr>
      <vt:lpstr>TE repositories</vt:lpstr>
      <vt:lpstr>Discovery and annotation of TEs within a genome</vt:lpstr>
      <vt:lpstr>PowerPoint Presentation</vt:lpstr>
      <vt:lpstr>Red(repeat discovery): an intelligent, rapid, accurate tool for detecting repeats de-novo on the genomic scale </vt:lpstr>
      <vt:lpstr>DNA annotation from Raw Reads RepeatExplorer algorithm</vt:lpstr>
      <vt:lpstr>DNA annotation from Raw Reads RepeatExplorer algorithm</vt:lpstr>
      <vt:lpstr>Shortcomings of DeNovo Annotation</vt:lpstr>
      <vt:lpstr>Tools to detect TE polymorphisms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Tools to unmask Transposable Elements</dc:title>
  <dc:creator>Abhimanyu Banerjee</dc:creator>
  <cp:lastModifiedBy>Abhimanyu Banerjee</cp:lastModifiedBy>
  <cp:revision>23</cp:revision>
  <dcterms:created xsi:type="dcterms:W3CDTF">2018-11-06T08:57:01Z</dcterms:created>
  <dcterms:modified xsi:type="dcterms:W3CDTF">2018-11-06T23:31:23Z</dcterms:modified>
</cp:coreProperties>
</file>