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CD6-DA05-DA4C-A693-1A9F9CD481DF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7C1C-9386-7146-BB2B-8B342B1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CD6-DA05-DA4C-A693-1A9F9CD481DF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7C1C-9386-7146-BB2B-8B342B1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1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CD6-DA05-DA4C-A693-1A9F9CD481DF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7C1C-9386-7146-BB2B-8B342B1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3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CD6-DA05-DA4C-A693-1A9F9CD481DF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7C1C-9386-7146-BB2B-8B342B1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2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CD6-DA05-DA4C-A693-1A9F9CD481DF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7C1C-9386-7146-BB2B-8B342B1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7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CD6-DA05-DA4C-A693-1A9F9CD481DF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7C1C-9386-7146-BB2B-8B342B1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CD6-DA05-DA4C-A693-1A9F9CD481DF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7C1C-9386-7146-BB2B-8B342B1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CD6-DA05-DA4C-A693-1A9F9CD481DF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7C1C-9386-7146-BB2B-8B342B1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CD6-DA05-DA4C-A693-1A9F9CD481DF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7C1C-9386-7146-BB2B-8B342B1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4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CD6-DA05-DA4C-A693-1A9F9CD481DF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7C1C-9386-7146-BB2B-8B342B1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5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CD6-DA05-DA4C-A693-1A9F9CD481DF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7C1C-9386-7146-BB2B-8B342B1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4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5CD6-DA05-DA4C-A693-1A9F9CD481DF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E7C1C-9386-7146-BB2B-8B342B1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3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Computational Tools to unmask Transposable Elements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i="1" dirty="0" err="1" smtClean="0"/>
              <a:t>Kundaje</a:t>
            </a:r>
            <a:r>
              <a:rPr lang="en-US" sz="2800" i="1" dirty="0" smtClean="0"/>
              <a:t> Lab Journal Club</a:t>
            </a:r>
          </a:p>
          <a:p>
            <a:r>
              <a:rPr lang="en-US" sz="2800" i="1" dirty="0" smtClean="0"/>
              <a:t>Nov 6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5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660066"/>
                </a:solidFill>
              </a:rPr>
              <a:t>Some History: “Jumping Genes” in maize</a:t>
            </a:r>
            <a:endParaRPr lang="en-US" sz="3200" dirty="0">
              <a:solidFill>
                <a:srgbClr val="66006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591148"/>
            <a:ext cx="8109299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Barbara McClintock discovered the first TEs in maize (</a:t>
            </a:r>
            <a:r>
              <a:rPr lang="en-US" i="1" dirty="0" err="1" smtClean="0">
                <a:solidFill>
                  <a:srgbClr val="0000FF"/>
                </a:solidFill>
              </a:rPr>
              <a:t>Zea</a:t>
            </a:r>
            <a:r>
              <a:rPr lang="en-US" i="1" dirty="0" smtClean="0">
                <a:solidFill>
                  <a:srgbClr val="0000FF"/>
                </a:solidFill>
              </a:rPr>
              <a:t> mays) at the Cold Spring Harbor Laboratory in New York. McClintock was experimenting with maize plants that had broken chromosomes.[5]</a:t>
            </a:r>
          </a:p>
          <a:p>
            <a:endParaRPr lang="en-US" i="1" dirty="0" smtClean="0"/>
          </a:p>
          <a:p>
            <a:r>
              <a:rPr lang="en-US" i="1" dirty="0" smtClean="0">
                <a:solidFill>
                  <a:srgbClr val="0000FF"/>
                </a:solidFill>
              </a:rPr>
              <a:t>In the winter of 1944–1945, McClintock planted corn kernels that were self-pollinated, meaning that the silk (style) of the flower received pollen from its own anther.[5] These kernels came from a long line of plants that had been self-pollinated, causing broken arms on the end of their ninth chromosomes.[5] As the maize plants began to grow, McClintock noted unusual color patterns on the leaves.[5] For example, one leaf had two albino patches of almost identical size, located side by side on the leaf.[5] McClintock hypothesized that during cell division certain cells lost genetic material, while others gained what they had lost.[6] However, when comparing the chromosomes of the current generation of plants with the parent generation, she found certain parts of the chromosome had switched position.[6] This refuted the popular genetic theory of the time that genes were fixed in their position on a chromosome. McClintock found that genes could not only move, but they could also be turned on or off due to certain environmental conditions or during different stages of cell development.[6]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25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So what exactly are transposable elements 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relation to </a:t>
            </a:r>
            <a:r>
              <a:rPr lang="en-US" dirty="0" err="1" smtClean="0"/>
              <a:t>viruses,parasites,selfish</a:t>
            </a:r>
            <a:r>
              <a:rPr lang="en-US" dirty="0" smtClean="0"/>
              <a:t> elements</a:t>
            </a:r>
          </a:p>
          <a:p>
            <a:r>
              <a:rPr lang="en-US" dirty="0" smtClean="0"/>
              <a:t>how they played a role in </a:t>
            </a:r>
            <a:r>
              <a:rPr lang="en-US" dirty="0" err="1" smtClean="0"/>
              <a:t>eukaryokatic</a:t>
            </a:r>
            <a:r>
              <a:rPr lang="en-US" dirty="0" smtClean="0"/>
              <a:t> genomic expansions</a:t>
            </a:r>
          </a:p>
          <a:p>
            <a:r>
              <a:rPr lang="en-US" dirty="0" smtClean="0"/>
              <a:t>they have been domesticated and now sometimes play useful roles</a:t>
            </a:r>
          </a:p>
          <a:p>
            <a:r>
              <a:rPr lang="en-US" dirty="0" smtClean="0"/>
              <a:t>random </a:t>
            </a:r>
            <a:r>
              <a:rPr lang="en-US" dirty="0" err="1" smtClean="0"/>
              <a:t>transpostions</a:t>
            </a:r>
            <a:r>
              <a:rPr lang="en-US" dirty="0" smtClean="0"/>
              <a:t> can be dangerous and cause cancers</a:t>
            </a:r>
          </a:p>
        </p:txBody>
      </p:sp>
    </p:spTree>
    <p:extLst>
      <p:ext uri="{BB962C8B-B14F-4D97-AF65-F5344CB8AC3E}">
        <p14:creationId xmlns:p14="http://schemas.microsoft.com/office/powerpoint/2010/main" val="244472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660066"/>
                </a:solidFill>
              </a:rPr>
              <a:t>TE families and classification:</a:t>
            </a:r>
            <a:endParaRPr lang="en-US" sz="3200" dirty="0">
              <a:solidFill>
                <a:srgbClr val="660066"/>
              </a:solidFill>
            </a:endParaRPr>
          </a:p>
        </p:txBody>
      </p:sp>
      <p:pic>
        <p:nvPicPr>
          <p:cNvPr id="4" name="Picture 3" descr="transposons_famil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734"/>
            <a:ext cx="4265888" cy="48847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2793" y="1540034"/>
            <a:ext cx="34540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6600"/>
                </a:solidFill>
              </a:rPr>
              <a:t>Retrotransposons</a:t>
            </a:r>
            <a:r>
              <a:rPr lang="en-US" sz="1600" dirty="0" smtClean="0">
                <a:solidFill>
                  <a:srgbClr val="FF6600"/>
                </a:solidFill>
              </a:rPr>
              <a:t> (RNA transposons)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FF6600"/>
                </a:solidFill>
              </a:rPr>
              <a:t>“Copy and paste” mechanism of transposition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FF6600"/>
                </a:solidFill>
              </a:rPr>
              <a:t>LTR TEs account for 95% of plant genomes! (and often active) They are inactive in humans and are 10% of the genome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FF6600"/>
                </a:solidFill>
              </a:rPr>
              <a:t>LINE and SINE Account for 35% of the human genome. </a:t>
            </a:r>
            <a:endParaRPr lang="en-US" sz="1600" dirty="0">
              <a:solidFill>
                <a:srgbClr val="FF66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FF6600"/>
                </a:solidFill>
              </a:rPr>
              <a:t>LINE1 family still active in humans, with 1 </a:t>
            </a:r>
            <a:r>
              <a:rPr lang="en-US" sz="1600" dirty="0" err="1" smtClean="0">
                <a:solidFill>
                  <a:srgbClr val="FF6600"/>
                </a:solidFill>
              </a:rPr>
              <a:t>germline</a:t>
            </a:r>
            <a:r>
              <a:rPr lang="en-US" sz="1600" dirty="0" smtClean="0">
                <a:solidFill>
                  <a:srgbClr val="FF6600"/>
                </a:solidFill>
              </a:rPr>
              <a:t> insertion per 95 births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FF6600"/>
                </a:solidFill>
              </a:rPr>
              <a:t>ALUs ,SINEs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2793" y="5388972"/>
            <a:ext cx="3121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DNA Transposons: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8000"/>
                </a:solidFill>
              </a:rPr>
              <a:t>“Cut and Paste” mechanism of transposition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8000"/>
                </a:solidFill>
              </a:rPr>
              <a:t>Encode for </a:t>
            </a:r>
            <a:r>
              <a:rPr lang="en-US" dirty="0" err="1" smtClean="0">
                <a:solidFill>
                  <a:srgbClr val="008000"/>
                </a:solidFill>
              </a:rPr>
              <a:t>Transposase</a:t>
            </a:r>
            <a:endParaRPr lang="en-US" dirty="0" smtClean="0">
              <a:solidFill>
                <a:srgbClr val="008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8000"/>
                </a:solidFill>
              </a:rPr>
              <a:t>Explain how it </a:t>
            </a:r>
            <a:r>
              <a:rPr lang="en-US" dirty="0" err="1" smtClean="0">
                <a:solidFill>
                  <a:srgbClr val="008000"/>
                </a:solidFill>
              </a:rPr>
              <a:t>propogates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199" y="6312302"/>
            <a:ext cx="7116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 err="1" smtClean="0"/>
              <a:t>Mccullers</a:t>
            </a:r>
            <a:r>
              <a:rPr lang="en-US" sz="1200" b="1" i="1" dirty="0" smtClean="0"/>
              <a:t>, Tabitha &amp; </a:t>
            </a:r>
            <a:r>
              <a:rPr lang="en-US" sz="1200" b="1" i="1" dirty="0" err="1" smtClean="0"/>
              <a:t>Steiniger</a:t>
            </a:r>
            <a:r>
              <a:rPr lang="en-US" sz="1200" b="1" i="1" dirty="0" smtClean="0"/>
              <a:t>, Mindy. (2017). Transposable elements in Drosophila. Mobile Genetic Elements. 7. 00-00. 10.1080/2159256X.2017.1318201. 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122660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retrotranspos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23" y="1417638"/>
            <a:ext cx="5705175" cy="538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2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446</Words>
  <Application>Microsoft Macintosh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Computational Tools to unmask Transposable Elements</vt:lpstr>
      <vt:lpstr>Some History: “Jumping Genes” in maize</vt:lpstr>
      <vt:lpstr>So what exactly are transposable elements </vt:lpstr>
      <vt:lpstr>TE families and classification: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Tools to unmask Transposable Elements</dc:title>
  <dc:creator>Abhimanyu Banerjee</dc:creator>
  <cp:lastModifiedBy>Abhimanyu Banerjee</cp:lastModifiedBy>
  <cp:revision>5</cp:revision>
  <dcterms:created xsi:type="dcterms:W3CDTF">2018-11-06T08:57:01Z</dcterms:created>
  <dcterms:modified xsi:type="dcterms:W3CDTF">2018-11-06T09:59:47Z</dcterms:modified>
</cp:coreProperties>
</file>