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2/13/18</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hyperlink" Target="https://arxiv.org/pdf/1708.02002.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Exploring optimization with “unusual” Loss functions for Imbalanced </a:t>
            </a:r>
            <a:r>
              <a:rPr lang="en-US" dirty="0" err="1" smtClean="0"/>
              <a:t>biogical</a:t>
            </a:r>
            <a:r>
              <a:rPr lang="en-US" dirty="0" smtClean="0"/>
              <a:t> datasets</a:t>
            </a:r>
            <a:endParaRPr lang="en-US" dirty="0"/>
          </a:p>
        </p:txBody>
      </p:sp>
      <p:sp>
        <p:nvSpPr>
          <p:cNvPr id="3" name="Subtitle 2"/>
          <p:cNvSpPr>
            <a:spLocks noGrp="1"/>
          </p:cNvSpPr>
          <p:nvPr>
            <p:ph type="subTitle" idx="1"/>
          </p:nvPr>
        </p:nvSpPr>
        <p:spPr/>
        <p:txBody>
          <a:bodyPr/>
          <a:lstStyle/>
          <a:p>
            <a:r>
              <a:rPr lang="en-US" dirty="0" err="1" smtClean="0"/>
              <a:t>Abhi</a:t>
            </a:r>
            <a:r>
              <a:rPr lang="en-US" dirty="0" smtClean="0"/>
              <a:t> Banerjee</a:t>
            </a:r>
          </a:p>
          <a:p>
            <a:r>
              <a:rPr lang="en-US" dirty="0" smtClean="0"/>
              <a:t>Feb 13, 2018</a:t>
            </a:r>
          </a:p>
          <a:p>
            <a:endParaRPr lang="en-US" dirty="0"/>
          </a:p>
        </p:txBody>
      </p:sp>
    </p:spTree>
    <p:extLst>
      <p:ext uri="{BB962C8B-B14F-4D97-AF65-F5344CB8AC3E}">
        <p14:creationId xmlns:p14="http://schemas.microsoft.com/office/powerpoint/2010/main" val="140311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Learning to optimize AUC_PRC</a:t>
            </a:r>
            <a:endParaRPr lang="en-US" sz="2400" dirty="0"/>
          </a:p>
        </p:txBody>
      </p:sp>
      <p:sp>
        <p:nvSpPr>
          <p:cNvPr id="3" name="Content Placeholder 2"/>
          <p:cNvSpPr>
            <a:spLocks noGrp="1"/>
          </p:cNvSpPr>
          <p:nvPr>
            <p:ph idx="1"/>
          </p:nvPr>
        </p:nvSpPr>
        <p:spPr>
          <a:xfrm>
            <a:off x="914400" y="1224575"/>
            <a:ext cx="7313613" cy="5412321"/>
          </a:xfrm>
        </p:spPr>
        <p:txBody>
          <a:bodyPr>
            <a:normAutofit/>
          </a:bodyPr>
          <a:lstStyle/>
          <a:p>
            <a:r>
              <a:rPr lang="en-US" sz="1800" dirty="0" smtClean="0"/>
              <a:t>We can extend the previous analysis to maximize AUC_PRC </a:t>
            </a:r>
          </a:p>
          <a:p>
            <a:endParaRPr lang="en-US" sz="1800" dirty="0"/>
          </a:p>
        </p:txBody>
      </p:sp>
      <p:pic>
        <p:nvPicPr>
          <p:cNvPr id="4" name="Picture 3" descr="Screen Shot 2018-02-13 at 4.02.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99" y="1725444"/>
            <a:ext cx="4267200" cy="1320800"/>
          </a:xfrm>
          <a:prstGeom prst="rect">
            <a:avLst/>
          </a:prstGeom>
        </p:spPr>
      </p:pic>
      <p:sp>
        <p:nvSpPr>
          <p:cNvPr id="5" name="TextBox 4"/>
          <p:cNvSpPr txBox="1"/>
          <p:nvPr/>
        </p:nvSpPr>
        <p:spPr>
          <a:xfrm>
            <a:off x="1395099" y="3304394"/>
            <a:ext cx="4925185" cy="646331"/>
          </a:xfrm>
          <a:prstGeom prst="rect">
            <a:avLst/>
          </a:prstGeom>
          <a:noFill/>
        </p:spPr>
        <p:txBody>
          <a:bodyPr wrap="square" rtlCol="0">
            <a:spAutoFit/>
          </a:bodyPr>
          <a:lstStyle/>
          <a:p>
            <a:r>
              <a:rPr lang="en-US" dirty="0" smtClean="0"/>
              <a:t>Approximate the integral by a Riemann Sum, choose a set of Anchor values for the \alpha s</a:t>
            </a:r>
            <a:endParaRPr lang="en-US" dirty="0"/>
          </a:p>
        </p:txBody>
      </p:sp>
      <p:pic>
        <p:nvPicPr>
          <p:cNvPr id="6" name="Picture 5" descr="Screen Shot 2018-02-13 at 4.0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99" y="4081466"/>
            <a:ext cx="3657600" cy="1282700"/>
          </a:xfrm>
          <a:prstGeom prst="rect">
            <a:avLst/>
          </a:prstGeom>
        </p:spPr>
      </p:pic>
      <p:pic>
        <p:nvPicPr>
          <p:cNvPr id="7" name="Picture 6" descr="Screen Shot 2018-02-13 at 4.05.24 PM.png"/>
          <p:cNvPicPr>
            <a:picLocks noChangeAspect="1"/>
          </p:cNvPicPr>
          <p:nvPr/>
        </p:nvPicPr>
        <p:blipFill rotWithShape="1">
          <a:blip r:embed="rId4">
            <a:extLst>
              <a:ext uri="{28A0092B-C50C-407E-A947-70E740481C1C}">
                <a14:useLocalDpi xmlns:a14="http://schemas.microsoft.com/office/drawing/2010/main" val="0"/>
              </a:ext>
            </a:extLst>
          </a:blip>
          <a:srcRect b="8433"/>
          <a:stretch/>
        </p:blipFill>
        <p:spPr>
          <a:xfrm>
            <a:off x="1395099" y="5487769"/>
            <a:ext cx="4381500" cy="1149127"/>
          </a:xfrm>
          <a:prstGeom prst="rect">
            <a:avLst/>
          </a:prstGeom>
        </p:spPr>
      </p:pic>
      <p:sp>
        <p:nvSpPr>
          <p:cNvPr id="8" name="TextBox 7"/>
          <p:cNvSpPr txBox="1"/>
          <p:nvPr/>
        </p:nvSpPr>
        <p:spPr>
          <a:xfrm>
            <a:off x="6048119" y="5835631"/>
            <a:ext cx="2797255" cy="646331"/>
          </a:xfrm>
          <a:prstGeom prst="rect">
            <a:avLst/>
          </a:prstGeom>
          <a:noFill/>
        </p:spPr>
        <p:txBody>
          <a:bodyPr wrap="square" rtlCol="0">
            <a:spAutoFit/>
          </a:bodyPr>
          <a:lstStyle/>
          <a:p>
            <a:r>
              <a:rPr lang="en-US" b="1" dirty="0" smtClean="0"/>
              <a:t>AUPRC loss function, trainable by SGD</a:t>
            </a:r>
            <a:endParaRPr lang="en-US" b="1" dirty="0"/>
          </a:p>
        </p:txBody>
      </p:sp>
    </p:spTree>
    <p:extLst>
      <p:ext uri="{BB962C8B-B14F-4D97-AF65-F5344CB8AC3E}">
        <p14:creationId xmlns:p14="http://schemas.microsoft.com/office/powerpoint/2010/main" val="196675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Focal Loss for dense object detection:</a:t>
            </a:r>
            <a:endParaRPr lang="en-US" sz="2400" dirty="0"/>
          </a:p>
        </p:txBody>
      </p:sp>
      <p:pic>
        <p:nvPicPr>
          <p:cNvPr id="6" name="Picture 5" descr="Screen Shot 2018-02-13 at 4.20.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01" y="2051919"/>
            <a:ext cx="3880168" cy="3195432"/>
          </a:xfrm>
          <a:prstGeom prst="rect">
            <a:avLst/>
          </a:prstGeom>
        </p:spPr>
      </p:pic>
      <p:sp>
        <p:nvSpPr>
          <p:cNvPr id="7" name="TextBox 6"/>
          <p:cNvSpPr txBox="1"/>
          <p:nvPr/>
        </p:nvSpPr>
        <p:spPr>
          <a:xfrm>
            <a:off x="771135" y="1371600"/>
            <a:ext cx="6577330" cy="369332"/>
          </a:xfrm>
          <a:prstGeom prst="rect">
            <a:avLst/>
          </a:prstGeom>
          <a:noFill/>
        </p:spPr>
        <p:txBody>
          <a:bodyPr wrap="square" rtlCol="0">
            <a:spAutoFit/>
          </a:bodyPr>
          <a:lstStyle/>
          <a:p>
            <a:r>
              <a:rPr lang="en-US" dirty="0">
                <a:hlinkClick r:id="rId3"/>
              </a:rPr>
              <a:t>https://arxiv.org/pdf/1708.02002.</a:t>
            </a:r>
            <a:r>
              <a:rPr lang="en-US" dirty="0" smtClean="0">
                <a:hlinkClick r:id="rId3"/>
              </a:rPr>
              <a:t>pdf</a:t>
            </a:r>
            <a:r>
              <a:rPr lang="en-US" dirty="0" smtClean="0"/>
              <a:t> (Lin et al, FAIR)</a:t>
            </a:r>
            <a:endParaRPr lang="en-US" dirty="0"/>
          </a:p>
        </p:txBody>
      </p:sp>
      <p:sp>
        <p:nvSpPr>
          <p:cNvPr id="8" name="TextBox 7"/>
          <p:cNvSpPr txBox="1"/>
          <p:nvPr/>
        </p:nvSpPr>
        <p:spPr>
          <a:xfrm>
            <a:off x="5050179" y="2252614"/>
            <a:ext cx="3870797" cy="2585323"/>
          </a:xfrm>
          <a:prstGeom prst="rect">
            <a:avLst/>
          </a:prstGeom>
          <a:noFill/>
        </p:spPr>
        <p:txBody>
          <a:bodyPr wrap="square" rtlCol="0">
            <a:spAutoFit/>
          </a:bodyPr>
          <a:lstStyle/>
          <a:p>
            <a:r>
              <a:rPr lang="en-US" dirty="0" smtClean="0"/>
              <a:t>Reduce the relative loss for well classified example: and focus more on low confidence examples</a:t>
            </a:r>
          </a:p>
          <a:p>
            <a:endParaRPr lang="en-US" dirty="0"/>
          </a:p>
          <a:p>
            <a:r>
              <a:rPr lang="en-US" dirty="0" smtClean="0"/>
              <a:t>Proposed for imbalanced classification:</a:t>
            </a:r>
          </a:p>
          <a:p>
            <a:r>
              <a:rPr lang="en-US" dirty="0" smtClean="0"/>
              <a:t>Intuitively, rare and hard positives will have more weight in the loss function by design </a:t>
            </a:r>
          </a:p>
          <a:p>
            <a:endParaRPr lang="en-US" dirty="0" smtClean="0"/>
          </a:p>
        </p:txBody>
      </p:sp>
    </p:spTree>
    <p:extLst>
      <p:ext uri="{BB962C8B-B14F-4D97-AF65-F5344CB8AC3E}">
        <p14:creationId xmlns:p14="http://schemas.microsoft.com/office/powerpoint/2010/main" val="171927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Comparing these loss functions on TF binding</a:t>
            </a:r>
            <a:endParaRPr lang="en-US" sz="2400" dirty="0"/>
          </a:p>
        </p:txBody>
      </p:sp>
      <p:sp>
        <p:nvSpPr>
          <p:cNvPr id="3" name="Content Placeholder 2"/>
          <p:cNvSpPr>
            <a:spLocks noGrp="1"/>
          </p:cNvSpPr>
          <p:nvPr>
            <p:ph idx="1"/>
          </p:nvPr>
        </p:nvSpPr>
        <p:spPr>
          <a:xfrm>
            <a:off x="914400" y="1371600"/>
            <a:ext cx="7313613" cy="4978050"/>
          </a:xfrm>
        </p:spPr>
        <p:txBody>
          <a:bodyPr/>
          <a:lstStyle/>
          <a:p>
            <a:r>
              <a:rPr lang="en-US" dirty="0" smtClean="0"/>
              <a:t>I look at a </a:t>
            </a:r>
            <a:r>
              <a:rPr lang="en-US" dirty="0" err="1" smtClean="0"/>
              <a:t>Seq+DNAse</a:t>
            </a:r>
            <a:r>
              <a:rPr lang="en-US" dirty="0" smtClean="0"/>
              <a:t> model (ZBTB33 in K562), only in DNAse regions. Imbalance is about 1:5</a:t>
            </a:r>
          </a:p>
        </p:txBody>
      </p:sp>
      <p:graphicFrame>
        <p:nvGraphicFramePr>
          <p:cNvPr id="4" name="Table 3"/>
          <p:cNvGraphicFramePr>
            <a:graphicFrameLocks noGrp="1"/>
          </p:cNvGraphicFramePr>
          <p:nvPr>
            <p:extLst>
              <p:ext uri="{D42A27DB-BD31-4B8C-83A1-F6EECF244321}">
                <p14:modId xmlns:p14="http://schemas.microsoft.com/office/powerpoint/2010/main" val="722654828"/>
              </p:ext>
            </p:extLst>
          </p:nvPr>
        </p:nvGraphicFramePr>
        <p:xfrm>
          <a:off x="1231235" y="2550024"/>
          <a:ext cx="4937847" cy="2650641"/>
        </p:xfrm>
        <a:graphic>
          <a:graphicData uri="http://schemas.openxmlformats.org/drawingml/2006/table">
            <a:tbl>
              <a:tblPr/>
              <a:tblGrid>
                <a:gridCol w="1645949"/>
                <a:gridCol w="1645949"/>
                <a:gridCol w="1645949"/>
              </a:tblGrid>
              <a:tr h="523549">
                <a:tc>
                  <a:txBody>
                    <a:bodyPr/>
                    <a:lstStyle/>
                    <a:p>
                      <a:pPr algn="l" fontAlgn="b"/>
                      <a:r>
                        <a:rPr lang="en-US" sz="1200" b="1" i="0" u="none" strike="noStrike" dirty="0">
                          <a:solidFill>
                            <a:srgbClr val="000000"/>
                          </a:solidFill>
                          <a:effectLst/>
                          <a:latin typeface="Calibri"/>
                        </a:rPr>
                        <a:t>Loss</a:t>
                      </a:r>
                    </a:p>
                  </a:txBody>
                  <a:tcPr marL="12700" marR="12700" marT="12700"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AUPRC</a:t>
                      </a:r>
                    </a:p>
                  </a:txBody>
                  <a:tcPr marL="12700" marR="12700" marT="12700"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AUROC</a:t>
                      </a:r>
                    </a:p>
                  </a:txBody>
                  <a:tcPr marL="12700" marR="12700" marT="12700" marB="0" anchor="b">
                    <a:lnL>
                      <a:noFill/>
                    </a:lnL>
                    <a:lnR>
                      <a:noFill/>
                    </a:lnR>
                    <a:lnT>
                      <a:noFill/>
                    </a:lnT>
                    <a:lnB>
                      <a:noFill/>
                    </a:lnB>
                  </a:tcPr>
                </a:tc>
              </a:tr>
              <a:tr h="523549">
                <a:tc>
                  <a:txBody>
                    <a:bodyPr/>
                    <a:lstStyle/>
                    <a:p>
                      <a:pPr algn="l" fontAlgn="b"/>
                      <a:r>
                        <a:rPr lang="en-US" sz="1200" b="0" i="0" u="none" strike="noStrike" dirty="0" smtClean="0">
                          <a:solidFill>
                            <a:srgbClr val="000000"/>
                          </a:solidFill>
                          <a:effectLst/>
                          <a:latin typeface="Calibri"/>
                        </a:rPr>
                        <a:t>Cross</a:t>
                      </a:r>
                      <a:r>
                        <a:rPr lang="en-US" sz="1200" b="0" i="0" u="none" strike="noStrike" baseline="0" dirty="0" smtClean="0">
                          <a:solidFill>
                            <a:srgbClr val="000000"/>
                          </a:solidFill>
                          <a:effectLst/>
                          <a:latin typeface="Calibri"/>
                        </a:rPr>
                        <a:t> Entropy</a:t>
                      </a:r>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0.948</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0.974</a:t>
                      </a:r>
                    </a:p>
                  </a:txBody>
                  <a:tcPr marL="12700" marR="12700" marT="12700" marB="0" anchor="b">
                    <a:lnL>
                      <a:noFill/>
                    </a:lnL>
                    <a:lnR>
                      <a:noFill/>
                    </a:lnR>
                    <a:lnT>
                      <a:noFill/>
                    </a:lnT>
                    <a:lnB>
                      <a:noFill/>
                    </a:lnB>
                  </a:tcPr>
                </a:tc>
              </a:tr>
              <a:tr h="556445">
                <a:tc>
                  <a:txBody>
                    <a:bodyPr/>
                    <a:lstStyle/>
                    <a:p>
                      <a:pPr algn="l" fontAlgn="b"/>
                      <a:r>
                        <a:rPr lang="en-US" sz="1200" b="0" i="0" u="none" strike="noStrike" dirty="0" smtClean="0">
                          <a:solidFill>
                            <a:srgbClr val="000000"/>
                          </a:solidFill>
                          <a:effectLst/>
                          <a:latin typeface="Calibri"/>
                        </a:rPr>
                        <a:t>Focal(\gamma=3,\alpha=.25)</a:t>
                      </a:r>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0.951</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0.976</a:t>
                      </a:r>
                    </a:p>
                  </a:txBody>
                  <a:tcPr marL="12700" marR="12700" marT="12700" marB="0" anchor="b">
                    <a:lnL>
                      <a:noFill/>
                    </a:lnL>
                    <a:lnR>
                      <a:noFill/>
                    </a:lnR>
                    <a:lnT>
                      <a:noFill/>
                    </a:lnT>
                    <a:lnB>
                      <a:noFill/>
                    </a:lnB>
                  </a:tcPr>
                </a:tc>
              </a:tr>
              <a:tr h="523549">
                <a:tc>
                  <a:txBody>
                    <a:bodyPr/>
                    <a:lstStyle/>
                    <a:p>
                      <a:pPr algn="l" fontAlgn="b"/>
                      <a:r>
                        <a:rPr lang="en-US" sz="1200" b="0" i="0" u="none" strike="noStrike">
                          <a:solidFill>
                            <a:srgbClr val="000000"/>
                          </a:solidFill>
                          <a:effectLst/>
                          <a:latin typeface="Calibri"/>
                        </a:rPr>
                        <a:t>R@P (P=.1)</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0.919</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0.951</a:t>
                      </a:r>
                    </a:p>
                  </a:txBody>
                  <a:tcPr marL="12700" marR="12700" marT="12700" marB="0" anchor="b">
                    <a:lnL>
                      <a:noFill/>
                    </a:lnL>
                    <a:lnR>
                      <a:noFill/>
                    </a:lnR>
                    <a:lnT>
                      <a:noFill/>
                    </a:lnT>
                    <a:lnB>
                      <a:noFill/>
                    </a:lnB>
                  </a:tcPr>
                </a:tc>
              </a:tr>
              <a:tr h="523549">
                <a:tc>
                  <a:txBody>
                    <a:bodyPr/>
                    <a:lstStyle/>
                    <a:p>
                      <a:pPr algn="l" fontAlgn="b"/>
                      <a:r>
                        <a:rPr lang="en-US" sz="1200" b="0" i="0" u="none" strike="noStrike" dirty="0" err="1" smtClean="0">
                          <a:solidFill>
                            <a:srgbClr val="000000"/>
                          </a:solidFill>
                          <a:effectLst/>
                          <a:latin typeface="Calibri"/>
                        </a:rPr>
                        <a:t>roc_auc</a:t>
                      </a:r>
                      <a:r>
                        <a:rPr lang="en-US" sz="1200" b="0" i="0" u="none" strike="noStrike" dirty="0" smtClean="0">
                          <a:solidFill>
                            <a:srgbClr val="000000"/>
                          </a:solidFill>
                          <a:effectLst/>
                          <a:latin typeface="Calibri"/>
                        </a:rPr>
                        <a:t> (\gamma=0.2,p=3)</a:t>
                      </a:r>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0.943</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0.973</a:t>
                      </a:r>
                    </a:p>
                  </a:txBody>
                  <a:tcPr marL="12700" marR="12700" marT="12700" marB="0" anchor="b">
                    <a:lnL>
                      <a:noFill/>
                    </a:lnL>
                    <a:lnR>
                      <a:noFill/>
                    </a:lnR>
                    <a:lnT>
                      <a:noFill/>
                    </a:lnT>
                    <a:lnB>
                      <a:noFill/>
                    </a:lnB>
                  </a:tcPr>
                </a:tc>
              </a:tr>
            </a:tbl>
          </a:graphicData>
        </a:graphic>
      </p:graphicFrame>
      <p:sp>
        <p:nvSpPr>
          <p:cNvPr id="5" name="TextBox 4"/>
          <p:cNvSpPr txBox="1"/>
          <p:nvPr/>
        </p:nvSpPr>
        <p:spPr>
          <a:xfrm>
            <a:off x="771135" y="6198468"/>
            <a:ext cx="6819254" cy="646331"/>
          </a:xfrm>
          <a:prstGeom prst="rect">
            <a:avLst/>
          </a:prstGeom>
          <a:noFill/>
        </p:spPr>
        <p:txBody>
          <a:bodyPr wrap="square" rtlCol="0">
            <a:spAutoFit/>
          </a:bodyPr>
          <a:lstStyle/>
          <a:p>
            <a:r>
              <a:rPr lang="en-US" dirty="0" smtClean="0"/>
              <a:t>These are very preliminary; I suspect the R@P loss also must have a bug as it isn’t training as well as hoped</a:t>
            </a:r>
            <a:endParaRPr lang="en-US" dirty="0"/>
          </a:p>
        </p:txBody>
      </p:sp>
    </p:spTree>
    <p:extLst>
      <p:ext uri="{BB962C8B-B14F-4D97-AF65-F5344CB8AC3E}">
        <p14:creationId xmlns:p14="http://schemas.microsoft.com/office/powerpoint/2010/main" val="150347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metrics are useful  for classification of imbalanced data ?</a:t>
            </a:r>
            <a:endParaRPr lang="en-US" sz="2400" dirty="0"/>
          </a:p>
        </p:txBody>
      </p:sp>
      <p:sp>
        <p:nvSpPr>
          <p:cNvPr id="3" name="Content Placeholder 2"/>
          <p:cNvSpPr>
            <a:spLocks noGrp="1"/>
          </p:cNvSpPr>
          <p:nvPr>
            <p:ph idx="1"/>
          </p:nvPr>
        </p:nvSpPr>
        <p:spPr>
          <a:xfrm>
            <a:off x="914400" y="1735138"/>
            <a:ext cx="7825132" cy="4584276"/>
          </a:xfrm>
        </p:spPr>
        <p:txBody>
          <a:bodyPr/>
          <a:lstStyle/>
          <a:p>
            <a:r>
              <a:rPr lang="en-US" sz="2000" dirty="0" smtClean="0"/>
              <a:t>When we have class imbalanced data, its useful to look at a metric that reflects the class imbalance</a:t>
            </a:r>
          </a:p>
          <a:p>
            <a:r>
              <a:rPr lang="en-US" sz="2000" dirty="0"/>
              <a:t>A completely Random Classifier has an </a:t>
            </a:r>
            <a:r>
              <a:rPr lang="en-US" sz="2000" dirty="0" smtClean="0"/>
              <a:t>AUC_ROC </a:t>
            </a:r>
            <a:r>
              <a:rPr lang="en-US" sz="2000" dirty="0"/>
              <a:t>of 0.5; (AUROC is not sensitive to class imbalance</a:t>
            </a:r>
            <a:r>
              <a:rPr lang="en-US" sz="2000" dirty="0" smtClean="0"/>
              <a:t>)</a:t>
            </a:r>
          </a:p>
          <a:p>
            <a:r>
              <a:rPr lang="en-US" sz="2000" dirty="0" smtClean="0"/>
              <a:t>The AUC_PRC (area under precision-recall curve) is sensitive to class imbalance . If </a:t>
            </a:r>
            <a:r>
              <a:rPr lang="en-US" sz="2000" dirty="0" err="1" smtClean="0"/>
              <a:t>Pos:Neg</a:t>
            </a:r>
            <a:r>
              <a:rPr lang="en-US" sz="2000" dirty="0" smtClean="0"/>
              <a:t> is 1:N then for a completely random classifier the AUPRC is 1/(N+1)</a:t>
            </a:r>
          </a:p>
          <a:p>
            <a:r>
              <a:rPr lang="en-US" sz="2000" dirty="0" smtClean="0"/>
              <a:t>In practice we might care about something like: What the Recall at 5% FDR (</a:t>
            </a:r>
            <a:r>
              <a:rPr lang="en-US" sz="2000" dirty="0" err="1" smtClean="0"/>
              <a:t>ie</a:t>
            </a:r>
            <a:r>
              <a:rPr lang="en-US" sz="2000" dirty="0" smtClean="0"/>
              <a:t>. Recall at 95 % Precision). Wouldn’t it be great to directly optimize this?</a:t>
            </a:r>
          </a:p>
          <a:p>
            <a:pPr marL="0" indent="0">
              <a:buNone/>
            </a:pPr>
            <a:endParaRPr lang="en-US" dirty="0" smtClean="0"/>
          </a:p>
        </p:txBody>
      </p:sp>
      <p:pic>
        <p:nvPicPr>
          <p:cNvPr id="4" name="Picture 3" descr="Screen Shot 2018-02-13 at 3.27.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855" y="5339026"/>
            <a:ext cx="2464609" cy="1518974"/>
          </a:xfrm>
          <a:prstGeom prst="rect">
            <a:avLst/>
          </a:prstGeom>
        </p:spPr>
      </p:pic>
    </p:spTree>
    <p:extLst>
      <p:ext uri="{BB962C8B-B14F-4D97-AF65-F5344CB8AC3E}">
        <p14:creationId xmlns:p14="http://schemas.microsoft.com/office/powerpoint/2010/main" val="257823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Optimizing what we care about</a:t>
            </a:r>
            <a:endParaRPr lang="en-US" sz="2400" dirty="0"/>
          </a:p>
        </p:txBody>
      </p:sp>
      <p:sp>
        <p:nvSpPr>
          <p:cNvPr id="3" name="Content Placeholder 2"/>
          <p:cNvSpPr>
            <a:spLocks noGrp="1"/>
          </p:cNvSpPr>
          <p:nvPr>
            <p:ph idx="1"/>
          </p:nvPr>
        </p:nvSpPr>
        <p:spPr>
          <a:xfrm>
            <a:off x="914400" y="1209457"/>
            <a:ext cx="7764651" cy="5034366"/>
          </a:xfrm>
        </p:spPr>
        <p:txBody>
          <a:bodyPr/>
          <a:lstStyle/>
          <a:p>
            <a:r>
              <a:rPr lang="en-US" dirty="0" smtClean="0"/>
              <a:t>The most common loss function we use with Neural Nets is the Cross Entropy Loss. This is well justified as it minimizes the KL divergence between the predicted and label distributions.</a:t>
            </a:r>
          </a:p>
          <a:p>
            <a:r>
              <a:rPr lang="en-US" dirty="0" smtClean="0"/>
              <a:t>Can we try to do better and directly learn with the metrics we care about?</a:t>
            </a:r>
          </a:p>
          <a:p>
            <a:r>
              <a:rPr lang="en-US" dirty="0" smtClean="0"/>
              <a:t>The problem is that AUC_ROC and AUC_PRC are not differentiable functions. Also AUC_PRC has no neat expression that can be written down as a sum of terms</a:t>
            </a:r>
          </a:p>
          <a:p>
            <a:r>
              <a:rPr lang="en-US" dirty="0" smtClean="0"/>
              <a:t>We can make progress by considering surrogates of these quantities and optimize those </a:t>
            </a:r>
            <a:endParaRPr lang="en-US" dirty="0"/>
          </a:p>
        </p:txBody>
      </p:sp>
    </p:spTree>
    <p:extLst>
      <p:ext uri="{BB962C8B-B14F-4D97-AF65-F5344CB8AC3E}">
        <p14:creationId xmlns:p14="http://schemas.microsoft.com/office/powerpoint/2010/main" val="52185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Learning to optimize AUC_ROC</a:t>
            </a:r>
            <a:endParaRPr lang="en-US" sz="2400" dirty="0"/>
          </a:p>
        </p:txBody>
      </p:sp>
      <p:sp>
        <p:nvSpPr>
          <p:cNvPr id="3" name="Content Placeholder 2"/>
          <p:cNvSpPr>
            <a:spLocks noGrp="1"/>
          </p:cNvSpPr>
          <p:nvPr>
            <p:ph idx="1"/>
          </p:nvPr>
        </p:nvSpPr>
        <p:spPr>
          <a:xfrm>
            <a:off x="914400" y="1194339"/>
            <a:ext cx="7313613" cy="5351848"/>
          </a:xfrm>
        </p:spPr>
        <p:txBody>
          <a:bodyPr>
            <a:normAutofit/>
          </a:bodyPr>
          <a:lstStyle/>
          <a:p>
            <a:r>
              <a:rPr lang="en-US" sz="1600" dirty="0" smtClean="0"/>
              <a:t>Optimizing Classifier performance via an approximation to the Wilcoxon-Mann-Whitney Statistic (IMCL 2003, </a:t>
            </a:r>
            <a:r>
              <a:rPr lang="en-US" sz="1600" dirty="0" err="1" smtClean="0"/>
              <a:t>Lian</a:t>
            </a:r>
            <a:r>
              <a:rPr lang="en-US" sz="1600" dirty="0" smtClean="0"/>
              <a:t> Yan, Robert </a:t>
            </a:r>
            <a:r>
              <a:rPr lang="en-US" sz="1600" dirty="0" err="1" smtClean="0"/>
              <a:t>Dodier</a:t>
            </a:r>
            <a:r>
              <a:rPr lang="en-US" sz="1600" dirty="0" smtClean="0"/>
              <a:t> et al)</a:t>
            </a:r>
          </a:p>
          <a:p>
            <a:endParaRPr lang="en-US" sz="1600" dirty="0"/>
          </a:p>
        </p:txBody>
      </p:sp>
      <p:pic>
        <p:nvPicPr>
          <p:cNvPr id="4" name="Picture 3" descr="Screen Shot 2018-02-13 at 1.52.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227" y="1888681"/>
            <a:ext cx="3552498" cy="2117645"/>
          </a:xfrm>
          <a:prstGeom prst="rect">
            <a:avLst/>
          </a:prstGeom>
        </p:spPr>
      </p:pic>
      <p:pic>
        <p:nvPicPr>
          <p:cNvPr id="5" name="Picture 4" descr="Screen Shot 2018-02-13 at 2.11.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27" y="4252586"/>
            <a:ext cx="3552498" cy="1981200"/>
          </a:xfrm>
          <a:prstGeom prst="rect">
            <a:avLst/>
          </a:prstGeom>
        </p:spPr>
      </p:pic>
      <p:sp>
        <p:nvSpPr>
          <p:cNvPr id="6" name="TextBox 5"/>
          <p:cNvSpPr txBox="1"/>
          <p:nvPr/>
        </p:nvSpPr>
        <p:spPr>
          <a:xfrm>
            <a:off x="5654991" y="1888681"/>
            <a:ext cx="2797255" cy="646331"/>
          </a:xfrm>
          <a:prstGeom prst="rect">
            <a:avLst/>
          </a:prstGeom>
          <a:noFill/>
        </p:spPr>
        <p:txBody>
          <a:bodyPr wrap="square" rtlCol="0">
            <a:spAutoFit/>
          </a:bodyPr>
          <a:lstStyle/>
          <a:p>
            <a:r>
              <a:rPr lang="en-US" dirty="0" smtClean="0"/>
              <a:t>Mann Whitney form for the AUC_ROC</a:t>
            </a:r>
            <a:endParaRPr lang="en-US" dirty="0"/>
          </a:p>
        </p:txBody>
      </p:sp>
      <p:sp>
        <p:nvSpPr>
          <p:cNvPr id="7" name="TextBox 6"/>
          <p:cNvSpPr txBox="1"/>
          <p:nvPr/>
        </p:nvSpPr>
        <p:spPr>
          <a:xfrm>
            <a:off x="5654991" y="4429637"/>
            <a:ext cx="2573022" cy="1754327"/>
          </a:xfrm>
          <a:prstGeom prst="rect">
            <a:avLst/>
          </a:prstGeom>
          <a:noFill/>
        </p:spPr>
        <p:txBody>
          <a:bodyPr wrap="square" rtlCol="0">
            <a:spAutoFit/>
          </a:bodyPr>
          <a:lstStyle/>
          <a:p>
            <a:r>
              <a:rPr lang="en-US" dirty="0" smtClean="0"/>
              <a:t>Relaxing Indicator functions to </a:t>
            </a:r>
            <a:r>
              <a:rPr lang="en-US" dirty="0" err="1" smtClean="0"/>
              <a:t>Sigmoids</a:t>
            </a:r>
            <a:r>
              <a:rPr lang="en-US" dirty="0" smtClean="0"/>
              <a:t>.</a:t>
            </a:r>
          </a:p>
          <a:p>
            <a:endParaRPr lang="en-US" dirty="0"/>
          </a:p>
          <a:p>
            <a:r>
              <a:rPr lang="en-US" dirty="0" smtClean="0"/>
              <a:t>Does not Learn in practice due to vanishing gradients</a:t>
            </a:r>
            <a:endParaRPr lang="en-US" dirty="0"/>
          </a:p>
        </p:txBody>
      </p:sp>
    </p:spTree>
    <p:extLst>
      <p:ext uri="{BB962C8B-B14F-4D97-AF65-F5344CB8AC3E}">
        <p14:creationId xmlns:p14="http://schemas.microsoft.com/office/powerpoint/2010/main" val="375027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Learning to optimize AUC_ROC</a:t>
            </a:r>
          </a:p>
        </p:txBody>
      </p:sp>
      <p:pic>
        <p:nvPicPr>
          <p:cNvPr id="6" name="Content Placeholder 5" descr="Screen Shot 2018-02-13 at 2.20.39 PM.png"/>
          <p:cNvPicPr>
            <a:picLocks noGrp="1" noChangeAspect="1"/>
          </p:cNvPicPr>
          <p:nvPr>
            <p:ph idx="1"/>
          </p:nvPr>
        </p:nvPicPr>
        <p:blipFill>
          <a:blip r:embed="rId2">
            <a:extLst>
              <a:ext uri="{28A0092B-C50C-407E-A947-70E740481C1C}">
                <a14:useLocalDpi xmlns:a14="http://schemas.microsoft.com/office/drawing/2010/main" val="0"/>
              </a:ext>
            </a:extLst>
          </a:blip>
          <a:srcRect t="6084" b="6084"/>
          <a:stretch>
            <a:fillRect/>
          </a:stretch>
        </p:blipFill>
        <p:spPr>
          <a:xfrm>
            <a:off x="914400" y="1750609"/>
            <a:ext cx="3986210" cy="2210715"/>
          </a:xfrm>
        </p:spPr>
      </p:pic>
      <p:sp>
        <p:nvSpPr>
          <p:cNvPr id="9" name="Rectangle 8"/>
          <p:cNvSpPr/>
          <p:nvPr/>
        </p:nvSpPr>
        <p:spPr>
          <a:xfrm>
            <a:off x="914399" y="1165833"/>
            <a:ext cx="7462245" cy="584776"/>
          </a:xfrm>
          <a:prstGeom prst="rect">
            <a:avLst/>
          </a:prstGeom>
        </p:spPr>
        <p:txBody>
          <a:bodyPr wrap="square">
            <a:spAutoFit/>
          </a:bodyPr>
          <a:lstStyle/>
          <a:p>
            <a:r>
              <a:rPr lang="en-US" sz="1600" dirty="0"/>
              <a:t>Optimizing Classifier performance via an approximation to the Wilcoxon-Mann-Whitney Statistic (IMCL 2003, </a:t>
            </a:r>
            <a:r>
              <a:rPr lang="en-US" sz="1600" dirty="0" err="1"/>
              <a:t>Lian</a:t>
            </a:r>
            <a:r>
              <a:rPr lang="en-US" sz="1600" dirty="0"/>
              <a:t> Yan, Robert </a:t>
            </a:r>
            <a:r>
              <a:rPr lang="en-US" sz="1600" dirty="0" err="1"/>
              <a:t>Dodier</a:t>
            </a:r>
            <a:r>
              <a:rPr lang="en-US" sz="1600" dirty="0"/>
              <a:t> et al)</a:t>
            </a:r>
          </a:p>
        </p:txBody>
      </p:sp>
      <p:sp>
        <p:nvSpPr>
          <p:cNvPr id="10" name="TextBox 9"/>
          <p:cNvSpPr txBox="1"/>
          <p:nvPr/>
        </p:nvSpPr>
        <p:spPr>
          <a:xfrm>
            <a:off x="4900610" y="1750609"/>
            <a:ext cx="2905668" cy="923330"/>
          </a:xfrm>
          <a:prstGeom prst="rect">
            <a:avLst/>
          </a:prstGeom>
          <a:noFill/>
        </p:spPr>
        <p:txBody>
          <a:bodyPr wrap="square" rtlCol="0">
            <a:spAutoFit/>
          </a:bodyPr>
          <a:lstStyle/>
          <a:p>
            <a:r>
              <a:rPr lang="en-US" b="1" dirty="0" smtClean="0"/>
              <a:t>Powered hinge loss: works much better in practice</a:t>
            </a:r>
          </a:p>
          <a:p>
            <a:endParaRPr lang="en-US" dirty="0"/>
          </a:p>
        </p:txBody>
      </p:sp>
      <p:pic>
        <p:nvPicPr>
          <p:cNvPr id="11" name="Picture 10" descr="Screen Shot 2018-02-13 at 2.12.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610" y="3961324"/>
            <a:ext cx="3986210" cy="2866814"/>
          </a:xfrm>
          <a:prstGeom prst="rect">
            <a:avLst/>
          </a:prstGeom>
        </p:spPr>
      </p:pic>
      <p:sp>
        <p:nvSpPr>
          <p:cNvPr id="12" name="TextBox 11"/>
          <p:cNvSpPr txBox="1"/>
          <p:nvPr/>
        </p:nvSpPr>
        <p:spPr>
          <a:xfrm>
            <a:off x="1103782" y="4474991"/>
            <a:ext cx="3341586" cy="1754327"/>
          </a:xfrm>
          <a:prstGeom prst="rect">
            <a:avLst/>
          </a:prstGeom>
          <a:noFill/>
        </p:spPr>
        <p:txBody>
          <a:bodyPr wrap="square" rtlCol="0">
            <a:spAutoFit/>
          </a:bodyPr>
          <a:lstStyle/>
          <a:p>
            <a:r>
              <a:rPr lang="en-US" dirty="0" smtClean="0"/>
              <a:t>Not hard to implement in </a:t>
            </a:r>
            <a:r>
              <a:rPr lang="en-US" dirty="0" err="1" smtClean="0"/>
              <a:t>Tensorflow</a:t>
            </a:r>
            <a:r>
              <a:rPr lang="en-US" dirty="0" smtClean="0"/>
              <a:t>. But changing batch size, and the hyper-</a:t>
            </a:r>
            <a:r>
              <a:rPr lang="en-US" dirty="0" err="1" smtClean="0"/>
              <a:t>params</a:t>
            </a:r>
            <a:r>
              <a:rPr lang="en-US" dirty="0" smtClean="0"/>
              <a:t> \gamma, p will be important for </a:t>
            </a:r>
            <a:r>
              <a:rPr lang="en-US" dirty="0" err="1" smtClean="0"/>
              <a:t>competetive</a:t>
            </a:r>
            <a:r>
              <a:rPr lang="en-US" dirty="0" smtClean="0"/>
              <a:t> performance</a:t>
            </a:r>
          </a:p>
          <a:p>
            <a:endParaRPr lang="en-US" dirty="0"/>
          </a:p>
        </p:txBody>
      </p:sp>
    </p:spTree>
    <p:extLst>
      <p:ext uri="{BB962C8B-B14F-4D97-AF65-F5344CB8AC3E}">
        <p14:creationId xmlns:p14="http://schemas.microsoft.com/office/powerpoint/2010/main" val="14458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Learning to optimize AUC_ROC</a:t>
            </a:r>
          </a:p>
        </p:txBody>
      </p:sp>
      <p:pic>
        <p:nvPicPr>
          <p:cNvPr id="5" name="Picture 4" descr="Screen Shot 2018-02-13 at 2.3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127" y="2036801"/>
            <a:ext cx="5952990" cy="3440255"/>
          </a:xfrm>
          <a:prstGeom prst="rect">
            <a:avLst/>
          </a:prstGeom>
        </p:spPr>
      </p:pic>
      <p:sp>
        <p:nvSpPr>
          <p:cNvPr id="6" name="TextBox 5"/>
          <p:cNvSpPr txBox="1"/>
          <p:nvPr/>
        </p:nvSpPr>
        <p:spPr>
          <a:xfrm>
            <a:off x="1374127" y="1371600"/>
            <a:ext cx="5952990" cy="646331"/>
          </a:xfrm>
          <a:prstGeom prst="rect">
            <a:avLst/>
          </a:prstGeom>
          <a:noFill/>
        </p:spPr>
        <p:txBody>
          <a:bodyPr wrap="square" rtlCol="0">
            <a:spAutoFit/>
          </a:bodyPr>
          <a:lstStyle/>
          <a:p>
            <a:r>
              <a:rPr lang="en-US" dirty="0" smtClean="0"/>
              <a:t>ROC-AUC loss implementation in </a:t>
            </a:r>
            <a:r>
              <a:rPr lang="en-US" dirty="0" err="1" smtClean="0"/>
              <a:t>Tensorflow</a:t>
            </a:r>
            <a:r>
              <a:rPr lang="en-US" dirty="0" smtClean="0"/>
              <a:t> (this was already implemented in TF-learn)</a:t>
            </a:r>
            <a:endParaRPr lang="en-US" dirty="0"/>
          </a:p>
        </p:txBody>
      </p:sp>
    </p:spTree>
    <p:extLst>
      <p:ext uri="{BB962C8B-B14F-4D97-AF65-F5344CB8AC3E}">
        <p14:creationId xmlns:p14="http://schemas.microsoft.com/office/powerpoint/2010/main" val="16359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Learning to optimize </a:t>
            </a:r>
            <a:r>
              <a:rPr lang="en-US" sz="2400" dirty="0" err="1" smtClean="0"/>
              <a:t>Recall@Precision</a:t>
            </a:r>
            <a:r>
              <a:rPr lang="en-US" sz="2400" dirty="0" smtClean="0"/>
              <a:t>/</a:t>
            </a:r>
            <a:r>
              <a:rPr lang="en-US" sz="2400" dirty="0" err="1" smtClean="0"/>
              <a:t>Precision@Recall</a:t>
            </a:r>
            <a:r>
              <a:rPr lang="en-US" sz="2400" dirty="0" smtClean="0"/>
              <a:t> and AUC_PR</a:t>
            </a:r>
            <a:endParaRPr lang="en-US" sz="2400" dirty="0"/>
          </a:p>
        </p:txBody>
      </p:sp>
      <p:sp>
        <p:nvSpPr>
          <p:cNvPr id="3" name="Content Placeholder 2"/>
          <p:cNvSpPr>
            <a:spLocks noGrp="1"/>
          </p:cNvSpPr>
          <p:nvPr>
            <p:ph idx="1"/>
          </p:nvPr>
        </p:nvSpPr>
        <p:spPr>
          <a:xfrm>
            <a:off x="914400" y="1371600"/>
            <a:ext cx="7313613" cy="4419600"/>
          </a:xfrm>
        </p:spPr>
        <p:txBody>
          <a:bodyPr>
            <a:normAutofit/>
          </a:bodyPr>
          <a:lstStyle/>
          <a:p>
            <a:r>
              <a:rPr lang="en-US" sz="1600" dirty="0" smtClean="0"/>
              <a:t>Scalable Learning of Non Decomposable Objectives:  (AISTATS 2017, </a:t>
            </a:r>
            <a:r>
              <a:rPr lang="en-US" sz="1600" dirty="0" err="1" smtClean="0"/>
              <a:t>Elad</a:t>
            </a:r>
            <a:r>
              <a:rPr lang="en-US" sz="1600" dirty="0" smtClean="0"/>
              <a:t> </a:t>
            </a:r>
            <a:r>
              <a:rPr lang="en-US" sz="1600" dirty="0" err="1" smtClean="0"/>
              <a:t>Eban</a:t>
            </a:r>
            <a:r>
              <a:rPr lang="en-US" sz="1600" dirty="0" smtClean="0"/>
              <a:t>, Ariel Gordon et al. ,Google </a:t>
            </a:r>
            <a:r>
              <a:rPr lang="en-US" sz="1600" dirty="0" err="1" smtClean="0"/>
              <a:t>Inc</a:t>
            </a:r>
            <a:r>
              <a:rPr lang="en-US" sz="1600" dirty="0" smtClean="0"/>
              <a:t>)</a:t>
            </a:r>
          </a:p>
          <a:p>
            <a:r>
              <a:rPr lang="en-US" sz="1600" dirty="0" smtClean="0"/>
              <a:t>This paper aims to learn some convex relaxations to the R@P and AUPRC metrics</a:t>
            </a:r>
          </a:p>
          <a:p>
            <a:r>
              <a:rPr lang="en-US" sz="1600" dirty="0" smtClean="0"/>
              <a:t>Improves AUPRC from 82.2% to 83.3% on </a:t>
            </a:r>
            <a:r>
              <a:rPr lang="en-US" sz="1600" dirty="0" err="1" smtClean="0"/>
              <a:t>Imagenet</a:t>
            </a:r>
            <a:r>
              <a:rPr lang="en-US" sz="1600" dirty="0" smtClean="0"/>
              <a:t> and Improves AUPRC from 42% to 48% on JFT (Google internal image dataset of 300 mil images and 20000 categories)</a:t>
            </a:r>
          </a:p>
          <a:p>
            <a:endParaRPr lang="en-US" sz="1600" dirty="0" smtClean="0"/>
          </a:p>
        </p:txBody>
      </p:sp>
      <p:pic>
        <p:nvPicPr>
          <p:cNvPr id="4" name="Picture 3" descr="Screen Shot 2018-02-13 at 3.27.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660540"/>
            <a:ext cx="4203700" cy="2590800"/>
          </a:xfrm>
          <a:prstGeom prst="rect">
            <a:avLst/>
          </a:prstGeom>
        </p:spPr>
      </p:pic>
      <p:sp>
        <p:nvSpPr>
          <p:cNvPr id="6" name="TextBox 5"/>
          <p:cNvSpPr txBox="1"/>
          <p:nvPr/>
        </p:nvSpPr>
        <p:spPr>
          <a:xfrm>
            <a:off x="5276984" y="5064602"/>
            <a:ext cx="3867016" cy="646331"/>
          </a:xfrm>
          <a:prstGeom prst="rect">
            <a:avLst/>
          </a:prstGeom>
          <a:noFill/>
        </p:spPr>
        <p:txBody>
          <a:bodyPr wrap="square" rtlCol="0">
            <a:spAutoFit/>
          </a:bodyPr>
          <a:lstStyle/>
          <a:p>
            <a:r>
              <a:rPr lang="en-US" dirty="0" smtClean="0"/>
              <a:t>Write the precision and recall in terms of zero-one loss</a:t>
            </a:r>
            <a:endParaRPr lang="en-US" dirty="0"/>
          </a:p>
        </p:txBody>
      </p:sp>
    </p:spTree>
    <p:extLst>
      <p:ext uri="{BB962C8B-B14F-4D97-AF65-F5344CB8AC3E}">
        <p14:creationId xmlns:p14="http://schemas.microsoft.com/office/powerpoint/2010/main" val="94028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Learning to optimize </a:t>
            </a:r>
            <a:r>
              <a:rPr lang="en-US" sz="2400" dirty="0" err="1" smtClean="0"/>
              <a:t>Recall@Precision</a:t>
            </a:r>
            <a:endParaRPr lang="en-US" sz="2400" dirty="0"/>
          </a:p>
        </p:txBody>
      </p:sp>
      <p:pic>
        <p:nvPicPr>
          <p:cNvPr id="4" name="Content Placeholder 3" descr="Screen Shot 2018-02-13 at 3.35.30 PM.png"/>
          <p:cNvPicPr>
            <a:picLocks noGrp="1" noChangeAspect="1"/>
          </p:cNvPicPr>
          <p:nvPr>
            <p:ph idx="1"/>
          </p:nvPr>
        </p:nvPicPr>
        <p:blipFill>
          <a:blip r:embed="rId2">
            <a:extLst>
              <a:ext uri="{28A0092B-C50C-407E-A947-70E740481C1C}">
                <a14:useLocalDpi xmlns:a14="http://schemas.microsoft.com/office/drawing/2010/main" val="0"/>
              </a:ext>
            </a:extLst>
          </a:blip>
          <a:srcRect l="4163" r="4163"/>
          <a:stretch>
            <a:fillRect/>
          </a:stretch>
        </p:blipFill>
        <p:spPr>
          <a:xfrm>
            <a:off x="5374888" y="1735138"/>
            <a:ext cx="3258803" cy="1649508"/>
          </a:xfrm>
        </p:spPr>
      </p:pic>
      <p:pic>
        <p:nvPicPr>
          <p:cNvPr id="5" name="Picture 4" descr="Screen Shot 2018-02-13 at 3.32.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48" y="1735138"/>
            <a:ext cx="4025900" cy="1143000"/>
          </a:xfrm>
          <a:prstGeom prst="rect">
            <a:avLst/>
          </a:prstGeom>
        </p:spPr>
      </p:pic>
      <p:sp>
        <p:nvSpPr>
          <p:cNvPr id="6" name="TextBox 5"/>
          <p:cNvSpPr txBox="1"/>
          <p:nvPr/>
        </p:nvSpPr>
        <p:spPr>
          <a:xfrm>
            <a:off x="725774" y="1088807"/>
            <a:ext cx="3008940" cy="646331"/>
          </a:xfrm>
          <a:prstGeom prst="rect">
            <a:avLst/>
          </a:prstGeom>
          <a:noFill/>
        </p:spPr>
        <p:txBody>
          <a:bodyPr wrap="square" rtlCol="0">
            <a:spAutoFit/>
          </a:bodyPr>
          <a:lstStyle/>
          <a:p>
            <a:r>
              <a:rPr lang="en-US" b="1" dirty="0" smtClean="0"/>
              <a:t>We can write </a:t>
            </a:r>
            <a:r>
              <a:rPr lang="en-US" b="1" dirty="0" err="1" smtClean="0"/>
              <a:t>Prec</a:t>
            </a:r>
            <a:r>
              <a:rPr lang="en-US" b="1" dirty="0" smtClean="0"/>
              <a:t> and Recall with 0-1 loss</a:t>
            </a:r>
            <a:endParaRPr lang="en-US" b="1" dirty="0"/>
          </a:p>
        </p:txBody>
      </p:sp>
      <p:sp>
        <p:nvSpPr>
          <p:cNvPr id="7" name="TextBox 6"/>
          <p:cNvSpPr txBox="1"/>
          <p:nvPr/>
        </p:nvSpPr>
        <p:spPr>
          <a:xfrm>
            <a:off x="5534029" y="1096926"/>
            <a:ext cx="3099662" cy="646331"/>
          </a:xfrm>
          <a:prstGeom prst="rect">
            <a:avLst/>
          </a:prstGeom>
          <a:noFill/>
        </p:spPr>
        <p:txBody>
          <a:bodyPr wrap="square" rtlCol="0">
            <a:spAutoFit/>
          </a:bodyPr>
          <a:lstStyle/>
          <a:p>
            <a:r>
              <a:rPr lang="en-US" b="1" dirty="0" smtClean="0"/>
              <a:t>Hinge loss relaxations for 0-1 loss</a:t>
            </a:r>
            <a:endParaRPr lang="en-US" b="1" dirty="0"/>
          </a:p>
        </p:txBody>
      </p:sp>
      <p:sp>
        <p:nvSpPr>
          <p:cNvPr id="8" name="TextBox 7"/>
          <p:cNvSpPr txBox="1"/>
          <p:nvPr/>
        </p:nvSpPr>
        <p:spPr>
          <a:xfrm>
            <a:off x="589692" y="4259584"/>
            <a:ext cx="3538149" cy="369332"/>
          </a:xfrm>
          <a:prstGeom prst="rect">
            <a:avLst/>
          </a:prstGeom>
          <a:noFill/>
        </p:spPr>
        <p:txBody>
          <a:bodyPr wrap="square" rtlCol="0">
            <a:spAutoFit/>
          </a:bodyPr>
          <a:lstStyle/>
          <a:p>
            <a:r>
              <a:rPr lang="en-US" b="1" dirty="0" smtClean="0"/>
              <a:t>Goal: Maximize R@P: at P=α </a:t>
            </a:r>
            <a:r>
              <a:rPr lang="en-US" dirty="0" smtClean="0"/>
              <a:t>:</a:t>
            </a:r>
            <a:endParaRPr lang="en-US" dirty="0"/>
          </a:p>
        </p:txBody>
      </p:sp>
      <p:pic>
        <p:nvPicPr>
          <p:cNvPr id="9" name="Picture 8" descr="Screen Shot 2018-02-13 at 3.41.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449" y="4628915"/>
            <a:ext cx="4025900" cy="1342779"/>
          </a:xfrm>
          <a:prstGeom prst="rect">
            <a:avLst/>
          </a:prstGeom>
        </p:spPr>
      </p:pic>
      <p:cxnSp>
        <p:nvCxnSpPr>
          <p:cNvPr id="11" name="Straight Arrow Connector 10"/>
          <p:cNvCxnSpPr/>
          <p:nvPr/>
        </p:nvCxnSpPr>
        <p:spPr>
          <a:xfrm>
            <a:off x="2721653" y="4036563"/>
            <a:ext cx="40522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31965" y="3667231"/>
            <a:ext cx="3148801" cy="400110"/>
          </a:xfrm>
          <a:prstGeom prst="rect">
            <a:avLst/>
          </a:prstGeom>
          <a:noFill/>
        </p:spPr>
        <p:txBody>
          <a:bodyPr wrap="square" rtlCol="0">
            <a:spAutoFit/>
          </a:bodyPr>
          <a:lstStyle/>
          <a:p>
            <a:pPr lvl="1"/>
            <a:r>
              <a:rPr lang="en-US" sz="2000" b="1" dirty="0" smtClean="0"/>
              <a:t>Hinge Relaxation</a:t>
            </a:r>
            <a:endParaRPr lang="en-US" sz="2000" b="1" dirty="0"/>
          </a:p>
        </p:txBody>
      </p:sp>
      <p:pic>
        <p:nvPicPr>
          <p:cNvPr id="14" name="Picture 13" descr="Screen Shot 2018-02-13 at 3.42.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9149" y="4628916"/>
            <a:ext cx="3835400" cy="1342778"/>
          </a:xfrm>
          <a:prstGeom prst="rect">
            <a:avLst/>
          </a:prstGeom>
        </p:spPr>
      </p:pic>
      <p:sp>
        <p:nvSpPr>
          <p:cNvPr id="16" name="TextBox 15"/>
          <p:cNvSpPr txBox="1"/>
          <p:nvPr/>
        </p:nvSpPr>
        <p:spPr>
          <a:xfrm>
            <a:off x="5149149" y="6289177"/>
            <a:ext cx="3835400" cy="369332"/>
          </a:xfrm>
          <a:prstGeom prst="rect">
            <a:avLst/>
          </a:prstGeom>
          <a:noFill/>
        </p:spPr>
        <p:txBody>
          <a:bodyPr wrap="square" rtlCol="0">
            <a:spAutoFit/>
          </a:bodyPr>
          <a:lstStyle/>
          <a:p>
            <a:r>
              <a:rPr lang="en-US" b="1" dirty="0" smtClean="0"/>
              <a:t>Lower Bound to true P@R objective</a:t>
            </a:r>
            <a:endParaRPr lang="en-US" b="1" dirty="0"/>
          </a:p>
        </p:txBody>
      </p:sp>
    </p:spTree>
    <p:extLst>
      <p:ext uri="{BB962C8B-B14F-4D97-AF65-F5344CB8AC3E}">
        <p14:creationId xmlns:p14="http://schemas.microsoft.com/office/powerpoint/2010/main" val="49689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Learning to optimize </a:t>
            </a:r>
            <a:r>
              <a:rPr lang="en-US" sz="2400" dirty="0" err="1" smtClean="0"/>
              <a:t>Recall@Precision</a:t>
            </a:r>
            <a:endParaRPr lang="en-US" sz="2400" dirty="0"/>
          </a:p>
        </p:txBody>
      </p:sp>
      <p:pic>
        <p:nvPicPr>
          <p:cNvPr id="6" name="Picture 5" descr="Screen Shot 2018-02-13 at 3.42.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85" y="1522870"/>
            <a:ext cx="6293675" cy="1319354"/>
          </a:xfrm>
          <a:prstGeom prst="rect">
            <a:avLst/>
          </a:prstGeom>
        </p:spPr>
      </p:pic>
      <p:pic>
        <p:nvPicPr>
          <p:cNvPr id="7" name="Picture 6" descr="Screen Shot 2018-02-13 at 3.52.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5" y="2842224"/>
            <a:ext cx="3505200" cy="825500"/>
          </a:xfrm>
          <a:prstGeom prst="rect">
            <a:avLst/>
          </a:prstGeom>
        </p:spPr>
      </p:pic>
      <p:sp>
        <p:nvSpPr>
          <p:cNvPr id="8" name="TextBox 7"/>
          <p:cNvSpPr txBox="1"/>
          <p:nvPr/>
        </p:nvSpPr>
        <p:spPr>
          <a:xfrm>
            <a:off x="600385" y="3746070"/>
            <a:ext cx="4611691" cy="923330"/>
          </a:xfrm>
          <a:prstGeom prst="rect">
            <a:avLst/>
          </a:prstGeom>
          <a:noFill/>
        </p:spPr>
        <p:txBody>
          <a:bodyPr wrap="square" rtlCol="0">
            <a:spAutoFit/>
          </a:bodyPr>
          <a:lstStyle/>
          <a:p>
            <a:r>
              <a:rPr lang="en-US" dirty="0" smtClean="0"/>
              <a:t>An extra parameter </a:t>
            </a:r>
            <a:r>
              <a:rPr lang="en-US" dirty="0" err="1" smtClean="0"/>
              <a:t>λ</a:t>
            </a:r>
            <a:r>
              <a:rPr lang="en-US" dirty="0" smtClean="0"/>
              <a:t>(apart from the weights of the model) arises as a Lagrange Multiplier from the constraint on Precision</a:t>
            </a:r>
            <a:endParaRPr lang="en-US" dirty="0"/>
          </a:p>
        </p:txBody>
      </p:sp>
      <p:sp>
        <p:nvSpPr>
          <p:cNvPr id="9" name="TextBox 8"/>
          <p:cNvSpPr txBox="1"/>
          <p:nvPr/>
        </p:nvSpPr>
        <p:spPr>
          <a:xfrm>
            <a:off x="600385" y="5004129"/>
            <a:ext cx="4876674" cy="646331"/>
          </a:xfrm>
          <a:prstGeom prst="rect">
            <a:avLst/>
          </a:prstGeom>
          <a:noFill/>
        </p:spPr>
        <p:txBody>
          <a:bodyPr wrap="square" rtlCol="0">
            <a:spAutoFit/>
          </a:bodyPr>
          <a:lstStyle/>
          <a:p>
            <a:r>
              <a:rPr lang="en-US" dirty="0" smtClean="0"/>
              <a:t>We can train this with SGD; Loss function can be implemented in </a:t>
            </a:r>
            <a:r>
              <a:rPr lang="en-US" dirty="0" err="1" smtClean="0"/>
              <a:t>Tensorflow</a:t>
            </a:r>
            <a:endParaRPr lang="en-US" dirty="0"/>
          </a:p>
        </p:txBody>
      </p:sp>
    </p:spTree>
    <p:extLst>
      <p:ext uri="{BB962C8B-B14F-4D97-AF65-F5344CB8AC3E}">
        <p14:creationId xmlns:p14="http://schemas.microsoft.com/office/powerpoint/2010/main" val="34991436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269</TotalTime>
  <Words>763</Words>
  <Application>Microsoft Macintosh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Inkwell</vt:lpstr>
      <vt:lpstr>Exploring optimization with “unusual” Loss functions for Imbalanced biogical datasets</vt:lpstr>
      <vt:lpstr>What metrics are useful  for classification of imbalanced data ?</vt:lpstr>
      <vt:lpstr>Optimizing what we care about</vt:lpstr>
      <vt:lpstr>Learning to optimize AUC_ROC</vt:lpstr>
      <vt:lpstr>Learning to optimize AUC_ROC</vt:lpstr>
      <vt:lpstr>Learning to optimize AUC_ROC</vt:lpstr>
      <vt:lpstr>Learning to optimize Recall@Precision/Precision@Recall and AUC_PR</vt:lpstr>
      <vt:lpstr>Learning to optimize Recall@Precision</vt:lpstr>
      <vt:lpstr>Learning to optimize Recall@Precision</vt:lpstr>
      <vt:lpstr>Learning to optimize AUC_PRC</vt:lpstr>
      <vt:lpstr>Focal Loss for dense object detection:</vt:lpstr>
      <vt:lpstr>Comparing these loss functions on TF binding</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optimization with “unusual” Loss functions for Imbalanced biogical datasets</dc:title>
  <dc:creator>Abhimanyu Banerjee</dc:creator>
  <cp:lastModifiedBy>Abhimanyu Banerjee</cp:lastModifiedBy>
  <cp:revision>18</cp:revision>
  <dcterms:created xsi:type="dcterms:W3CDTF">2018-02-13T20:09:30Z</dcterms:created>
  <dcterms:modified xsi:type="dcterms:W3CDTF">2018-02-14T00:38:36Z</dcterms:modified>
</cp:coreProperties>
</file>