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13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ABCB16-6FDB-6740-B48F-A9A0F85B5F28}" type="datetimeFigureOut">
              <a:rPr lang="en-US" smtClean="0"/>
              <a:t>11/7/17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2CDE37-2677-3644-BF4D-0C59E7A1EB58}" type="slidenum">
              <a:rPr lang="en-US" smtClean="0"/>
              <a:t>‹#›</a:t>
            </a:fld>
            <a:endParaRPr lang="en-US"/>
          </a:p>
        </p:txBody>
      </p:sp>
    </p:spTree>
    <p:extLst>
      <p:ext uri="{BB962C8B-B14F-4D97-AF65-F5344CB8AC3E}">
        <p14:creationId xmlns:p14="http://schemas.microsoft.com/office/powerpoint/2010/main" val="14091446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TF may bind a difference sequence motif in the </a:t>
            </a:r>
            <a:r>
              <a:rPr lang="en-US" baseline="0" dirty="0" err="1" smtClean="0"/>
              <a:t>presecence</a:t>
            </a:r>
            <a:r>
              <a:rPr lang="en-US" baseline="0" dirty="0" smtClean="0"/>
              <a:t> of Methylation</a:t>
            </a:r>
            <a:endParaRPr lang="en-US" dirty="0"/>
          </a:p>
        </p:txBody>
      </p:sp>
      <p:sp>
        <p:nvSpPr>
          <p:cNvPr id="4" name="Slide Number Placeholder 3"/>
          <p:cNvSpPr>
            <a:spLocks noGrp="1"/>
          </p:cNvSpPr>
          <p:nvPr>
            <p:ph type="sldNum" sz="quarter" idx="10"/>
          </p:nvPr>
        </p:nvSpPr>
        <p:spPr/>
        <p:txBody>
          <a:bodyPr/>
          <a:lstStyle/>
          <a:p>
            <a:fld id="{842CDE37-2677-3644-BF4D-0C59E7A1EB58}" type="slidenum">
              <a:rPr lang="en-US" smtClean="0"/>
              <a:t>4</a:t>
            </a:fld>
            <a:endParaRPr lang="en-US"/>
          </a:p>
        </p:txBody>
      </p:sp>
    </p:spTree>
    <p:extLst>
      <p:ext uri="{BB962C8B-B14F-4D97-AF65-F5344CB8AC3E}">
        <p14:creationId xmlns:p14="http://schemas.microsoft.com/office/powerpoint/2010/main" val="184531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has been</a:t>
            </a:r>
            <a:r>
              <a:rPr lang="en-US" baseline="0" dirty="0" smtClean="0"/>
              <a:t> done in H1 cells</a:t>
            </a:r>
          </a:p>
          <a:p>
            <a:r>
              <a:rPr lang="en-US" baseline="0" dirty="0" err="1" smtClean="0"/>
              <a:t>Avg</a:t>
            </a:r>
            <a:r>
              <a:rPr lang="en-US" baseline="0" dirty="0" smtClean="0"/>
              <a:t> methylation is done within </a:t>
            </a:r>
            <a:r>
              <a:rPr lang="en-US" baseline="0" dirty="0" err="1" smtClean="0"/>
              <a:t>CpG</a:t>
            </a:r>
            <a:r>
              <a:rPr lang="en-US" baseline="0" dirty="0" smtClean="0"/>
              <a:t> sites only</a:t>
            </a:r>
            <a:endParaRPr lang="en-US" dirty="0"/>
          </a:p>
        </p:txBody>
      </p:sp>
      <p:sp>
        <p:nvSpPr>
          <p:cNvPr id="4" name="Slide Number Placeholder 3"/>
          <p:cNvSpPr>
            <a:spLocks noGrp="1"/>
          </p:cNvSpPr>
          <p:nvPr>
            <p:ph type="sldNum" sz="quarter" idx="10"/>
          </p:nvPr>
        </p:nvSpPr>
        <p:spPr/>
        <p:txBody>
          <a:bodyPr/>
          <a:lstStyle/>
          <a:p>
            <a:fld id="{842CDE37-2677-3644-BF4D-0C59E7A1EB58}" type="slidenum">
              <a:rPr lang="en-US" smtClean="0"/>
              <a:t>5</a:t>
            </a:fld>
            <a:endParaRPr lang="en-US"/>
          </a:p>
        </p:txBody>
      </p:sp>
    </p:spTree>
    <p:extLst>
      <p:ext uri="{BB962C8B-B14F-4D97-AF65-F5344CB8AC3E}">
        <p14:creationId xmlns:p14="http://schemas.microsoft.com/office/powerpoint/2010/main" val="3330107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Trainging</a:t>
            </a:r>
            <a:r>
              <a:rPr lang="en-US" baseline="0" dirty="0" smtClean="0"/>
              <a:t> models optimally is difficult. Lots of fine tuning needed. I have tweaked learning rate between 3e-4 to 1e-6. I’ve seen that 3e-5 is good for </a:t>
            </a:r>
            <a:r>
              <a:rPr lang="en-US" baseline="0" dirty="0" err="1" smtClean="0"/>
              <a:t>Seq</a:t>
            </a:r>
            <a:r>
              <a:rPr lang="en-US" baseline="0" dirty="0" smtClean="0"/>
              <a:t>, DNAse, Methylation models</a:t>
            </a:r>
          </a:p>
          <a:p>
            <a:r>
              <a:rPr lang="en-US" baseline="0" dirty="0" smtClean="0"/>
              <a:t>But very small learning rates results in local minima</a:t>
            </a:r>
          </a:p>
          <a:p>
            <a:r>
              <a:rPr lang="en-US" baseline="0" dirty="0" smtClean="0"/>
              <a:t>Ideally we want optimally </a:t>
            </a:r>
            <a:r>
              <a:rPr lang="en-US" baseline="0" dirty="0" err="1" smtClean="0"/>
              <a:t>perrforming</a:t>
            </a:r>
            <a:r>
              <a:rPr lang="en-US" baseline="0" dirty="0" smtClean="0"/>
              <a:t> models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42CDE37-2677-3644-BF4D-0C59E7A1EB58}" type="slidenum">
              <a:rPr lang="en-US" smtClean="0"/>
              <a:t>10</a:t>
            </a:fld>
            <a:endParaRPr lang="en-US"/>
          </a:p>
        </p:txBody>
      </p:sp>
    </p:spTree>
    <p:extLst>
      <p:ext uri="{BB962C8B-B14F-4D97-AF65-F5344CB8AC3E}">
        <p14:creationId xmlns:p14="http://schemas.microsoft.com/office/powerpoint/2010/main" val="129368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Guided </a:t>
            </a:r>
            <a:r>
              <a:rPr lang="en-US" baseline="0" dirty="0" err="1" smtClean="0"/>
              <a:t>backprop</a:t>
            </a:r>
            <a:r>
              <a:rPr lang="en-US" baseline="0" dirty="0" smtClean="0"/>
              <a:t> to learn the role of methylation for TF binding </a:t>
            </a:r>
            <a:endParaRPr lang="en-US" dirty="0"/>
          </a:p>
        </p:txBody>
      </p:sp>
      <p:sp>
        <p:nvSpPr>
          <p:cNvPr id="4" name="Slide Number Placeholder 3"/>
          <p:cNvSpPr>
            <a:spLocks noGrp="1"/>
          </p:cNvSpPr>
          <p:nvPr>
            <p:ph type="sldNum" sz="quarter" idx="10"/>
          </p:nvPr>
        </p:nvSpPr>
        <p:spPr/>
        <p:txBody>
          <a:bodyPr/>
          <a:lstStyle/>
          <a:p>
            <a:fld id="{842CDE37-2677-3644-BF4D-0C59E7A1EB58}" type="slidenum">
              <a:rPr lang="en-US" smtClean="0"/>
              <a:t>11</a:t>
            </a:fld>
            <a:endParaRPr lang="en-US"/>
          </a:p>
        </p:txBody>
      </p:sp>
    </p:spTree>
    <p:extLst>
      <p:ext uri="{BB962C8B-B14F-4D97-AF65-F5344CB8AC3E}">
        <p14:creationId xmlns:p14="http://schemas.microsoft.com/office/powerpoint/2010/main" val="2390888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t>
            </a:r>
            <a:endParaRPr lang="en-US" dirty="0"/>
          </a:p>
        </p:txBody>
      </p:sp>
      <p:sp>
        <p:nvSpPr>
          <p:cNvPr id="4" name="Slide Number Placeholder 3"/>
          <p:cNvSpPr>
            <a:spLocks noGrp="1"/>
          </p:cNvSpPr>
          <p:nvPr>
            <p:ph type="sldNum" sz="quarter" idx="10"/>
          </p:nvPr>
        </p:nvSpPr>
        <p:spPr/>
        <p:txBody>
          <a:bodyPr/>
          <a:lstStyle/>
          <a:p>
            <a:fld id="{842CDE37-2677-3644-BF4D-0C59E7A1EB58}" type="slidenum">
              <a:rPr lang="en-US" smtClean="0"/>
              <a:t>12</a:t>
            </a:fld>
            <a:endParaRPr lang="en-US"/>
          </a:p>
        </p:txBody>
      </p:sp>
    </p:spTree>
    <p:extLst>
      <p:ext uri="{BB962C8B-B14F-4D97-AF65-F5344CB8AC3E}">
        <p14:creationId xmlns:p14="http://schemas.microsoft.com/office/powerpoint/2010/main" val="77699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WGBS:</a:t>
            </a:r>
            <a:r>
              <a:rPr lang="en-US" baseline="0" dirty="0" smtClean="0"/>
              <a:t> Whole Genome Bisulfite Sequencing is an experiment to calculate genome wide methylation status</a:t>
            </a:r>
            <a:endParaRPr lang="en-US" dirty="0"/>
          </a:p>
        </p:txBody>
      </p:sp>
      <p:sp>
        <p:nvSpPr>
          <p:cNvPr id="4" name="Slide Number Placeholder 3"/>
          <p:cNvSpPr>
            <a:spLocks noGrp="1"/>
          </p:cNvSpPr>
          <p:nvPr>
            <p:ph type="sldNum" sz="quarter" idx="10"/>
          </p:nvPr>
        </p:nvSpPr>
        <p:spPr/>
        <p:txBody>
          <a:bodyPr/>
          <a:lstStyle/>
          <a:p>
            <a:fld id="{842CDE37-2677-3644-BF4D-0C59E7A1EB58}" type="slidenum">
              <a:rPr lang="en-US" smtClean="0"/>
              <a:t>13</a:t>
            </a:fld>
            <a:endParaRPr lang="en-US"/>
          </a:p>
        </p:txBody>
      </p:sp>
    </p:spTree>
    <p:extLst>
      <p:ext uri="{BB962C8B-B14F-4D97-AF65-F5344CB8AC3E}">
        <p14:creationId xmlns:p14="http://schemas.microsoft.com/office/powerpoint/2010/main" val="223773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11/7/17</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11/7/17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11/7/17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11/7/17</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11/7/17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11/7/17</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package" Target="../embeddings/Microsoft_Excel_Sheet1.xlsx"/><Relationship Id="rId5" Type="http://schemas.openxmlformats.org/officeDocument/2006/relationships/image" Target="../media/image19.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Uncovering DNA-Methylation’s shadowy role in TF Binding with Deep Learning</a:t>
            </a:r>
            <a:endParaRPr lang="en-US" dirty="0"/>
          </a:p>
        </p:txBody>
      </p:sp>
      <p:sp>
        <p:nvSpPr>
          <p:cNvPr id="3" name="Subtitle 2"/>
          <p:cNvSpPr>
            <a:spLocks noGrp="1"/>
          </p:cNvSpPr>
          <p:nvPr>
            <p:ph type="subTitle" idx="1"/>
          </p:nvPr>
        </p:nvSpPr>
        <p:spPr/>
        <p:txBody>
          <a:bodyPr/>
          <a:lstStyle/>
          <a:p>
            <a:r>
              <a:rPr lang="en-US" dirty="0" err="1" smtClean="0"/>
              <a:t>Abhi</a:t>
            </a:r>
            <a:r>
              <a:rPr lang="en-US" dirty="0" smtClean="0"/>
              <a:t> Banerjee</a:t>
            </a:r>
          </a:p>
          <a:p>
            <a:r>
              <a:rPr lang="en-US" dirty="0" smtClean="0"/>
              <a:t>Nov 7, 2017 </a:t>
            </a:r>
          </a:p>
          <a:p>
            <a:r>
              <a:rPr lang="en-US" dirty="0" err="1" smtClean="0"/>
              <a:t>Kundaje</a:t>
            </a:r>
            <a:r>
              <a:rPr lang="en-US" dirty="0" smtClean="0"/>
              <a:t> Lab Journal Club</a:t>
            </a:r>
            <a:endParaRPr lang="en-US" dirty="0"/>
          </a:p>
        </p:txBody>
      </p:sp>
    </p:spTree>
    <p:extLst>
      <p:ext uri="{BB962C8B-B14F-4D97-AF65-F5344CB8AC3E}">
        <p14:creationId xmlns:p14="http://schemas.microsoft.com/office/powerpoint/2010/main" val="1949819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Performance across enriched TFs: AUPRC reported with </a:t>
            </a:r>
            <a:r>
              <a:rPr lang="en-US" sz="2400" dirty="0" err="1" smtClean="0"/>
              <a:t>eval</a:t>
            </a:r>
            <a:r>
              <a:rPr lang="en-US" sz="2400" dirty="0" smtClean="0"/>
              <a:t>. done genome-wide on chr9</a:t>
            </a:r>
            <a:endParaRPr lang="en-US" sz="2400" dirty="0"/>
          </a:p>
        </p:txBody>
      </p:sp>
      <p:sp>
        <p:nvSpPr>
          <p:cNvPr id="6" name="TextBox 5"/>
          <p:cNvSpPr txBox="1"/>
          <p:nvPr/>
        </p:nvSpPr>
        <p:spPr>
          <a:xfrm>
            <a:off x="822071" y="5137185"/>
            <a:ext cx="7668576" cy="1754327"/>
          </a:xfrm>
          <a:prstGeom prst="rect">
            <a:avLst/>
          </a:prstGeom>
          <a:noFill/>
        </p:spPr>
        <p:txBody>
          <a:bodyPr wrap="square" rtlCol="0">
            <a:spAutoFit/>
          </a:bodyPr>
          <a:lstStyle/>
          <a:p>
            <a:pPr marL="285750" indent="-285750">
              <a:buFont typeface="Arial"/>
              <a:buChar char="•"/>
            </a:pPr>
            <a:r>
              <a:rPr lang="en-US" dirty="0" smtClean="0"/>
              <a:t>Enrichment in Methylation (DNAse background)</a:t>
            </a:r>
          </a:p>
          <a:p>
            <a:pPr marL="285750" indent="-285750">
              <a:buFont typeface="Arial"/>
              <a:buChar char="•"/>
            </a:pPr>
            <a:r>
              <a:rPr lang="en-US" dirty="0" smtClean="0"/>
              <a:t>I’ve left out </a:t>
            </a:r>
            <a:r>
              <a:rPr lang="en-US" dirty="0" err="1" smtClean="0"/>
              <a:t>eGFP</a:t>
            </a:r>
            <a:r>
              <a:rPr lang="en-US" dirty="0" smtClean="0"/>
              <a:t>-fusions ; they seem all very enriched in methylation  ; Showing CEBPB (</a:t>
            </a:r>
            <a:r>
              <a:rPr lang="en-US" dirty="0" err="1" smtClean="0"/>
              <a:t>eGFP</a:t>
            </a:r>
            <a:r>
              <a:rPr lang="en-US" dirty="0" smtClean="0"/>
              <a:t>) for comparison</a:t>
            </a:r>
          </a:p>
          <a:p>
            <a:pPr marL="285750" indent="-285750">
              <a:buFont typeface="Arial"/>
              <a:buChar char="•"/>
            </a:pPr>
            <a:r>
              <a:rPr lang="en-US" dirty="0" smtClean="0"/>
              <a:t>AUPRC metric reported (data imbalance is 1:1000 for the positive set: negatives)</a:t>
            </a:r>
          </a:p>
          <a:p>
            <a:pPr marL="285750" indent="-285750">
              <a:buFont typeface="Arial"/>
              <a:buChar char="•"/>
            </a:pP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28615556"/>
              </p:ext>
            </p:extLst>
          </p:nvPr>
        </p:nvGraphicFramePr>
        <p:xfrm>
          <a:off x="791007" y="1630624"/>
          <a:ext cx="7512603" cy="3477701"/>
        </p:xfrm>
        <a:graphic>
          <a:graphicData uri="http://schemas.openxmlformats.org/presentationml/2006/ole">
            <mc:AlternateContent xmlns:mc="http://schemas.openxmlformats.org/markup-compatibility/2006">
              <mc:Choice xmlns:v="urn:schemas-microsoft-com:vml" Requires="v">
                <p:oleObj spid="_x0000_s1038" name="Worksheet" r:id="rId4" imgW="4965700" imgH="2298700" progId="Excel.Sheet.12">
                  <p:embed/>
                </p:oleObj>
              </mc:Choice>
              <mc:Fallback>
                <p:oleObj name="Worksheet" r:id="rId4" imgW="4965700" imgH="2298700" progId="Excel.Sheet.12">
                  <p:embed/>
                  <p:pic>
                    <p:nvPicPr>
                      <p:cNvPr id="0" name=""/>
                      <p:cNvPicPr/>
                      <p:nvPr/>
                    </p:nvPicPr>
                    <p:blipFill>
                      <a:blip r:embed="rId5"/>
                      <a:stretch>
                        <a:fillRect/>
                      </a:stretch>
                    </p:blipFill>
                    <p:spPr>
                      <a:xfrm>
                        <a:off x="791007" y="1630624"/>
                        <a:ext cx="7512603" cy="3477701"/>
                      </a:xfrm>
                      <a:prstGeom prst="rect">
                        <a:avLst/>
                      </a:prstGeom>
                    </p:spPr>
                  </p:pic>
                </p:oleObj>
              </mc:Fallback>
            </mc:AlternateContent>
          </a:graphicData>
        </a:graphic>
      </p:graphicFrame>
    </p:spTree>
    <p:extLst>
      <p:ext uri="{BB962C8B-B14F-4D97-AF65-F5344CB8AC3E}">
        <p14:creationId xmlns:p14="http://schemas.microsoft.com/office/powerpoint/2010/main" val="385417738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Interpreting models can teach us about TF binding </a:t>
            </a:r>
            <a:endParaRPr lang="en-US" sz="2400" dirty="0"/>
          </a:p>
        </p:txBody>
      </p:sp>
      <p:pic>
        <p:nvPicPr>
          <p:cNvPr id="4" name="Picture 3" descr="Screen Shot 2017-11-07 at 3.24.52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77740"/>
            <a:ext cx="9019530" cy="2450497"/>
          </a:xfrm>
          <a:prstGeom prst="rect">
            <a:avLst/>
          </a:prstGeom>
        </p:spPr>
      </p:pic>
      <p:pic>
        <p:nvPicPr>
          <p:cNvPr id="5" name="Picture 4" descr="Screen Shot 2017-11-07 at 3.52.29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955278"/>
            <a:ext cx="9144000" cy="2627136"/>
          </a:xfrm>
          <a:prstGeom prst="rect">
            <a:avLst/>
          </a:prstGeom>
        </p:spPr>
      </p:pic>
    </p:spTree>
    <p:extLst>
      <p:ext uri="{BB962C8B-B14F-4D97-AF65-F5344CB8AC3E}">
        <p14:creationId xmlns:p14="http://schemas.microsoft.com/office/powerpoint/2010/main" val="256212669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Interpreting models can teach us about TF binding </a:t>
            </a:r>
          </a:p>
        </p:txBody>
      </p:sp>
      <p:pic>
        <p:nvPicPr>
          <p:cNvPr id="4" name="Picture 3" descr="Seq_meth_beat_seq.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37" y="1619855"/>
            <a:ext cx="8355693" cy="2826802"/>
          </a:xfrm>
          <a:prstGeom prst="rect">
            <a:avLst/>
          </a:prstGeom>
        </p:spPr>
      </p:pic>
      <p:sp>
        <p:nvSpPr>
          <p:cNvPr id="5" name="TextBox 4"/>
          <p:cNvSpPr txBox="1"/>
          <p:nvPr/>
        </p:nvSpPr>
        <p:spPr>
          <a:xfrm>
            <a:off x="202037" y="4446657"/>
            <a:ext cx="6494062" cy="646331"/>
          </a:xfrm>
          <a:prstGeom prst="rect">
            <a:avLst/>
          </a:prstGeom>
          <a:noFill/>
        </p:spPr>
        <p:txBody>
          <a:bodyPr wrap="square" rtlCol="0">
            <a:spAutoFit/>
          </a:bodyPr>
          <a:lstStyle/>
          <a:p>
            <a:r>
              <a:rPr lang="en-US" dirty="0" err="1" smtClean="0"/>
              <a:t>Seq+Meth</a:t>
            </a:r>
            <a:r>
              <a:rPr lang="en-US" dirty="0" smtClean="0"/>
              <a:t> model correctly classifies using methylation background which it gives a high importance score to.</a:t>
            </a:r>
            <a:endParaRPr lang="en-US" dirty="0"/>
          </a:p>
        </p:txBody>
      </p:sp>
      <p:sp>
        <p:nvSpPr>
          <p:cNvPr id="6" name="TextBox 5"/>
          <p:cNvSpPr txBox="1"/>
          <p:nvPr/>
        </p:nvSpPr>
        <p:spPr>
          <a:xfrm>
            <a:off x="202037" y="5093981"/>
            <a:ext cx="8124793" cy="1754327"/>
          </a:xfrm>
          <a:prstGeom prst="rect">
            <a:avLst/>
          </a:prstGeom>
          <a:noFill/>
        </p:spPr>
        <p:txBody>
          <a:bodyPr wrap="square" rtlCol="0">
            <a:spAutoFit/>
          </a:bodyPr>
          <a:lstStyle/>
          <a:p>
            <a:r>
              <a:rPr lang="en-US" dirty="0" smtClean="0"/>
              <a:t>However, we’ve seen that NN interpretation methods are fragile—so we can not blindly trust any single interpretation as being conclusive biological evidence. Any claim must be verified to occur repeatedly over the genome ---(for example saying that methylation within 50 </a:t>
            </a:r>
            <a:r>
              <a:rPr lang="en-US" dirty="0" err="1" smtClean="0"/>
              <a:t>bp</a:t>
            </a:r>
            <a:r>
              <a:rPr lang="en-US" dirty="0" smtClean="0"/>
              <a:t> is important to binding for ex)</a:t>
            </a:r>
          </a:p>
          <a:p>
            <a:r>
              <a:rPr lang="en-US" dirty="0" smtClean="0"/>
              <a:t>Can we average importance scores across several good models? Use test time dropout on interpretation scores? </a:t>
            </a:r>
            <a:endParaRPr lang="en-US" dirty="0"/>
          </a:p>
        </p:txBody>
      </p:sp>
    </p:spTree>
    <p:extLst>
      <p:ext uri="{BB962C8B-B14F-4D97-AF65-F5344CB8AC3E}">
        <p14:creationId xmlns:p14="http://schemas.microsoft.com/office/powerpoint/2010/main" val="35640316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Current Issues:</a:t>
            </a:r>
            <a:endParaRPr lang="en-US" sz="2400" dirty="0"/>
          </a:p>
        </p:txBody>
      </p:sp>
      <p:sp>
        <p:nvSpPr>
          <p:cNvPr id="3" name="Content Placeholder 2"/>
          <p:cNvSpPr>
            <a:spLocks noGrp="1"/>
          </p:cNvSpPr>
          <p:nvPr>
            <p:ph idx="1"/>
          </p:nvPr>
        </p:nvSpPr>
        <p:spPr/>
        <p:txBody>
          <a:bodyPr>
            <a:normAutofit fontScale="92500"/>
          </a:bodyPr>
          <a:lstStyle/>
          <a:p>
            <a:r>
              <a:rPr lang="en-US" dirty="0" smtClean="0"/>
              <a:t>Reprocessed Methylation data: I re-processed the Methylation data to trim off ends of reads in the WGBS experiment ( to remove biases in the experimental procedure). Using both replicates now . I used only rep1 in my previous analysis (which is the processed version available from ENCODE)</a:t>
            </a:r>
          </a:p>
          <a:p>
            <a:r>
              <a:rPr lang="en-US" dirty="0" smtClean="0"/>
              <a:t>WGBS experiments are in-homogenous and not every genomic location has equal coverage. We ideally want to filter out </a:t>
            </a:r>
            <a:r>
              <a:rPr lang="en-US" dirty="0" err="1" smtClean="0"/>
              <a:t>CpGs</a:t>
            </a:r>
            <a:r>
              <a:rPr lang="en-US" dirty="0" smtClean="0"/>
              <a:t> with &lt;10 read coverage. But these are spread out all over the genome– and throwing out intervals containing these causes a loss of lot(about 60%) of data</a:t>
            </a:r>
          </a:p>
          <a:p>
            <a:endParaRPr lang="en-US" dirty="0" smtClean="0"/>
          </a:p>
          <a:p>
            <a:endParaRPr lang="en-US" dirty="0"/>
          </a:p>
        </p:txBody>
      </p:sp>
    </p:spTree>
    <p:extLst>
      <p:ext uri="{BB962C8B-B14F-4D97-AF65-F5344CB8AC3E}">
        <p14:creationId xmlns:p14="http://schemas.microsoft.com/office/powerpoint/2010/main" val="33092051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Current Issues:</a:t>
            </a:r>
          </a:p>
        </p:txBody>
      </p:sp>
      <p:pic>
        <p:nvPicPr>
          <p:cNvPr id="4" name="Picture 3" descr="Screen Shot 2017-11-07 at 4.23.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56" y="1684564"/>
            <a:ext cx="6525756" cy="1970778"/>
          </a:xfrm>
          <a:prstGeom prst="rect">
            <a:avLst/>
          </a:prstGeom>
        </p:spPr>
      </p:pic>
      <p:sp>
        <p:nvSpPr>
          <p:cNvPr id="5" name="TextBox 4"/>
          <p:cNvSpPr txBox="1"/>
          <p:nvPr/>
        </p:nvSpPr>
        <p:spPr>
          <a:xfrm>
            <a:off x="490662" y="4256938"/>
            <a:ext cx="6494062" cy="2031325"/>
          </a:xfrm>
          <a:prstGeom prst="rect">
            <a:avLst/>
          </a:prstGeom>
          <a:noFill/>
        </p:spPr>
        <p:txBody>
          <a:bodyPr wrap="square" rtlCol="0">
            <a:spAutoFit/>
          </a:bodyPr>
          <a:lstStyle/>
          <a:p>
            <a:pPr marL="285750" indent="-285750">
              <a:buFont typeface="Arial"/>
              <a:buChar char="•"/>
            </a:pPr>
            <a:r>
              <a:rPr lang="en-US" b="1" dirty="0" smtClean="0"/>
              <a:t>Ideas: </a:t>
            </a:r>
          </a:p>
          <a:p>
            <a:pPr marL="285750" indent="-285750">
              <a:buFont typeface="Arial"/>
              <a:buChar char="•"/>
            </a:pPr>
            <a:r>
              <a:rPr lang="en-US" dirty="0" smtClean="0"/>
              <a:t>Train a model that has a 4</a:t>
            </a:r>
            <a:r>
              <a:rPr lang="en-US" baseline="30000" dirty="0" smtClean="0"/>
              <a:t>th</a:t>
            </a:r>
            <a:r>
              <a:rPr lang="en-US" dirty="0" smtClean="0"/>
              <a:t> input—which is the total reads /100 for every </a:t>
            </a:r>
            <a:r>
              <a:rPr lang="en-US" dirty="0" err="1" smtClean="0"/>
              <a:t>CpG</a:t>
            </a:r>
            <a:r>
              <a:rPr lang="en-US" dirty="0" smtClean="0"/>
              <a:t>  ; and hope that the NN learns the importance of coverage</a:t>
            </a:r>
          </a:p>
          <a:p>
            <a:pPr marL="285750" indent="-285750">
              <a:buFont typeface="Arial"/>
              <a:buChar char="•"/>
            </a:pPr>
            <a:r>
              <a:rPr lang="en-US" dirty="0" smtClean="0"/>
              <a:t>Including error as a 4</a:t>
            </a:r>
            <a:r>
              <a:rPr lang="en-US" baseline="30000" dirty="0" smtClean="0"/>
              <a:t>th</a:t>
            </a:r>
            <a:r>
              <a:rPr lang="en-US" dirty="0" smtClean="0"/>
              <a:t> input (The methylation is computed from a binomial distribution)</a:t>
            </a:r>
          </a:p>
          <a:p>
            <a:endParaRPr lang="en-US" dirty="0" smtClean="0"/>
          </a:p>
        </p:txBody>
      </p:sp>
      <p:sp>
        <p:nvSpPr>
          <p:cNvPr id="6" name="TextBox 5"/>
          <p:cNvSpPr txBox="1"/>
          <p:nvPr/>
        </p:nvSpPr>
        <p:spPr>
          <a:xfrm>
            <a:off x="4747881" y="3698633"/>
            <a:ext cx="2929543" cy="646331"/>
          </a:xfrm>
          <a:prstGeom prst="rect">
            <a:avLst/>
          </a:prstGeom>
          <a:noFill/>
        </p:spPr>
        <p:txBody>
          <a:bodyPr wrap="square" rtlCol="0">
            <a:spAutoFit/>
          </a:bodyPr>
          <a:lstStyle/>
          <a:p>
            <a:r>
              <a:rPr lang="en-US" dirty="0" err="1" smtClean="0"/>
              <a:t>Bismark</a:t>
            </a:r>
            <a:r>
              <a:rPr lang="en-US" dirty="0" smtClean="0"/>
              <a:t> processed output file sample</a:t>
            </a:r>
            <a:endParaRPr lang="en-US" dirty="0"/>
          </a:p>
        </p:txBody>
      </p:sp>
    </p:spTree>
    <p:extLst>
      <p:ext uri="{BB962C8B-B14F-4D97-AF65-F5344CB8AC3E}">
        <p14:creationId xmlns:p14="http://schemas.microsoft.com/office/powerpoint/2010/main" val="29957836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role of DNA methylation in TF binding is complicated</a:t>
            </a:r>
            <a:endParaRPr lang="en-US" sz="2400" dirty="0"/>
          </a:p>
        </p:txBody>
      </p:sp>
      <p:sp>
        <p:nvSpPr>
          <p:cNvPr id="3" name="Content Placeholder 2"/>
          <p:cNvSpPr>
            <a:spLocks noGrp="1"/>
          </p:cNvSpPr>
          <p:nvPr>
            <p:ph idx="1"/>
          </p:nvPr>
        </p:nvSpPr>
        <p:spPr/>
        <p:txBody>
          <a:bodyPr>
            <a:normAutofit/>
          </a:bodyPr>
          <a:lstStyle/>
          <a:p>
            <a:r>
              <a:rPr lang="en-US" sz="2000" dirty="0" smtClean="0"/>
              <a:t>I’m going to review: Transcription Factors as readers and effecters of DNA methylation (Zhu et al, Nature Rev. Genetics)</a:t>
            </a:r>
          </a:p>
          <a:p>
            <a:r>
              <a:rPr lang="en-US" sz="2000" dirty="0" smtClean="0"/>
              <a:t>Talk about using Deep Learning for training and interpreting TF binding models using methylation feature inputs (my project)</a:t>
            </a:r>
          </a:p>
          <a:p>
            <a:endParaRPr lang="en-US" sz="2000" dirty="0"/>
          </a:p>
        </p:txBody>
      </p:sp>
    </p:spTree>
    <p:extLst>
      <p:ext uri="{BB962C8B-B14F-4D97-AF65-F5344CB8AC3E}">
        <p14:creationId xmlns:p14="http://schemas.microsoft.com/office/powerpoint/2010/main" val="31590761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role of DNA methylation in TF binding is complicated</a:t>
            </a:r>
          </a:p>
        </p:txBody>
      </p:sp>
      <p:pic>
        <p:nvPicPr>
          <p:cNvPr id="8" name="Picture 7" descr="Screen Shot 2017-11-07 at 12.44.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9" y="1570701"/>
            <a:ext cx="3480909" cy="3086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5028985" y="1750431"/>
            <a:ext cx="3793194" cy="2308324"/>
          </a:xfrm>
          <a:prstGeom prst="rect">
            <a:avLst/>
          </a:prstGeom>
          <a:noFill/>
        </p:spPr>
        <p:txBody>
          <a:bodyPr wrap="square" rtlCol="0">
            <a:spAutoFit/>
          </a:bodyPr>
          <a:lstStyle/>
          <a:p>
            <a:pPr marL="285750" indent="-285750">
              <a:buFont typeface="Arial"/>
              <a:buChar char="•"/>
            </a:pPr>
            <a:r>
              <a:rPr lang="en-US" dirty="0" smtClean="0"/>
              <a:t>DNA methylation usually refers to 5mC</a:t>
            </a:r>
          </a:p>
          <a:p>
            <a:pPr marL="285750" indent="-285750">
              <a:buFont typeface="Arial"/>
              <a:buChar char="•"/>
            </a:pPr>
            <a:r>
              <a:rPr lang="en-US" dirty="0" smtClean="0"/>
              <a:t>Other Cytosine methylation derivatives are less common</a:t>
            </a:r>
          </a:p>
          <a:p>
            <a:pPr marL="285750" indent="-285750">
              <a:buFont typeface="Arial"/>
              <a:buChar char="•"/>
            </a:pPr>
            <a:r>
              <a:rPr lang="en-US" dirty="0" smtClean="0"/>
              <a:t>In mammals, Methylation occurs mostly at </a:t>
            </a:r>
            <a:r>
              <a:rPr lang="en-US" dirty="0" err="1" smtClean="0"/>
              <a:t>CpG</a:t>
            </a:r>
            <a:r>
              <a:rPr lang="en-US" dirty="0" smtClean="0"/>
              <a:t> sites</a:t>
            </a:r>
          </a:p>
          <a:p>
            <a:pPr marL="285750" indent="-285750">
              <a:buFont typeface="Arial"/>
              <a:buChar char="•"/>
            </a:pPr>
            <a:endParaRPr lang="en-US" dirty="0" smtClean="0"/>
          </a:p>
          <a:p>
            <a:pPr marL="285750" indent="-285750">
              <a:buFont typeface="Arial"/>
              <a:buChar char="•"/>
            </a:pPr>
            <a:endParaRPr lang="en-US" dirty="0"/>
          </a:p>
        </p:txBody>
      </p:sp>
      <p:sp>
        <p:nvSpPr>
          <p:cNvPr id="10" name="TextBox 9"/>
          <p:cNvSpPr txBox="1"/>
          <p:nvPr/>
        </p:nvSpPr>
        <p:spPr>
          <a:xfrm>
            <a:off x="577690" y="4873749"/>
            <a:ext cx="7650323" cy="1754327"/>
          </a:xfrm>
          <a:prstGeom prst="rect">
            <a:avLst/>
          </a:prstGeom>
          <a:noFill/>
        </p:spPr>
        <p:txBody>
          <a:bodyPr wrap="square" rtlCol="0">
            <a:spAutoFit/>
          </a:bodyPr>
          <a:lstStyle/>
          <a:p>
            <a:r>
              <a:rPr lang="en-US" b="1" dirty="0" smtClean="0"/>
              <a:t>It was believed that only Proteins with a Methyl Binding Domain(MBD) can have interaction with methylated DNA</a:t>
            </a:r>
          </a:p>
          <a:p>
            <a:r>
              <a:rPr lang="en-US" b="1" dirty="0" smtClean="0"/>
              <a:t>All MBD proteins bind methylated DNA in a seq. non-specific manner</a:t>
            </a:r>
          </a:p>
          <a:p>
            <a:endParaRPr lang="en-US" b="1" dirty="0" smtClean="0"/>
          </a:p>
          <a:p>
            <a:r>
              <a:rPr lang="en-US" dirty="0" smtClean="0"/>
              <a:t>There are only 5 known MBD proteins in mammals. (MBD1,MBD2,MBD3.MBD4,MeCp2)</a:t>
            </a:r>
            <a:endParaRPr lang="en-US" dirty="0"/>
          </a:p>
        </p:txBody>
      </p:sp>
      <p:sp>
        <p:nvSpPr>
          <p:cNvPr id="11" name="TextBox 10"/>
          <p:cNvSpPr txBox="1"/>
          <p:nvPr/>
        </p:nvSpPr>
        <p:spPr>
          <a:xfrm>
            <a:off x="6403000" y="6550223"/>
            <a:ext cx="2741000" cy="307777"/>
          </a:xfrm>
          <a:prstGeom prst="rect">
            <a:avLst/>
          </a:prstGeom>
          <a:noFill/>
        </p:spPr>
        <p:txBody>
          <a:bodyPr wrap="square" rtlCol="0">
            <a:spAutoFit/>
          </a:bodyPr>
          <a:lstStyle/>
          <a:p>
            <a:r>
              <a:rPr lang="en-US" sz="1400" dirty="0" smtClean="0"/>
              <a:t>Ref: Zhu et al, Nat Rev Genetics</a:t>
            </a:r>
            <a:endParaRPr lang="en-US" sz="1400" dirty="0"/>
          </a:p>
        </p:txBody>
      </p:sp>
    </p:spTree>
    <p:extLst>
      <p:ext uri="{BB962C8B-B14F-4D97-AF65-F5344CB8AC3E}">
        <p14:creationId xmlns:p14="http://schemas.microsoft.com/office/powerpoint/2010/main" val="37386859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role of DNA methylation in TF binding is complicated</a:t>
            </a:r>
          </a:p>
        </p:txBody>
      </p:sp>
      <p:pic>
        <p:nvPicPr>
          <p:cNvPr id="4" name="Picture 3" descr="Screen Shot 2017-11-07 at 12.58.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65" y="1484774"/>
            <a:ext cx="5031065" cy="4601446"/>
          </a:xfrm>
          <a:prstGeom prst="rect">
            <a:avLst/>
          </a:prstGeom>
        </p:spPr>
      </p:pic>
      <p:sp>
        <p:nvSpPr>
          <p:cNvPr id="5" name="TextBox 4"/>
          <p:cNvSpPr txBox="1"/>
          <p:nvPr/>
        </p:nvSpPr>
        <p:spPr>
          <a:xfrm>
            <a:off x="5959788" y="1936524"/>
            <a:ext cx="2514679" cy="369332"/>
          </a:xfrm>
          <a:prstGeom prst="rect">
            <a:avLst/>
          </a:prstGeom>
          <a:noFill/>
        </p:spPr>
        <p:txBody>
          <a:bodyPr wrap="square" rtlCol="0">
            <a:spAutoFit/>
          </a:bodyPr>
          <a:lstStyle/>
          <a:p>
            <a:pPr marL="285750" indent="-285750">
              <a:buFont typeface="Arial"/>
              <a:buChar char="•"/>
            </a:pPr>
            <a:endParaRPr lang="en-US" dirty="0"/>
          </a:p>
        </p:txBody>
      </p:sp>
      <p:sp>
        <p:nvSpPr>
          <p:cNvPr id="6" name="TextBox 5"/>
          <p:cNvSpPr txBox="1"/>
          <p:nvPr/>
        </p:nvSpPr>
        <p:spPr>
          <a:xfrm>
            <a:off x="5959788" y="1567192"/>
            <a:ext cx="2514679" cy="3139321"/>
          </a:xfrm>
          <a:prstGeom prst="rect">
            <a:avLst/>
          </a:prstGeom>
          <a:noFill/>
        </p:spPr>
        <p:txBody>
          <a:bodyPr wrap="square" rtlCol="0">
            <a:spAutoFit/>
          </a:bodyPr>
          <a:lstStyle/>
          <a:p>
            <a:pPr marL="285750" indent="-285750">
              <a:buFont typeface="Arial"/>
              <a:buChar char="•"/>
            </a:pPr>
            <a:r>
              <a:rPr lang="en-US" dirty="0" smtClean="0"/>
              <a:t>However there is now increasing evidence of TFs acting as readers and effectors of TF binding (not only MBD proteins)</a:t>
            </a:r>
          </a:p>
          <a:p>
            <a:pPr marL="285750" indent="-285750">
              <a:buFont typeface="Arial"/>
              <a:buChar char="•"/>
            </a:pPr>
            <a:r>
              <a:rPr lang="en-US" dirty="0" smtClean="0"/>
              <a:t>For example ZBTB33(</a:t>
            </a:r>
            <a:r>
              <a:rPr lang="en-US" dirty="0" err="1"/>
              <a:t>K</a:t>
            </a:r>
            <a:r>
              <a:rPr lang="en-US" dirty="0" err="1" smtClean="0"/>
              <a:t>aiso</a:t>
            </a:r>
            <a:r>
              <a:rPr lang="en-US" dirty="0" smtClean="0"/>
              <a:t>), CEBP-B and CEBP-A are known to bind methylated DNA</a:t>
            </a:r>
            <a:endParaRPr lang="en-US" dirty="0"/>
          </a:p>
        </p:txBody>
      </p:sp>
      <p:sp>
        <p:nvSpPr>
          <p:cNvPr id="8" name="TextBox 7"/>
          <p:cNvSpPr txBox="1"/>
          <p:nvPr/>
        </p:nvSpPr>
        <p:spPr>
          <a:xfrm>
            <a:off x="6403000" y="6523398"/>
            <a:ext cx="2741000" cy="307777"/>
          </a:xfrm>
          <a:prstGeom prst="rect">
            <a:avLst/>
          </a:prstGeom>
          <a:noFill/>
        </p:spPr>
        <p:txBody>
          <a:bodyPr wrap="square" rtlCol="0">
            <a:spAutoFit/>
          </a:bodyPr>
          <a:lstStyle/>
          <a:p>
            <a:r>
              <a:rPr lang="en-US" sz="1400" dirty="0" smtClean="0"/>
              <a:t>Ref: Zhu et al, Nat Rev Genetics</a:t>
            </a:r>
            <a:endParaRPr lang="en-US" sz="1400" dirty="0"/>
          </a:p>
        </p:txBody>
      </p:sp>
    </p:spTree>
    <p:extLst>
      <p:ext uri="{BB962C8B-B14F-4D97-AF65-F5344CB8AC3E}">
        <p14:creationId xmlns:p14="http://schemas.microsoft.com/office/powerpoint/2010/main" val="25275302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role of DNA methylation in TF binding is complicated</a:t>
            </a:r>
          </a:p>
        </p:txBody>
      </p:sp>
      <p:pic>
        <p:nvPicPr>
          <p:cNvPr id="4" name="Picture 3" descr="Screen Shot 2017-11-07 at 1.20.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06" y="1325266"/>
            <a:ext cx="6661092" cy="2007065"/>
          </a:xfrm>
          <a:prstGeom prst="rect">
            <a:avLst/>
          </a:prstGeom>
        </p:spPr>
      </p:pic>
      <p:sp>
        <p:nvSpPr>
          <p:cNvPr id="5" name="TextBox 4"/>
          <p:cNvSpPr txBox="1"/>
          <p:nvPr/>
        </p:nvSpPr>
        <p:spPr>
          <a:xfrm>
            <a:off x="4878476" y="3621551"/>
            <a:ext cx="3684005" cy="2308324"/>
          </a:xfrm>
          <a:prstGeom prst="rect">
            <a:avLst/>
          </a:prstGeom>
          <a:noFill/>
        </p:spPr>
        <p:txBody>
          <a:bodyPr wrap="square" rtlCol="0">
            <a:spAutoFit/>
          </a:bodyPr>
          <a:lstStyle/>
          <a:p>
            <a:pPr marL="285750" indent="-285750">
              <a:buFont typeface="Arial"/>
              <a:buChar char="•"/>
            </a:pPr>
            <a:r>
              <a:rPr lang="en-US" dirty="0" smtClean="0"/>
              <a:t>A good fraction of </a:t>
            </a:r>
            <a:r>
              <a:rPr lang="en-US" dirty="0" err="1" smtClean="0"/>
              <a:t>ChipSeq</a:t>
            </a:r>
            <a:r>
              <a:rPr lang="en-US" dirty="0" smtClean="0"/>
              <a:t> peaks are enriched for methylation (H1 cells)</a:t>
            </a:r>
          </a:p>
          <a:p>
            <a:pPr marL="285750" indent="-285750">
              <a:buFont typeface="Arial"/>
              <a:buChar char="•"/>
            </a:pPr>
            <a:r>
              <a:rPr lang="en-US" dirty="0" smtClean="0"/>
              <a:t>Among the peaks with high </a:t>
            </a:r>
            <a:r>
              <a:rPr lang="en-US" dirty="0" err="1" smtClean="0"/>
              <a:t>CpG</a:t>
            </a:r>
            <a:r>
              <a:rPr lang="en-US" dirty="0" smtClean="0"/>
              <a:t> methylation (&gt;80 percent threshold selected), MEME analysis gives a different consensus motif</a:t>
            </a:r>
          </a:p>
          <a:p>
            <a:endParaRPr lang="en-US" dirty="0"/>
          </a:p>
        </p:txBody>
      </p:sp>
      <p:pic>
        <p:nvPicPr>
          <p:cNvPr id="6" name="Picture 5" descr="Screen Shot 2017-11-07 at 1.20.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307" y="3128597"/>
            <a:ext cx="4155041" cy="3729403"/>
          </a:xfrm>
          <a:prstGeom prst="rect">
            <a:avLst/>
          </a:prstGeom>
        </p:spPr>
      </p:pic>
      <p:sp>
        <p:nvSpPr>
          <p:cNvPr id="7" name="TextBox 6"/>
          <p:cNvSpPr txBox="1"/>
          <p:nvPr/>
        </p:nvSpPr>
        <p:spPr>
          <a:xfrm>
            <a:off x="6403000" y="6550223"/>
            <a:ext cx="2741000" cy="307777"/>
          </a:xfrm>
          <a:prstGeom prst="rect">
            <a:avLst/>
          </a:prstGeom>
          <a:noFill/>
        </p:spPr>
        <p:txBody>
          <a:bodyPr wrap="square" rtlCol="0">
            <a:spAutoFit/>
          </a:bodyPr>
          <a:lstStyle/>
          <a:p>
            <a:r>
              <a:rPr lang="en-US" sz="1400" dirty="0" smtClean="0"/>
              <a:t>Ref: Zhu et al, Nat Rev Genetics</a:t>
            </a:r>
            <a:endParaRPr lang="en-US" sz="1400" dirty="0"/>
          </a:p>
        </p:txBody>
      </p:sp>
    </p:spTree>
    <p:extLst>
      <p:ext uri="{BB962C8B-B14F-4D97-AF65-F5344CB8AC3E}">
        <p14:creationId xmlns:p14="http://schemas.microsoft.com/office/powerpoint/2010/main" val="41404381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role of DNA methylation in TF binding is complicated</a:t>
            </a:r>
          </a:p>
        </p:txBody>
      </p:sp>
      <p:pic>
        <p:nvPicPr>
          <p:cNvPr id="4" name="Picture 3" descr="Screen Shot 2017-11-07 at 2.30.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02" y="1760736"/>
            <a:ext cx="5524500" cy="1701800"/>
          </a:xfrm>
          <a:prstGeom prst="rect">
            <a:avLst/>
          </a:prstGeom>
        </p:spPr>
      </p:pic>
      <p:sp>
        <p:nvSpPr>
          <p:cNvPr id="5" name="TextBox 4"/>
          <p:cNvSpPr txBox="1"/>
          <p:nvPr/>
        </p:nvSpPr>
        <p:spPr>
          <a:xfrm>
            <a:off x="914400" y="3858619"/>
            <a:ext cx="6566769" cy="2031325"/>
          </a:xfrm>
          <a:prstGeom prst="rect">
            <a:avLst/>
          </a:prstGeom>
          <a:noFill/>
        </p:spPr>
        <p:txBody>
          <a:bodyPr wrap="square" rtlCol="0">
            <a:spAutoFit/>
          </a:bodyPr>
          <a:lstStyle/>
          <a:p>
            <a:pPr marL="285750" indent="-285750">
              <a:buFont typeface="Arial"/>
              <a:buChar char="•"/>
            </a:pPr>
            <a:r>
              <a:rPr lang="en-US" dirty="0" smtClean="0"/>
              <a:t>Many of the known </a:t>
            </a:r>
            <a:r>
              <a:rPr lang="en-US" dirty="0" err="1" smtClean="0"/>
              <a:t>mCpG</a:t>
            </a:r>
            <a:r>
              <a:rPr lang="en-US" dirty="0" smtClean="0"/>
              <a:t> binding TFs are Pioneer TFs</a:t>
            </a:r>
          </a:p>
          <a:p>
            <a:pPr marL="285750" indent="-285750">
              <a:buFont typeface="Arial"/>
              <a:buChar char="•"/>
            </a:pPr>
            <a:r>
              <a:rPr lang="en-US" dirty="0" smtClean="0"/>
              <a:t>ZBTB33,KLF4,FOXA1 for example</a:t>
            </a:r>
          </a:p>
          <a:p>
            <a:pPr marL="285750" indent="-285750">
              <a:buFont typeface="Arial"/>
              <a:buChar char="•"/>
            </a:pPr>
            <a:r>
              <a:rPr lang="en-US" dirty="0" smtClean="0"/>
              <a:t>CEBPB? Some papers report pioneering activity </a:t>
            </a:r>
          </a:p>
          <a:p>
            <a:pPr marL="285750" indent="-285750">
              <a:buFont typeface="Arial"/>
              <a:buChar char="•"/>
            </a:pPr>
            <a:endParaRPr lang="en-US" dirty="0" smtClean="0"/>
          </a:p>
          <a:p>
            <a:r>
              <a:rPr lang="en-US" dirty="0" smtClean="0"/>
              <a:t>Do Pioneer TFs generally have the capability to bind </a:t>
            </a:r>
            <a:r>
              <a:rPr lang="en-US" dirty="0" err="1" smtClean="0"/>
              <a:t>mCpG</a:t>
            </a:r>
            <a:r>
              <a:rPr lang="en-US" dirty="0" smtClean="0"/>
              <a:t>? Being able to bind </a:t>
            </a:r>
            <a:r>
              <a:rPr lang="en-US" dirty="0" err="1" smtClean="0"/>
              <a:t>mCpG</a:t>
            </a:r>
            <a:r>
              <a:rPr lang="en-US" dirty="0" smtClean="0"/>
              <a:t> could help in binding inaccessible chromatin</a:t>
            </a:r>
          </a:p>
          <a:p>
            <a:pPr marL="285750" indent="-285750">
              <a:buFont typeface="Arial"/>
              <a:buChar char="•"/>
            </a:pPr>
            <a:endParaRPr lang="en-US" dirty="0"/>
          </a:p>
        </p:txBody>
      </p:sp>
      <p:sp>
        <p:nvSpPr>
          <p:cNvPr id="6" name="TextBox 5"/>
          <p:cNvSpPr txBox="1"/>
          <p:nvPr/>
        </p:nvSpPr>
        <p:spPr>
          <a:xfrm>
            <a:off x="6403000" y="6550223"/>
            <a:ext cx="2741000" cy="307777"/>
          </a:xfrm>
          <a:prstGeom prst="rect">
            <a:avLst/>
          </a:prstGeom>
          <a:noFill/>
        </p:spPr>
        <p:txBody>
          <a:bodyPr wrap="square" rtlCol="0">
            <a:spAutoFit/>
          </a:bodyPr>
          <a:lstStyle/>
          <a:p>
            <a:r>
              <a:rPr lang="en-US" sz="1400" dirty="0" smtClean="0"/>
              <a:t>Ref: Zhu et al, Nat Rev Genetics</a:t>
            </a:r>
            <a:endParaRPr lang="en-US" sz="1400" dirty="0"/>
          </a:p>
        </p:txBody>
      </p:sp>
    </p:spTree>
    <p:extLst>
      <p:ext uri="{BB962C8B-B14F-4D97-AF65-F5344CB8AC3E}">
        <p14:creationId xmlns:p14="http://schemas.microsoft.com/office/powerpoint/2010/main" val="28167187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Methylation sensitive TF binding models</a:t>
            </a:r>
            <a:endParaRPr lang="en-US" sz="2400" dirty="0"/>
          </a:p>
        </p:txBody>
      </p:sp>
      <p:sp>
        <p:nvSpPr>
          <p:cNvPr id="3" name="Content Placeholder 2"/>
          <p:cNvSpPr>
            <a:spLocks noGrp="1"/>
          </p:cNvSpPr>
          <p:nvPr>
            <p:ph idx="1"/>
          </p:nvPr>
        </p:nvSpPr>
        <p:spPr/>
        <p:txBody>
          <a:bodyPr/>
          <a:lstStyle/>
          <a:p>
            <a:r>
              <a:rPr lang="en-US" dirty="0" smtClean="0"/>
              <a:t>Can we “learn” the role of methylation using good predictive models?</a:t>
            </a:r>
          </a:p>
          <a:p>
            <a:r>
              <a:rPr lang="en-US" dirty="0" smtClean="0"/>
              <a:t>I train Deep Learning models comparing </a:t>
            </a:r>
            <a:r>
              <a:rPr lang="en-US" dirty="0" err="1" smtClean="0"/>
              <a:t>Seq</a:t>
            </a:r>
            <a:r>
              <a:rPr lang="en-US" dirty="0" smtClean="0"/>
              <a:t>(S) only Models to </a:t>
            </a:r>
            <a:r>
              <a:rPr lang="en-US" dirty="0" err="1" smtClean="0"/>
              <a:t>Seq+Methylation</a:t>
            </a:r>
            <a:r>
              <a:rPr lang="en-US" dirty="0" smtClean="0"/>
              <a:t> models(SM) , and </a:t>
            </a:r>
            <a:r>
              <a:rPr lang="en-US" dirty="0" err="1" smtClean="0"/>
              <a:t>Seq+DNAse</a:t>
            </a:r>
            <a:r>
              <a:rPr lang="en-US" dirty="0" smtClean="0"/>
              <a:t> models (SA) to </a:t>
            </a:r>
            <a:r>
              <a:rPr lang="en-US" dirty="0" err="1" smtClean="0"/>
              <a:t>Seq+DNAse+Methylation</a:t>
            </a:r>
            <a:r>
              <a:rPr lang="en-US" dirty="0" smtClean="0"/>
              <a:t>(SAM) models</a:t>
            </a:r>
          </a:p>
          <a:p>
            <a:r>
              <a:rPr lang="en-US" dirty="0" smtClean="0"/>
              <a:t>Whenever methylation gives a boost in performance---it means that the model learns some important correlations, which need interpretation</a:t>
            </a:r>
          </a:p>
          <a:p>
            <a:endParaRPr lang="en-US" dirty="0"/>
          </a:p>
        </p:txBody>
      </p:sp>
    </p:spTree>
    <p:extLst>
      <p:ext uri="{BB962C8B-B14F-4D97-AF65-F5344CB8AC3E}">
        <p14:creationId xmlns:p14="http://schemas.microsoft.com/office/powerpoint/2010/main" val="2699429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Methylation Enrichment analysis in K562 cells</a:t>
            </a:r>
            <a:br>
              <a:rPr lang="en-US" sz="2400" dirty="0" smtClean="0"/>
            </a:br>
            <a:endParaRPr lang="en-US" sz="2400" dirty="0"/>
          </a:p>
        </p:txBody>
      </p:sp>
      <p:pic>
        <p:nvPicPr>
          <p:cNvPr id="4" name="Picture 3" descr="Anti_Correl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25" y="1125564"/>
            <a:ext cx="5979105" cy="3635216"/>
          </a:xfrm>
          <a:prstGeom prst="rect">
            <a:avLst/>
          </a:prstGeom>
        </p:spPr>
      </p:pic>
      <p:sp>
        <p:nvSpPr>
          <p:cNvPr id="5" name="TextBox 4"/>
          <p:cNvSpPr txBox="1"/>
          <p:nvPr/>
        </p:nvSpPr>
        <p:spPr>
          <a:xfrm>
            <a:off x="501125" y="4877442"/>
            <a:ext cx="7578607" cy="2031325"/>
          </a:xfrm>
          <a:prstGeom prst="rect">
            <a:avLst/>
          </a:prstGeom>
          <a:noFill/>
        </p:spPr>
        <p:txBody>
          <a:bodyPr wrap="square" rtlCol="0">
            <a:spAutoFit/>
          </a:bodyPr>
          <a:lstStyle/>
          <a:p>
            <a:r>
              <a:rPr lang="en-US" dirty="0" smtClean="0"/>
              <a:t>K562 has  450+ TF </a:t>
            </a:r>
            <a:r>
              <a:rPr lang="en-US" dirty="0" err="1" smtClean="0"/>
              <a:t>ChipSeq</a:t>
            </a:r>
            <a:r>
              <a:rPr lang="en-US" dirty="0" smtClean="0"/>
              <a:t> experiments on  ENCODE</a:t>
            </a:r>
          </a:p>
          <a:p>
            <a:pPr marL="285750" indent="-285750">
              <a:buFont typeface="Arial"/>
              <a:buChar char="•"/>
            </a:pPr>
            <a:r>
              <a:rPr lang="en-US" dirty="0" smtClean="0"/>
              <a:t>I have plotted the fraction of peaks having &gt;50 percent overlap with DNAse regions </a:t>
            </a:r>
            <a:r>
              <a:rPr lang="en-US" dirty="0" err="1" smtClean="0"/>
              <a:t>vs</a:t>
            </a:r>
            <a:r>
              <a:rPr lang="en-US" dirty="0" smtClean="0"/>
              <a:t> Enrichment in Methylation (with a DNAse background)</a:t>
            </a:r>
          </a:p>
          <a:p>
            <a:pPr marL="285750" indent="-285750">
              <a:buFont typeface="Arial"/>
              <a:buChar char="•"/>
            </a:pPr>
            <a:r>
              <a:rPr lang="en-US" dirty="0" smtClean="0"/>
              <a:t>Correlation coefficient of -0.77</a:t>
            </a:r>
          </a:p>
          <a:p>
            <a:pPr marL="285750" indent="-285750">
              <a:buFont typeface="Arial"/>
              <a:buChar char="•"/>
            </a:pPr>
            <a:r>
              <a:rPr lang="en-US" dirty="0" smtClean="0"/>
              <a:t>Since TFs enriched for methylation bind a lot outside DNAse, our models must be trained/evaluated either Genome-wide or some super-set of DNAse regions</a:t>
            </a:r>
            <a:endParaRPr lang="en-US" dirty="0"/>
          </a:p>
        </p:txBody>
      </p:sp>
      <p:sp>
        <p:nvSpPr>
          <p:cNvPr id="6" name="TextBox 5"/>
          <p:cNvSpPr txBox="1"/>
          <p:nvPr/>
        </p:nvSpPr>
        <p:spPr>
          <a:xfrm>
            <a:off x="6941431" y="1673915"/>
            <a:ext cx="2078099" cy="2862323"/>
          </a:xfrm>
          <a:prstGeom prst="rect">
            <a:avLst/>
          </a:prstGeom>
          <a:noFill/>
        </p:spPr>
        <p:txBody>
          <a:bodyPr wrap="square" rtlCol="0">
            <a:spAutoFit/>
          </a:bodyPr>
          <a:lstStyle/>
          <a:p>
            <a:r>
              <a:rPr lang="en-US" b="1" dirty="0" smtClean="0"/>
              <a:t>Enrichment=P/D</a:t>
            </a:r>
          </a:p>
          <a:p>
            <a:endParaRPr lang="en-US" dirty="0"/>
          </a:p>
          <a:p>
            <a:r>
              <a:rPr lang="en-US" b="1" dirty="0" smtClean="0"/>
              <a:t>P=</a:t>
            </a:r>
            <a:r>
              <a:rPr lang="en-US" dirty="0" err="1" smtClean="0"/>
              <a:t>avg</a:t>
            </a:r>
            <a:r>
              <a:rPr lang="en-US" dirty="0" smtClean="0"/>
              <a:t> methylation on </a:t>
            </a:r>
            <a:r>
              <a:rPr lang="en-US" dirty="0" err="1" smtClean="0"/>
              <a:t>CpG</a:t>
            </a:r>
            <a:r>
              <a:rPr lang="en-US" dirty="0" smtClean="0"/>
              <a:t> sites within </a:t>
            </a:r>
            <a:r>
              <a:rPr lang="en-US" dirty="0" err="1" smtClean="0"/>
              <a:t>ChipSeq</a:t>
            </a:r>
            <a:r>
              <a:rPr lang="en-US" dirty="0" smtClean="0"/>
              <a:t> optimal IDR peaks</a:t>
            </a:r>
          </a:p>
          <a:p>
            <a:endParaRPr lang="en-US" dirty="0" smtClean="0"/>
          </a:p>
          <a:p>
            <a:r>
              <a:rPr lang="en-US" b="1" dirty="0" smtClean="0"/>
              <a:t>D=</a:t>
            </a:r>
            <a:r>
              <a:rPr lang="en-US" dirty="0" err="1" smtClean="0"/>
              <a:t>avg</a:t>
            </a:r>
            <a:r>
              <a:rPr lang="en-US" dirty="0" smtClean="0"/>
              <a:t> methylation on </a:t>
            </a:r>
            <a:r>
              <a:rPr lang="en-US" dirty="0" err="1" smtClean="0"/>
              <a:t>CpG</a:t>
            </a:r>
            <a:r>
              <a:rPr lang="en-US" dirty="0" smtClean="0"/>
              <a:t> sites within DNAse peaks</a:t>
            </a:r>
            <a:endParaRPr lang="en-US" dirty="0"/>
          </a:p>
        </p:txBody>
      </p:sp>
    </p:spTree>
    <p:extLst>
      <p:ext uri="{BB962C8B-B14F-4D97-AF65-F5344CB8AC3E}">
        <p14:creationId xmlns:p14="http://schemas.microsoft.com/office/powerpoint/2010/main" val="34012565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Model Architectures</a:t>
            </a:r>
            <a:endParaRPr lang="en-US" sz="2400" dirty="0"/>
          </a:p>
        </p:txBody>
      </p:sp>
      <p:pic>
        <p:nvPicPr>
          <p:cNvPr id="4" name="Picture 3" descr="model_arc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920" y="1504345"/>
            <a:ext cx="6211162" cy="4352531"/>
          </a:xfrm>
          <a:prstGeom prst="rect">
            <a:avLst/>
          </a:prstGeom>
        </p:spPr>
      </p:pic>
      <p:sp>
        <p:nvSpPr>
          <p:cNvPr id="5" name="TextBox 4"/>
          <p:cNvSpPr txBox="1"/>
          <p:nvPr/>
        </p:nvSpPr>
        <p:spPr>
          <a:xfrm>
            <a:off x="548387" y="6147308"/>
            <a:ext cx="7273350" cy="646331"/>
          </a:xfrm>
          <a:prstGeom prst="rect">
            <a:avLst/>
          </a:prstGeom>
          <a:noFill/>
        </p:spPr>
        <p:txBody>
          <a:bodyPr wrap="square" rtlCol="0">
            <a:spAutoFit/>
          </a:bodyPr>
          <a:lstStyle/>
          <a:p>
            <a:r>
              <a:rPr lang="en-US" b="1" dirty="0" smtClean="0"/>
              <a:t>SAM model: Sequence and Methylation are treated as a single input to the neural net. DNAse is kept as a separate mode</a:t>
            </a:r>
            <a:endParaRPr lang="en-US" b="1" dirty="0"/>
          </a:p>
        </p:txBody>
      </p:sp>
    </p:spTree>
    <p:extLst>
      <p:ext uri="{BB962C8B-B14F-4D97-AF65-F5344CB8AC3E}">
        <p14:creationId xmlns:p14="http://schemas.microsoft.com/office/powerpoint/2010/main" val="316205283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480</TotalTime>
  <Words>1019</Words>
  <Application>Microsoft Macintosh PowerPoint</Application>
  <PresentationFormat>On-screen Show (4:3)</PresentationFormat>
  <Paragraphs>79</Paragraphs>
  <Slides>14</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Inkwell</vt:lpstr>
      <vt:lpstr>Microsoft Excel Sheet</vt:lpstr>
      <vt:lpstr>Uncovering DNA-Methylation’s shadowy role in TF Binding with Deep Learning</vt:lpstr>
      <vt:lpstr>The role of DNA methylation in TF binding is complicated</vt:lpstr>
      <vt:lpstr>The role of DNA methylation in TF binding is complicated</vt:lpstr>
      <vt:lpstr>The role of DNA methylation in TF binding is complicated</vt:lpstr>
      <vt:lpstr>The role of DNA methylation in TF binding is complicated</vt:lpstr>
      <vt:lpstr>The role of DNA methylation in TF binding is complicated</vt:lpstr>
      <vt:lpstr>Methylation sensitive TF binding models</vt:lpstr>
      <vt:lpstr>Methylation Enrichment analysis in K562 cells </vt:lpstr>
      <vt:lpstr>Model Architectures</vt:lpstr>
      <vt:lpstr>Performance across enriched TFs: AUPRC reported with eval. done genome-wide on chr9</vt:lpstr>
      <vt:lpstr>Interpreting models can teach us about TF binding </vt:lpstr>
      <vt:lpstr>Interpreting models can teach us about TF binding </vt:lpstr>
      <vt:lpstr>Current Issues:</vt:lpstr>
      <vt:lpstr>Current Issues: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Uncovering DNA-Methylation’s shadowy role in TF Binding using Deep Learning</dc:title>
  <dc:creator>Abhimanyu Banerjee</dc:creator>
  <cp:lastModifiedBy>Abhimanyu Banerjee</cp:lastModifiedBy>
  <cp:revision>11</cp:revision>
  <dcterms:created xsi:type="dcterms:W3CDTF">2017-11-07T08:20:08Z</dcterms:created>
  <dcterms:modified xsi:type="dcterms:W3CDTF">2017-11-08T03:04:04Z</dcterms:modified>
</cp:coreProperties>
</file>