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446EC6-0C76-C744-B4A8-4D2C22160EAA}"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113983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46EC6-0C76-C744-B4A8-4D2C22160EAA}"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400098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46EC6-0C76-C744-B4A8-4D2C22160EAA}"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207209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46EC6-0C76-C744-B4A8-4D2C22160EAA}"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234143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46EC6-0C76-C744-B4A8-4D2C22160EAA}"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371664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446EC6-0C76-C744-B4A8-4D2C22160EAA}"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423797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446EC6-0C76-C744-B4A8-4D2C22160EAA}" type="datetimeFigureOut">
              <a:rPr lang="en-US" smtClean="0"/>
              <a:t>7/23/19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143511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446EC6-0C76-C744-B4A8-4D2C22160EAA}" type="datetimeFigureOut">
              <a:rPr lang="en-US" smtClean="0"/>
              <a:t>7/23/19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139128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46EC6-0C76-C744-B4A8-4D2C22160EAA}" type="datetimeFigureOut">
              <a:rPr lang="en-US" smtClean="0"/>
              <a:t>7/23/19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14939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46EC6-0C76-C744-B4A8-4D2C22160EAA}"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35410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46EC6-0C76-C744-B4A8-4D2C22160EAA}"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45C5-3F4E-414D-9F7D-2C82BED898F4}" type="slidenum">
              <a:rPr lang="en-US" smtClean="0"/>
              <a:t>‹#›</a:t>
            </a:fld>
            <a:endParaRPr lang="en-US"/>
          </a:p>
        </p:txBody>
      </p:sp>
    </p:spTree>
    <p:extLst>
      <p:ext uri="{BB962C8B-B14F-4D97-AF65-F5344CB8AC3E}">
        <p14:creationId xmlns:p14="http://schemas.microsoft.com/office/powerpoint/2010/main" val="26497247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46EC6-0C76-C744-B4A8-4D2C22160EAA}" type="datetimeFigureOut">
              <a:rPr lang="en-US" smtClean="0"/>
              <a:t>7/23/19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445C5-3F4E-414D-9F7D-2C82BED898F4}" type="slidenum">
              <a:rPr lang="en-US" smtClean="0"/>
              <a:t>‹#›</a:t>
            </a:fld>
            <a:endParaRPr lang="en-US"/>
          </a:p>
        </p:txBody>
      </p:sp>
    </p:spTree>
    <p:extLst>
      <p:ext uri="{BB962C8B-B14F-4D97-AF65-F5344CB8AC3E}">
        <p14:creationId xmlns:p14="http://schemas.microsoft.com/office/powerpoint/2010/main" val="269583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dirty="0" smtClean="0"/>
              <a:t>Co-expression patterns define epigenetic regulators associated with neurological dysfunction</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smtClean="0"/>
              <a:t>Kundaje</a:t>
            </a:r>
            <a:r>
              <a:rPr lang="en-US" dirty="0" smtClean="0"/>
              <a:t> Lab journal club</a:t>
            </a:r>
          </a:p>
          <a:p>
            <a:r>
              <a:rPr lang="en-US" dirty="0" smtClean="0"/>
              <a:t>23 July 2019</a:t>
            </a:r>
          </a:p>
          <a:p>
            <a:r>
              <a:rPr lang="en-US" dirty="0" err="1" smtClean="0"/>
              <a:t>Abhi</a:t>
            </a:r>
            <a:endParaRPr lang="en-US" dirty="0"/>
          </a:p>
        </p:txBody>
      </p:sp>
    </p:spTree>
    <p:extLst>
      <p:ext uri="{BB962C8B-B14F-4D97-AF65-F5344CB8AC3E}">
        <p14:creationId xmlns:p14="http://schemas.microsoft.com/office/powerpoint/2010/main" val="188661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Identifying Constrained Coding regions(CCR) that are under strong selection</a:t>
            </a:r>
            <a:endParaRPr lang="en-US" sz="2400" dirty="0"/>
          </a:p>
        </p:txBody>
      </p:sp>
      <p:sp>
        <p:nvSpPr>
          <p:cNvPr id="3" name="Content Placeholder 2"/>
          <p:cNvSpPr>
            <a:spLocks noGrp="1"/>
          </p:cNvSpPr>
          <p:nvPr>
            <p:ph idx="1"/>
          </p:nvPr>
        </p:nvSpPr>
        <p:spPr/>
        <p:txBody>
          <a:bodyPr>
            <a:normAutofit/>
          </a:bodyPr>
          <a:lstStyle/>
          <a:p>
            <a:r>
              <a:rPr lang="en-US" sz="1800" dirty="0" smtClean="0"/>
              <a:t>The </a:t>
            </a:r>
            <a:r>
              <a:rPr lang="en-US" sz="1800" dirty="0" err="1" smtClean="0"/>
              <a:t>pLI</a:t>
            </a:r>
            <a:r>
              <a:rPr lang="en-US" sz="1800" dirty="0" smtClean="0"/>
              <a:t> score is at a gene level and does not tell us about domains within a gene that are specifically under strong selection </a:t>
            </a:r>
          </a:p>
          <a:p>
            <a:r>
              <a:rPr lang="en-US" sz="1800" dirty="0" smtClean="0"/>
              <a:t>The authors ask if the high </a:t>
            </a:r>
            <a:r>
              <a:rPr lang="en-US" sz="1800" dirty="0" err="1" smtClean="0"/>
              <a:t>pLI</a:t>
            </a:r>
            <a:r>
              <a:rPr lang="en-US" sz="1800" dirty="0" smtClean="0"/>
              <a:t> EM genes intolerant to variation due to the specific EM domains being under local selective constraints</a:t>
            </a:r>
          </a:p>
          <a:p>
            <a:r>
              <a:rPr lang="en-US" sz="1800" dirty="0" smtClean="0"/>
              <a:t>The </a:t>
            </a:r>
            <a:r>
              <a:rPr lang="en-US" sz="2000" dirty="0" smtClean="0">
                <a:solidFill>
                  <a:srgbClr val="800000"/>
                </a:solidFill>
              </a:rPr>
              <a:t>CCR model </a:t>
            </a:r>
            <a:r>
              <a:rPr lang="en-US" sz="1800" dirty="0" smtClean="0"/>
              <a:t>is used to identify if a specific domain is under strong selective constraints</a:t>
            </a:r>
          </a:p>
          <a:p>
            <a:pPr marL="0" indent="0">
              <a:buNone/>
            </a:pPr>
            <a:endParaRPr lang="en-US" sz="2000" dirty="0">
              <a:solidFill>
                <a:srgbClr val="800000"/>
              </a:solidFill>
            </a:endParaRPr>
          </a:p>
        </p:txBody>
      </p:sp>
      <p:pic>
        <p:nvPicPr>
          <p:cNvPr id="4" name="Picture 3" descr="Screen Shot 2019-07-23 at 3.26.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415" y="3483227"/>
            <a:ext cx="6357074" cy="3156283"/>
          </a:xfrm>
          <a:prstGeom prst="rect">
            <a:avLst/>
          </a:prstGeom>
        </p:spPr>
      </p:pic>
      <p:sp>
        <p:nvSpPr>
          <p:cNvPr id="5" name="Rectangle 4"/>
          <p:cNvSpPr/>
          <p:nvPr/>
        </p:nvSpPr>
        <p:spPr>
          <a:xfrm>
            <a:off x="4572000" y="6396335"/>
            <a:ext cx="4572000" cy="461665"/>
          </a:xfrm>
          <a:prstGeom prst="rect">
            <a:avLst/>
          </a:prstGeom>
        </p:spPr>
        <p:txBody>
          <a:bodyPr>
            <a:spAutoFit/>
          </a:bodyPr>
          <a:lstStyle/>
          <a:p>
            <a:r>
              <a:rPr lang="en-US" sz="1200" b="1" dirty="0" err="1" smtClean="0"/>
              <a:t>Havrilla</a:t>
            </a:r>
            <a:r>
              <a:rPr lang="en-US" sz="1200" b="1" dirty="0" smtClean="0"/>
              <a:t>, James M., et al. "A map of constrained coding regions in the human genome." Nat Genet 51.1 (2019): 88-95.</a:t>
            </a:r>
            <a:endParaRPr lang="en-US" sz="1200" b="1" dirty="0"/>
          </a:p>
        </p:txBody>
      </p:sp>
    </p:spTree>
    <p:extLst>
      <p:ext uri="{BB962C8B-B14F-4D97-AF65-F5344CB8AC3E}">
        <p14:creationId xmlns:p14="http://schemas.microsoft.com/office/powerpoint/2010/main" val="298637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CCR in two genes of High and Low </a:t>
            </a:r>
            <a:r>
              <a:rPr lang="en-US" sz="1800" dirty="0" err="1" smtClean="0"/>
              <a:t>pLI</a:t>
            </a:r>
            <a:endParaRPr lang="en-US" sz="1800" dirty="0"/>
          </a:p>
        </p:txBody>
      </p:sp>
      <p:pic>
        <p:nvPicPr>
          <p:cNvPr id="4" name="Picture 3" descr="Screen Shot 2019-07-23 at 3.30.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5671"/>
            <a:ext cx="9144000" cy="3828893"/>
          </a:xfrm>
          <a:prstGeom prst="rect">
            <a:avLst/>
          </a:prstGeom>
        </p:spPr>
      </p:pic>
      <p:sp>
        <p:nvSpPr>
          <p:cNvPr id="5" name="Rectangle 4"/>
          <p:cNvSpPr/>
          <p:nvPr/>
        </p:nvSpPr>
        <p:spPr>
          <a:xfrm>
            <a:off x="4572000" y="6165502"/>
            <a:ext cx="4572000" cy="461665"/>
          </a:xfrm>
          <a:prstGeom prst="rect">
            <a:avLst/>
          </a:prstGeom>
        </p:spPr>
        <p:txBody>
          <a:bodyPr>
            <a:spAutoFit/>
          </a:bodyPr>
          <a:lstStyle/>
          <a:p>
            <a:r>
              <a:rPr lang="en-US" sz="1200" b="1" dirty="0" err="1" smtClean="0"/>
              <a:t>Havrilla</a:t>
            </a:r>
            <a:r>
              <a:rPr lang="en-US" sz="1200" b="1" dirty="0" smtClean="0"/>
              <a:t>, James M., et al. "A map of constrained coding regions in the human genome." Nat Genet 51.1 (2019): 88-95.</a:t>
            </a:r>
            <a:endParaRPr lang="en-US" sz="1200" b="1" dirty="0"/>
          </a:p>
        </p:txBody>
      </p:sp>
    </p:spTree>
    <p:extLst>
      <p:ext uri="{BB962C8B-B14F-4D97-AF65-F5344CB8AC3E}">
        <p14:creationId xmlns:p14="http://schemas.microsoft.com/office/powerpoint/2010/main" val="128838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7-23 at 2.41.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1" y="1395807"/>
            <a:ext cx="5776038" cy="4038866"/>
          </a:xfrm>
          <a:prstGeom prst="rect">
            <a:avLst/>
          </a:prstGeom>
        </p:spPr>
      </p:pic>
      <p:sp>
        <p:nvSpPr>
          <p:cNvPr id="5" name="TextBox 4"/>
          <p:cNvSpPr txBox="1"/>
          <p:nvPr/>
        </p:nvSpPr>
        <p:spPr>
          <a:xfrm>
            <a:off x="943004" y="641317"/>
            <a:ext cx="7028527" cy="369332"/>
          </a:xfrm>
          <a:prstGeom prst="rect">
            <a:avLst/>
          </a:prstGeom>
          <a:noFill/>
        </p:spPr>
        <p:txBody>
          <a:bodyPr wrap="square" rtlCol="0">
            <a:spAutoFit/>
          </a:bodyPr>
          <a:lstStyle/>
          <a:p>
            <a:pPr algn="ctr"/>
            <a:r>
              <a:rPr lang="en-US" b="1" dirty="0" smtClean="0"/>
              <a:t>EM domains in high </a:t>
            </a:r>
            <a:r>
              <a:rPr lang="en-US" b="1" dirty="0" err="1" smtClean="0"/>
              <a:t>pLI</a:t>
            </a:r>
            <a:r>
              <a:rPr lang="en-US" b="1" dirty="0" smtClean="0"/>
              <a:t> EM genes are highly constrained</a:t>
            </a:r>
            <a:endParaRPr lang="en-US" b="1" dirty="0"/>
          </a:p>
        </p:txBody>
      </p:sp>
      <p:sp>
        <p:nvSpPr>
          <p:cNvPr id="6" name="Rectangle 5"/>
          <p:cNvSpPr/>
          <p:nvPr/>
        </p:nvSpPr>
        <p:spPr>
          <a:xfrm>
            <a:off x="774701" y="5434673"/>
            <a:ext cx="7649472" cy="1169551"/>
          </a:xfrm>
          <a:prstGeom prst="rect">
            <a:avLst/>
          </a:prstGeom>
        </p:spPr>
        <p:txBody>
          <a:bodyPr wrap="square">
            <a:spAutoFit/>
          </a:bodyPr>
          <a:lstStyle/>
          <a:p>
            <a:r>
              <a:rPr lang="en-US" sz="1400" b="1" dirty="0" smtClean="0"/>
              <a:t>Furthermore, almost all high </a:t>
            </a:r>
            <a:r>
              <a:rPr lang="en-US" sz="1400" b="1" dirty="0" err="1" smtClean="0"/>
              <a:t>pLI</a:t>
            </a:r>
            <a:r>
              <a:rPr lang="en-US" sz="1400" b="1" dirty="0" smtClean="0"/>
              <a:t> EM genes (92%) have at least one constrained EM-specific domain, whereas approximately half (47%) have no other constrained domains (Fig. 3C). In fact, there are 54 high </a:t>
            </a:r>
            <a:r>
              <a:rPr lang="en-US" sz="1400" b="1" dirty="0" err="1" smtClean="0"/>
              <a:t>pLI</a:t>
            </a:r>
            <a:r>
              <a:rPr lang="en-US" sz="1400" b="1" dirty="0" smtClean="0"/>
              <a:t> EM genes that do not contain other domains. Notable exceptions in this analysis are four high </a:t>
            </a:r>
            <a:r>
              <a:rPr lang="en-US" sz="1400" b="1" dirty="0" err="1" smtClean="0"/>
              <a:t>pLI</a:t>
            </a:r>
            <a:r>
              <a:rPr lang="en-US" sz="1400" b="1" dirty="0" smtClean="0"/>
              <a:t> members of the PRDM family, for which the C2H2-like zinc fingers are the main drivers of variation intolerance </a:t>
            </a:r>
            <a:endParaRPr lang="en-US" sz="1400" b="1" dirty="0"/>
          </a:p>
        </p:txBody>
      </p:sp>
    </p:spTree>
    <p:extLst>
      <p:ext uri="{BB962C8B-B14F-4D97-AF65-F5344CB8AC3E}">
        <p14:creationId xmlns:p14="http://schemas.microsoft.com/office/powerpoint/2010/main" val="88602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large subset of EM genes are co-expressed</a:t>
            </a:r>
            <a:br>
              <a:rPr lang="en-US" sz="2800" dirty="0" smtClean="0"/>
            </a:br>
            <a:endParaRPr lang="en-US" sz="2800" dirty="0"/>
          </a:p>
        </p:txBody>
      </p:sp>
      <p:sp>
        <p:nvSpPr>
          <p:cNvPr id="4" name="Rectangle 3"/>
          <p:cNvSpPr/>
          <p:nvPr/>
        </p:nvSpPr>
        <p:spPr>
          <a:xfrm>
            <a:off x="865206" y="1218023"/>
            <a:ext cx="7821594" cy="1815882"/>
          </a:xfrm>
          <a:prstGeom prst="rect">
            <a:avLst/>
          </a:prstGeom>
        </p:spPr>
        <p:txBody>
          <a:bodyPr wrap="square">
            <a:spAutoFit/>
          </a:bodyPr>
          <a:lstStyle/>
          <a:p>
            <a:pPr marL="285750" indent="-285750">
              <a:buFont typeface="Arial"/>
              <a:buChar char="•"/>
            </a:pPr>
            <a:r>
              <a:rPr lang="en-US" sz="1600" dirty="0" smtClean="0"/>
              <a:t>To identify functional properties specific to variation-intolerant EM genes, we systematically explored the expression patterns of the whole group across a spectrum of adult tissues, using publicly available RNA-</a:t>
            </a:r>
            <a:r>
              <a:rPr lang="en-US" sz="1600" dirty="0" err="1" smtClean="0"/>
              <a:t>seq</a:t>
            </a:r>
            <a:r>
              <a:rPr lang="en-US" sz="1600" dirty="0" smtClean="0"/>
              <a:t> data (The </a:t>
            </a:r>
            <a:r>
              <a:rPr lang="en-US" sz="1600" dirty="0" err="1" smtClean="0"/>
              <a:t>GTEx</a:t>
            </a:r>
            <a:r>
              <a:rPr lang="en-US" sz="1600" dirty="0" smtClean="0"/>
              <a:t> Consortium 2015). </a:t>
            </a:r>
          </a:p>
          <a:p>
            <a:pPr marL="285750" indent="-285750">
              <a:buFont typeface="Arial"/>
              <a:buChar char="•"/>
            </a:pPr>
            <a:r>
              <a:rPr lang="en-US" sz="1600" dirty="0" smtClean="0"/>
              <a:t>We selected 28 tissues on the basis of sample size and diversity in physiological function (Methods; Supplemental Table S9).</a:t>
            </a:r>
          </a:p>
          <a:p>
            <a:pPr marL="285750" indent="-285750">
              <a:buFont typeface="Arial"/>
              <a:buChar char="•"/>
            </a:pPr>
            <a:r>
              <a:rPr lang="en-US" sz="1600" dirty="0" smtClean="0"/>
              <a:t> </a:t>
            </a:r>
            <a:r>
              <a:rPr lang="en-US" sz="1600" b="1" dirty="0" smtClean="0"/>
              <a:t>First, we discovered that virtually all EM genes are expressed in a non-tissue-specific manner</a:t>
            </a:r>
            <a:endParaRPr lang="en-US" sz="1600" b="1" dirty="0"/>
          </a:p>
        </p:txBody>
      </p:sp>
      <p:sp>
        <p:nvSpPr>
          <p:cNvPr id="5" name="Rectangle 4"/>
          <p:cNvSpPr/>
          <p:nvPr/>
        </p:nvSpPr>
        <p:spPr>
          <a:xfrm>
            <a:off x="357692" y="3571364"/>
            <a:ext cx="4572000" cy="2062103"/>
          </a:xfrm>
          <a:prstGeom prst="rect">
            <a:avLst/>
          </a:prstGeom>
        </p:spPr>
        <p:txBody>
          <a:bodyPr>
            <a:spAutoFit/>
          </a:bodyPr>
          <a:lstStyle/>
          <a:p>
            <a:pPr marL="285750" indent="-285750">
              <a:buFont typeface="Arial"/>
              <a:buChar char="•"/>
            </a:pPr>
            <a:r>
              <a:rPr lang="en-US" sz="1600" b="1" dirty="0" smtClean="0"/>
              <a:t>However, although EM genes show ubiquitous expression, within any given tissue there is inter-individual variability in their expression levels (Supplemental Fig. S9). </a:t>
            </a:r>
          </a:p>
          <a:p>
            <a:pPr marL="285750" indent="-285750">
              <a:buFont typeface="Arial"/>
              <a:buChar char="•"/>
            </a:pPr>
            <a:r>
              <a:rPr lang="en-US" sz="1600" b="1" dirty="0" smtClean="0">
                <a:solidFill>
                  <a:srgbClr val="008000"/>
                </a:solidFill>
              </a:rPr>
              <a:t>We noticed that in several cases, EM genes show coordinated fluctuations in their expression levels across individuals (Supplemental Fig. S9A). </a:t>
            </a:r>
            <a:endParaRPr lang="en-US" sz="1600" b="1" dirty="0">
              <a:solidFill>
                <a:srgbClr val="008000"/>
              </a:solidFill>
            </a:endParaRPr>
          </a:p>
        </p:txBody>
      </p:sp>
      <p:pic>
        <p:nvPicPr>
          <p:cNvPr id="6" name="Picture 5" descr="Screen Shot 2019-07-23 at 3.57.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192" y="3332331"/>
            <a:ext cx="4219808" cy="2103269"/>
          </a:xfrm>
          <a:prstGeom prst="rect">
            <a:avLst/>
          </a:prstGeom>
        </p:spPr>
      </p:pic>
    </p:spTree>
    <p:extLst>
      <p:ext uri="{BB962C8B-B14F-4D97-AF65-F5344CB8AC3E}">
        <p14:creationId xmlns:p14="http://schemas.microsoft.com/office/powerpoint/2010/main" val="264353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Constructing tissue specific co-expression networks</a:t>
            </a:r>
            <a:endParaRPr lang="en-US" sz="2000" dirty="0"/>
          </a:p>
        </p:txBody>
      </p:sp>
      <p:pic>
        <p:nvPicPr>
          <p:cNvPr id="4" name="Picture 3" descr="Screen Shot 2019-07-23 at 4.0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24" y="1257484"/>
            <a:ext cx="5337139" cy="4032726"/>
          </a:xfrm>
          <a:prstGeom prst="rect">
            <a:avLst/>
          </a:prstGeom>
        </p:spPr>
      </p:pic>
      <p:sp>
        <p:nvSpPr>
          <p:cNvPr id="5" name="Rectangle 4"/>
          <p:cNvSpPr/>
          <p:nvPr/>
        </p:nvSpPr>
        <p:spPr>
          <a:xfrm>
            <a:off x="4433692" y="5290210"/>
            <a:ext cx="4572000" cy="1600438"/>
          </a:xfrm>
          <a:prstGeom prst="rect">
            <a:avLst/>
          </a:prstGeom>
        </p:spPr>
        <p:txBody>
          <a:bodyPr>
            <a:spAutoFit/>
          </a:bodyPr>
          <a:lstStyle/>
          <a:p>
            <a:r>
              <a:rPr lang="en-US" sz="1400" b="1" dirty="0" smtClean="0"/>
              <a:t>We then divided EM genes into three groups: (1) a group of 74 genes with at least 75 module partners; we call this group of EM genes “highly </a:t>
            </a:r>
            <a:r>
              <a:rPr lang="en-US" sz="1400" b="1" dirty="0" err="1" smtClean="0"/>
              <a:t>coexpressed</a:t>
            </a:r>
            <a:r>
              <a:rPr lang="en-US" sz="1400" b="1" dirty="0" smtClean="0"/>
              <a:t>”; (2) a group of 83 genes with between 15 and 74 module partners; we call this group “</a:t>
            </a:r>
            <a:r>
              <a:rPr lang="en-US" sz="1400" b="1" dirty="0" err="1" smtClean="0"/>
              <a:t>coexpressed</a:t>
            </a:r>
            <a:r>
              <a:rPr lang="en-US" sz="1400" b="1" dirty="0" smtClean="0"/>
              <a:t>”; and (3) a group of 113 genes with fewer than 15 module partners; we call this group “not </a:t>
            </a:r>
            <a:r>
              <a:rPr lang="en-US" sz="1400" b="1" dirty="0" err="1" smtClean="0"/>
              <a:t>coexpressed</a:t>
            </a:r>
            <a:r>
              <a:rPr lang="en-US" sz="1400" b="1" dirty="0" smtClean="0"/>
              <a:t>.”</a:t>
            </a:r>
            <a:endParaRPr lang="en-US" sz="1400" b="1" dirty="0"/>
          </a:p>
        </p:txBody>
      </p:sp>
    </p:spTree>
    <p:extLst>
      <p:ext uri="{BB962C8B-B14F-4D97-AF65-F5344CB8AC3E}">
        <p14:creationId xmlns:p14="http://schemas.microsoft.com/office/powerpoint/2010/main" val="31576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9-07-23 at 4.12.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85626"/>
            <a:ext cx="5594488" cy="4083276"/>
          </a:xfrm>
          <a:prstGeom prst="rect">
            <a:avLst/>
          </a:prstGeom>
        </p:spPr>
      </p:pic>
      <p:sp>
        <p:nvSpPr>
          <p:cNvPr id="5" name="TextBox 4"/>
          <p:cNvSpPr txBox="1"/>
          <p:nvPr/>
        </p:nvSpPr>
        <p:spPr>
          <a:xfrm>
            <a:off x="6148389" y="2150297"/>
            <a:ext cx="2690706" cy="2031325"/>
          </a:xfrm>
          <a:prstGeom prst="rect">
            <a:avLst/>
          </a:prstGeom>
          <a:noFill/>
        </p:spPr>
        <p:txBody>
          <a:bodyPr wrap="square" rtlCol="0">
            <a:spAutoFit/>
          </a:bodyPr>
          <a:lstStyle/>
          <a:p>
            <a:pPr marL="285750" indent="-285750">
              <a:buFont typeface="Arial"/>
              <a:buChar char="•"/>
            </a:pPr>
            <a:r>
              <a:rPr lang="en-US" dirty="0" smtClean="0"/>
              <a:t>Dual Function EM genes enrich for co expression</a:t>
            </a:r>
          </a:p>
          <a:p>
            <a:pPr marL="285750" indent="-285750">
              <a:buFont typeface="Arial"/>
              <a:buChar char="•"/>
            </a:pPr>
            <a:endParaRPr lang="en-US" dirty="0"/>
          </a:p>
          <a:p>
            <a:pPr marL="285750" indent="-285750">
              <a:buFont typeface="Arial"/>
              <a:buChar char="•"/>
            </a:pPr>
            <a:r>
              <a:rPr lang="en-US" dirty="0" smtClean="0"/>
              <a:t>EM genes are more enriched for co-expression than TFs</a:t>
            </a:r>
            <a:endParaRPr lang="en-US" dirty="0"/>
          </a:p>
        </p:txBody>
      </p:sp>
    </p:spTree>
    <p:extLst>
      <p:ext uri="{BB962C8B-B14F-4D97-AF65-F5344CB8AC3E}">
        <p14:creationId xmlns:p14="http://schemas.microsoft.com/office/powerpoint/2010/main" val="1239084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9-07-23 at 4.17.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82494"/>
            <a:ext cx="7048500" cy="4699000"/>
          </a:xfrm>
          <a:prstGeom prst="rect">
            <a:avLst/>
          </a:prstGeom>
        </p:spPr>
      </p:pic>
    </p:spTree>
    <p:extLst>
      <p:ext uri="{BB962C8B-B14F-4D97-AF65-F5344CB8AC3E}">
        <p14:creationId xmlns:p14="http://schemas.microsoft.com/office/powerpoint/2010/main" val="195301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r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1638300"/>
            <a:ext cx="7416800" cy="3568700"/>
          </a:xfrm>
          <a:prstGeom prst="rect">
            <a:avLst/>
          </a:prstGeom>
        </p:spPr>
      </p:pic>
      <p:sp>
        <p:nvSpPr>
          <p:cNvPr id="5" name="TextBox 4"/>
          <p:cNvSpPr txBox="1"/>
          <p:nvPr/>
        </p:nvSpPr>
        <p:spPr>
          <a:xfrm>
            <a:off x="1068738" y="477844"/>
            <a:ext cx="7443449" cy="369332"/>
          </a:xfrm>
          <a:prstGeom prst="rect">
            <a:avLst/>
          </a:prstGeom>
          <a:noFill/>
        </p:spPr>
        <p:txBody>
          <a:bodyPr wrap="square" rtlCol="0">
            <a:spAutoFit/>
          </a:bodyPr>
          <a:lstStyle/>
          <a:p>
            <a:pPr algn="ctr"/>
            <a:r>
              <a:rPr lang="en-US" dirty="0" smtClean="0"/>
              <a:t>Introduction</a:t>
            </a:r>
            <a:endParaRPr lang="en-US" dirty="0"/>
          </a:p>
        </p:txBody>
      </p:sp>
    </p:spTree>
    <p:extLst>
      <p:ext uri="{BB962C8B-B14F-4D97-AF65-F5344CB8AC3E}">
        <p14:creationId xmlns:p14="http://schemas.microsoft.com/office/powerpoint/2010/main" val="45841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800000"/>
                </a:solidFill>
              </a:rPr>
              <a:t>Three</a:t>
            </a:r>
            <a:r>
              <a:rPr lang="en-US" sz="2400" dirty="0" smtClean="0"/>
              <a:t> Questions addressed in this study</a:t>
            </a:r>
            <a:endParaRPr lang="en-US" sz="2400" dirty="0"/>
          </a:p>
        </p:txBody>
      </p:sp>
      <p:sp>
        <p:nvSpPr>
          <p:cNvPr id="4" name="Rectangle 3"/>
          <p:cNvSpPr/>
          <p:nvPr/>
        </p:nvSpPr>
        <p:spPr>
          <a:xfrm>
            <a:off x="716683" y="1119161"/>
            <a:ext cx="7970117" cy="1569660"/>
          </a:xfrm>
          <a:prstGeom prst="rect">
            <a:avLst/>
          </a:prstGeom>
        </p:spPr>
        <p:txBody>
          <a:bodyPr wrap="square">
            <a:spAutoFit/>
          </a:bodyPr>
          <a:lstStyle/>
          <a:p>
            <a:pPr marL="285750" indent="-285750">
              <a:buFont typeface="Arial"/>
              <a:buChar char="•"/>
            </a:pPr>
            <a:r>
              <a:rPr lang="en-US" sz="1600" dirty="0" smtClean="0"/>
              <a:t>. </a:t>
            </a:r>
            <a:r>
              <a:rPr lang="en-US" sz="1600" b="1" dirty="0" smtClean="0">
                <a:solidFill>
                  <a:srgbClr val="800000"/>
                </a:solidFill>
              </a:rPr>
              <a:t>First, how many additional disease candidate EM genes are there? </a:t>
            </a:r>
          </a:p>
          <a:p>
            <a:pPr marL="742950" lvl="1" indent="-285750">
              <a:buFont typeface="Arial"/>
              <a:buChar char="•"/>
            </a:pPr>
            <a:r>
              <a:rPr lang="en-US" sz="1600" dirty="0" smtClean="0"/>
              <a:t>Existing estimates (</a:t>
            </a:r>
            <a:r>
              <a:rPr lang="en-US" sz="1600" dirty="0" err="1" smtClean="0"/>
              <a:t>Khare</a:t>
            </a:r>
            <a:r>
              <a:rPr lang="en-US" sz="1600" dirty="0" smtClean="0"/>
              <a:t> et al. 2012; </a:t>
            </a:r>
            <a:r>
              <a:rPr lang="en-US" sz="1600" dirty="0" err="1" smtClean="0"/>
              <a:t>Medvedeva</a:t>
            </a:r>
            <a:r>
              <a:rPr lang="en-US" sz="1600" dirty="0" smtClean="0"/>
              <a:t> et al. 2015) suggest that EM genes with ascribed roles in disease only form a minority of the whole group. </a:t>
            </a:r>
          </a:p>
          <a:p>
            <a:pPr marL="742950" lvl="1" indent="-285750">
              <a:buFont typeface="Arial"/>
              <a:buChar char="•"/>
            </a:pPr>
            <a:r>
              <a:rPr lang="en-US" sz="1600" dirty="0" smtClean="0"/>
              <a:t>It is also unknown whether disease genes tend to be evenly distributed among classes (e.g., erasers versus remodelers) and subclasses (e.g., histone </a:t>
            </a:r>
            <a:r>
              <a:rPr lang="en-US" sz="1600" dirty="0" err="1" smtClean="0"/>
              <a:t>methyltransferases</a:t>
            </a:r>
            <a:r>
              <a:rPr lang="en-US" sz="1600" dirty="0" smtClean="0"/>
              <a:t> versus histone </a:t>
            </a:r>
            <a:r>
              <a:rPr lang="en-US" sz="1600" dirty="0" err="1" smtClean="0"/>
              <a:t>acetyltransferases</a:t>
            </a:r>
            <a:r>
              <a:rPr lang="en-US" sz="1600" dirty="0" smtClean="0"/>
              <a:t>) of the machinery</a:t>
            </a:r>
            <a:endParaRPr lang="en-US" sz="1600" dirty="0"/>
          </a:p>
        </p:txBody>
      </p:sp>
      <p:sp>
        <p:nvSpPr>
          <p:cNvPr id="5" name="Rectangle 4"/>
          <p:cNvSpPr/>
          <p:nvPr/>
        </p:nvSpPr>
        <p:spPr>
          <a:xfrm>
            <a:off x="716683" y="2688821"/>
            <a:ext cx="7380582" cy="1815882"/>
          </a:xfrm>
          <a:prstGeom prst="rect">
            <a:avLst/>
          </a:prstGeom>
        </p:spPr>
        <p:txBody>
          <a:bodyPr wrap="square">
            <a:spAutoFit/>
          </a:bodyPr>
          <a:lstStyle/>
          <a:p>
            <a:pPr marL="285750" indent="-285750">
              <a:buFont typeface="Arial"/>
              <a:buChar char="•"/>
            </a:pPr>
            <a:r>
              <a:rPr lang="en-US" sz="1600" b="1" dirty="0" smtClean="0">
                <a:solidFill>
                  <a:srgbClr val="800000"/>
                </a:solidFill>
              </a:rPr>
              <a:t>Second, is the lost epigenetic function of these genes the most likely cause of disease? </a:t>
            </a:r>
          </a:p>
          <a:p>
            <a:pPr marL="742950" lvl="1" indent="-285750">
              <a:buFont typeface="Arial"/>
              <a:buChar char="•"/>
            </a:pPr>
            <a:r>
              <a:rPr lang="en-US" sz="1600" b="1" dirty="0" smtClean="0"/>
              <a:t> </a:t>
            </a:r>
            <a:r>
              <a:rPr lang="en-US" sz="1600" dirty="0" smtClean="0"/>
              <a:t>Studies in model systems have indicated that the domains mediating the epigenetic function can sometimes be dispensable (</a:t>
            </a:r>
            <a:r>
              <a:rPr lang="en-US" sz="1600" dirty="0" err="1" smtClean="0"/>
              <a:t>Dorighi</a:t>
            </a:r>
            <a:r>
              <a:rPr lang="en-US" sz="1600" dirty="0" smtClean="0"/>
              <a:t> et al. 2017; </a:t>
            </a:r>
            <a:r>
              <a:rPr lang="en-US" sz="1600" dirty="0" err="1" smtClean="0"/>
              <a:t>Rickels</a:t>
            </a:r>
            <a:r>
              <a:rPr lang="en-US" sz="1600" dirty="0" smtClean="0"/>
              <a:t> et al. 2017). </a:t>
            </a:r>
          </a:p>
          <a:p>
            <a:pPr marL="742950" lvl="1" indent="-285750">
              <a:buFont typeface="Arial"/>
              <a:buChar char="•"/>
            </a:pPr>
            <a:r>
              <a:rPr lang="en-US" sz="1600" dirty="0" smtClean="0"/>
              <a:t>This raises the possibility that, even among known EM disease genes, the phenotype might have some alternative mechanistic basis.</a:t>
            </a:r>
            <a:endParaRPr lang="en-US" sz="1600" dirty="0"/>
          </a:p>
        </p:txBody>
      </p:sp>
      <p:sp>
        <p:nvSpPr>
          <p:cNvPr id="6" name="Rectangle 5"/>
          <p:cNvSpPr/>
          <p:nvPr/>
        </p:nvSpPr>
        <p:spPr>
          <a:xfrm>
            <a:off x="716683" y="4768774"/>
            <a:ext cx="7169192" cy="830997"/>
          </a:xfrm>
          <a:prstGeom prst="rect">
            <a:avLst/>
          </a:prstGeom>
        </p:spPr>
        <p:txBody>
          <a:bodyPr wrap="square">
            <a:spAutoFit/>
          </a:bodyPr>
          <a:lstStyle/>
          <a:p>
            <a:pPr marL="285750" indent="-285750">
              <a:buFont typeface="Arial"/>
              <a:buChar char="•"/>
            </a:pPr>
            <a:r>
              <a:rPr lang="en-US" sz="1600" b="1" dirty="0" smtClean="0">
                <a:solidFill>
                  <a:srgbClr val="800000"/>
                </a:solidFill>
              </a:rPr>
              <a:t>Third, are there expression signatures characteristic of disease candidates? </a:t>
            </a:r>
          </a:p>
          <a:p>
            <a:pPr marL="742950" lvl="1" indent="-285750">
              <a:buFont typeface="Arial"/>
              <a:buChar char="•"/>
            </a:pPr>
            <a:r>
              <a:rPr lang="en-US" sz="1600" dirty="0" smtClean="0"/>
              <a:t>In other words, are the expression patterns of EM genes that are intolerant to variation different from those of variation-tolerant EM genes? </a:t>
            </a:r>
            <a:endParaRPr lang="en-US" sz="1600" dirty="0"/>
          </a:p>
        </p:txBody>
      </p:sp>
    </p:spTree>
    <p:extLst>
      <p:ext uri="{BB962C8B-B14F-4D97-AF65-F5344CB8AC3E}">
        <p14:creationId xmlns:p14="http://schemas.microsoft.com/office/powerpoint/2010/main" val="313307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7-23 at 1.57.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12" y="996284"/>
            <a:ext cx="7061287" cy="5188615"/>
          </a:xfrm>
          <a:prstGeom prst="rect">
            <a:avLst/>
          </a:prstGeom>
        </p:spPr>
      </p:pic>
      <p:sp>
        <p:nvSpPr>
          <p:cNvPr id="5" name="TextBox 4"/>
          <p:cNvSpPr txBox="1"/>
          <p:nvPr/>
        </p:nvSpPr>
        <p:spPr>
          <a:xfrm>
            <a:off x="1269913" y="314371"/>
            <a:ext cx="6877646" cy="369332"/>
          </a:xfrm>
          <a:prstGeom prst="rect">
            <a:avLst/>
          </a:prstGeom>
          <a:noFill/>
        </p:spPr>
        <p:txBody>
          <a:bodyPr wrap="square" rtlCol="0">
            <a:spAutoFit/>
          </a:bodyPr>
          <a:lstStyle/>
          <a:p>
            <a:r>
              <a:rPr lang="en-US" dirty="0" err="1"/>
              <a:t>I</a:t>
            </a:r>
            <a:r>
              <a:rPr lang="en-US" dirty="0" err="1" smtClean="0"/>
              <a:t>nterpro</a:t>
            </a:r>
            <a:r>
              <a:rPr lang="en-US" dirty="0" smtClean="0"/>
              <a:t> domain annotations used to curate EM genes</a:t>
            </a:r>
            <a:endParaRPr lang="en-US" dirty="0"/>
          </a:p>
        </p:txBody>
      </p:sp>
    </p:spTree>
    <p:extLst>
      <p:ext uri="{BB962C8B-B14F-4D97-AF65-F5344CB8AC3E}">
        <p14:creationId xmlns:p14="http://schemas.microsoft.com/office/powerpoint/2010/main" val="250726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EM(epigenetic machinery genes)</a:t>
            </a:r>
            <a:endParaRPr lang="en-US" sz="1600" dirty="0"/>
          </a:p>
        </p:txBody>
      </p:sp>
      <p:pic>
        <p:nvPicPr>
          <p:cNvPr id="4" name="Picture 3" descr="Screen Shot 2019-07-23 at 1.59.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17756"/>
            <a:ext cx="5180616" cy="2155294"/>
          </a:xfrm>
          <a:prstGeom prst="rect">
            <a:avLst/>
          </a:prstGeom>
        </p:spPr>
      </p:pic>
      <p:sp>
        <p:nvSpPr>
          <p:cNvPr id="5" name="Rectangle 4"/>
          <p:cNvSpPr/>
          <p:nvPr/>
        </p:nvSpPr>
        <p:spPr>
          <a:xfrm>
            <a:off x="457200" y="4676455"/>
            <a:ext cx="5761694" cy="1569660"/>
          </a:xfrm>
          <a:prstGeom prst="rect">
            <a:avLst/>
          </a:prstGeom>
        </p:spPr>
        <p:txBody>
          <a:bodyPr wrap="square">
            <a:spAutoFit/>
          </a:bodyPr>
          <a:lstStyle/>
          <a:p>
            <a:r>
              <a:rPr lang="en-US" sz="1600" dirty="0" smtClean="0"/>
              <a:t>Finally, using a previously generated, high-confidence list of 1254 human transcription factors (</a:t>
            </a:r>
            <a:r>
              <a:rPr lang="en-US" sz="1600" dirty="0" err="1" smtClean="0"/>
              <a:t>Vaquerizas</a:t>
            </a:r>
            <a:r>
              <a:rPr lang="en-US" sz="1600" dirty="0" smtClean="0"/>
              <a:t> et al. 2009; Barrera et al. 2016), we found that 20 EM genes (12 of which are members of the PRDM family of histone </a:t>
            </a:r>
            <a:r>
              <a:rPr lang="en-US" sz="1600" dirty="0" err="1" smtClean="0"/>
              <a:t>methyltransferases</a:t>
            </a:r>
            <a:r>
              <a:rPr lang="en-US" sz="1600" dirty="0" smtClean="0"/>
              <a:t>) have a DNA-binding domain found in transcription factors, suggesting their involvement in more than one aspect of transcriptional regulation </a:t>
            </a:r>
            <a:endParaRPr lang="en-US" sz="1600" dirty="0"/>
          </a:p>
        </p:txBody>
      </p:sp>
    </p:spTree>
    <p:extLst>
      <p:ext uri="{BB962C8B-B14F-4D97-AF65-F5344CB8AC3E}">
        <p14:creationId xmlns:p14="http://schemas.microsoft.com/office/powerpoint/2010/main" val="228403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ExAC</a:t>
            </a:r>
            <a:r>
              <a:rPr lang="en-US" sz="2800" dirty="0" smtClean="0"/>
              <a:t> </a:t>
            </a:r>
            <a:r>
              <a:rPr lang="en-US" sz="2800" dirty="0" err="1" smtClean="0"/>
              <a:t>pLI</a:t>
            </a:r>
            <a:r>
              <a:rPr lang="en-US" sz="2800" dirty="0" smtClean="0"/>
              <a:t> score to quantify variation</a:t>
            </a:r>
            <a:endParaRPr lang="en-US" sz="2800" dirty="0"/>
          </a:p>
        </p:txBody>
      </p:sp>
      <p:sp>
        <p:nvSpPr>
          <p:cNvPr id="4" name="Rectangle 3"/>
          <p:cNvSpPr/>
          <p:nvPr/>
        </p:nvSpPr>
        <p:spPr>
          <a:xfrm>
            <a:off x="457200" y="1710178"/>
            <a:ext cx="6400800" cy="2585323"/>
          </a:xfrm>
          <a:prstGeom prst="rect">
            <a:avLst/>
          </a:prstGeom>
        </p:spPr>
        <p:txBody>
          <a:bodyPr wrap="square">
            <a:spAutoFit/>
          </a:bodyPr>
          <a:lstStyle/>
          <a:p>
            <a:pPr marL="285750" indent="-285750">
              <a:buFont typeface="Arial"/>
              <a:buChar char="•"/>
            </a:pPr>
            <a:r>
              <a:rPr lang="en-US" dirty="0" smtClean="0"/>
              <a:t>To identify novel EM disease candidates, we systematically investigated the tolerance of the entire EM group to loss-of-function variation. </a:t>
            </a:r>
          </a:p>
          <a:p>
            <a:pPr marL="285750" indent="-285750">
              <a:buFont typeface="Arial"/>
              <a:buChar char="•"/>
            </a:pPr>
            <a:r>
              <a:rPr lang="en-US" dirty="0" smtClean="0"/>
              <a:t>To achieve this, we used the </a:t>
            </a:r>
            <a:r>
              <a:rPr lang="en-US" dirty="0" err="1" smtClean="0"/>
              <a:t>ExAC</a:t>
            </a:r>
            <a:r>
              <a:rPr lang="en-US" dirty="0" smtClean="0"/>
              <a:t> database coupled with the </a:t>
            </a:r>
            <a:r>
              <a:rPr lang="en-US" dirty="0" err="1" smtClean="0"/>
              <a:t>pLI</a:t>
            </a:r>
            <a:r>
              <a:rPr lang="en-US" dirty="0" smtClean="0"/>
              <a:t> score (</a:t>
            </a:r>
            <a:r>
              <a:rPr lang="en-US" dirty="0" err="1" smtClean="0"/>
              <a:t>Lek</a:t>
            </a:r>
            <a:r>
              <a:rPr lang="en-US" dirty="0" smtClean="0"/>
              <a:t> et al. 2016), a metric which ranges between 0 and 1 and measures the extent to which a given gene tolerates heterozygous loss-of-function variants.</a:t>
            </a:r>
          </a:p>
          <a:p>
            <a:pPr marL="285750" indent="-285750">
              <a:buFont typeface="Arial"/>
              <a:buChar char="•"/>
            </a:pPr>
            <a:r>
              <a:rPr lang="en-US" dirty="0" smtClean="0"/>
              <a:t> In particular, genes with a </a:t>
            </a:r>
            <a:r>
              <a:rPr lang="en-US" dirty="0" err="1" smtClean="0"/>
              <a:t>pLI</a:t>
            </a:r>
            <a:r>
              <a:rPr lang="en-US" dirty="0" smtClean="0"/>
              <a:t> of more than 0.9 have been described as highly dosage sensitive</a:t>
            </a:r>
            <a:endParaRPr lang="en-US" dirty="0"/>
          </a:p>
        </p:txBody>
      </p:sp>
      <p:pic>
        <p:nvPicPr>
          <p:cNvPr id="5" name="Picture 4" descr="Screen Shot 2019-07-23 at 2.1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13" y="4295501"/>
            <a:ext cx="6324417" cy="2450712"/>
          </a:xfrm>
          <a:prstGeom prst="rect">
            <a:avLst/>
          </a:prstGeom>
        </p:spPr>
      </p:pic>
    </p:spTree>
    <p:extLst>
      <p:ext uri="{BB962C8B-B14F-4D97-AF65-F5344CB8AC3E}">
        <p14:creationId xmlns:p14="http://schemas.microsoft.com/office/powerpoint/2010/main" val="191153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p</a:t>
            </a:r>
            <a:r>
              <a:rPr lang="en-US" sz="2800" dirty="0" err="1" smtClean="0"/>
              <a:t>LI</a:t>
            </a:r>
            <a:r>
              <a:rPr lang="en-US" sz="2800" dirty="0" smtClean="0"/>
              <a:t> scores of EM genes</a:t>
            </a:r>
            <a:endParaRPr lang="en-US" sz="2800" dirty="0"/>
          </a:p>
        </p:txBody>
      </p:sp>
      <p:pic>
        <p:nvPicPr>
          <p:cNvPr id="4" name="Picture 3" descr="Screen Shot 2019-07-23 at 2.05.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11" y="1544085"/>
            <a:ext cx="6653390" cy="5053208"/>
          </a:xfrm>
          <a:prstGeom prst="rect">
            <a:avLst/>
          </a:prstGeom>
        </p:spPr>
      </p:pic>
    </p:spTree>
    <p:extLst>
      <p:ext uri="{BB962C8B-B14F-4D97-AF65-F5344CB8AC3E}">
        <p14:creationId xmlns:p14="http://schemas.microsoft.com/office/powerpoint/2010/main" val="29792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9-07-23 at 2.21.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7099300" cy="3340100"/>
          </a:xfrm>
          <a:prstGeom prst="rect">
            <a:avLst/>
          </a:prstGeom>
        </p:spPr>
      </p:pic>
    </p:spTree>
    <p:extLst>
      <p:ext uri="{BB962C8B-B14F-4D97-AF65-F5344CB8AC3E}">
        <p14:creationId xmlns:p14="http://schemas.microsoft.com/office/powerpoint/2010/main" val="179499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 genes with possible disease associations</a:t>
            </a:r>
            <a:endParaRPr lang="en-US" dirty="0"/>
          </a:p>
        </p:txBody>
      </p:sp>
      <p:sp>
        <p:nvSpPr>
          <p:cNvPr id="4" name="Rectangle 3"/>
          <p:cNvSpPr/>
          <p:nvPr/>
        </p:nvSpPr>
        <p:spPr>
          <a:xfrm>
            <a:off x="1156751" y="1534129"/>
            <a:ext cx="6852499" cy="3139321"/>
          </a:xfrm>
          <a:prstGeom prst="rect">
            <a:avLst/>
          </a:prstGeom>
        </p:spPr>
        <p:txBody>
          <a:bodyPr wrap="square">
            <a:spAutoFit/>
          </a:bodyPr>
          <a:lstStyle/>
          <a:p>
            <a:pPr marL="285750" indent="-285750">
              <a:buFont typeface="Arial"/>
              <a:buChar char="•"/>
            </a:pPr>
            <a:r>
              <a:rPr lang="en-US" dirty="0" smtClean="0"/>
              <a:t>Among 162 EM genes in </a:t>
            </a:r>
            <a:r>
              <a:rPr lang="en-US" dirty="0" err="1" smtClean="0"/>
              <a:t>ExAC</a:t>
            </a:r>
            <a:r>
              <a:rPr lang="en-US" dirty="0" smtClean="0"/>
              <a:t> with no reported link to disease, 78 have a </a:t>
            </a:r>
            <a:r>
              <a:rPr lang="en-US" dirty="0" err="1" smtClean="0"/>
              <a:t>pLI</a:t>
            </a:r>
            <a:r>
              <a:rPr lang="en-US" dirty="0" smtClean="0"/>
              <a:t> greater than 0.9 (percentage with </a:t>
            </a:r>
            <a:r>
              <a:rPr lang="en-US" dirty="0" err="1" smtClean="0"/>
              <a:t>pLI</a:t>
            </a:r>
            <a:r>
              <a:rPr lang="en-US" dirty="0" smtClean="0"/>
              <a:t> &gt; 0.9 = 78/162 = 48%). </a:t>
            </a:r>
          </a:p>
          <a:p>
            <a:pPr marL="285750" indent="-285750">
              <a:buFont typeface="Arial"/>
              <a:buChar char="•"/>
            </a:pPr>
            <a:r>
              <a:rPr lang="en-US" dirty="0" smtClean="0"/>
              <a:t>Additionally, there are 24 EM genes that have only been associated with cancer but whose </a:t>
            </a:r>
            <a:r>
              <a:rPr lang="en-US" dirty="0" err="1" smtClean="0"/>
              <a:t>pLI</a:t>
            </a:r>
            <a:r>
              <a:rPr lang="en-US" dirty="0" smtClean="0"/>
              <a:t> is greater than 0.9, suggesting that they also cause some other disease phenotype. </a:t>
            </a:r>
          </a:p>
          <a:p>
            <a:pPr marL="285750" indent="-285750">
              <a:buFont typeface="Arial"/>
              <a:buChar char="•"/>
            </a:pPr>
            <a:r>
              <a:rPr lang="en-US" dirty="0" smtClean="0"/>
              <a:t>In total, this leads to 102 novel EM disease candidates (Supplemental Table S6). Finally, the same approach for the EM accessory subunits (Methods) highlighted 39 new disease candidate genes whose phenotypic consequences are likely to arise through similar mechanisms as in the case of EM genes </a:t>
            </a:r>
            <a:endParaRPr lang="en-US" dirty="0"/>
          </a:p>
        </p:txBody>
      </p:sp>
    </p:spTree>
    <p:extLst>
      <p:ext uri="{BB962C8B-B14F-4D97-AF65-F5344CB8AC3E}">
        <p14:creationId xmlns:p14="http://schemas.microsoft.com/office/powerpoint/2010/main" val="80614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1041</Words>
  <Application>Microsoft Macintosh PowerPoint</Application>
  <PresentationFormat>On-screen Show (4:3)</PresentationFormat>
  <Paragraphs>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Co-expression patterns define epigenetic regulators associated with neurological dysfunction </vt:lpstr>
      <vt:lpstr>PowerPoint Presentation</vt:lpstr>
      <vt:lpstr>Three Questions addressed in this study</vt:lpstr>
      <vt:lpstr>PowerPoint Presentation</vt:lpstr>
      <vt:lpstr>EM(epigenetic machinery genes)</vt:lpstr>
      <vt:lpstr>ExAC pLI score to quantify variation</vt:lpstr>
      <vt:lpstr>pLI scores of EM genes</vt:lpstr>
      <vt:lpstr>PowerPoint Presentation</vt:lpstr>
      <vt:lpstr>EM genes with possible disease associations</vt:lpstr>
      <vt:lpstr>Identifying Constrained Coding regions(CCR) that are under strong selection</vt:lpstr>
      <vt:lpstr>CCR in two genes of High and Low pLI</vt:lpstr>
      <vt:lpstr>PowerPoint Presentation</vt:lpstr>
      <vt:lpstr>A large subset of EM genes are co-expressed </vt:lpstr>
      <vt:lpstr>Constructing tissue specific co-expression networks</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Co-expression patterns define epigenetic regulators associated with neurological dysfunction </dc:title>
  <dc:creator>Abhimanyu Banerjee</dc:creator>
  <cp:lastModifiedBy>Abhimanyu Banerjee</cp:lastModifiedBy>
  <cp:revision>13</cp:revision>
  <dcterms:created xsi:type="dcterms:W3CDTF">2019-07-23T19:52:15Z</dcterms:created>
  <dcterms:modified xsi:type="dcterms:W3CDTF">2019-07-23T23:22:55Z</dcterms:modified>
</cp:coreProperties>
</file>