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9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0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345F-AA21-5A05-D928-E1936EFAF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A639B-F9E8-D7C3-60EB-07BD845B6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334C8-8251-F867-04E4-0ED8B8491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BD59-4345-16F4-6C27-F76E28F43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D0EEC-6A09-C783-D0B8-CC99ED30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76015-CCE7-0CCE-6A77-3E041F6B9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66402-6084-E835-356E-53476DE3C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FFA2-217F-36A3-487D-4337E1024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BC3AE-058B-C75B-6A34-56C3025E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D7258-82F6-9632-FC07-C0CC73E7A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4AFE5-7C2B-61E4-02ED-1FA832156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09D7B-29F9-92BC-077E-629D88888F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298583" y="2734811"/>
            <a:ext cx="6979641" cy="1602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7705287" y="4387043"/>
            <a:ext cx="6702804" cy="1249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Segmentation and Paging</a:t>
            </a:r>
            <a:endParaRPr lang="en-US" sz="4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BB97C-2CF4-2770-360A-1D914EDA0447}"/>
              </a:ext>
            </a:extLst>
          </p:cNvPr>
          <p:cNvSpPr txBox="1"/>
          <p:nvPr/>
        </p:nvSpPr>
        <p:spPr>
          <a:xfrm>
            <a:off x="3431097" y="503338"/>
            <a:ext cx="9278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Department of Computer Application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Institute of Technical Education and Research(ITER)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Siksha O </a:t>
            </a:r>
            <a:r>
              <a:rPr lang="en-US" sz="18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Anusandhan</a:t>
            </a:r>
            <a:r>
              <a:rPr lang="en-U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 Deemed to be University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 Narrow" panose="020B0606020202030204" pitchFamily="34" charset="0"/>
              </a:rPr>
              <a:t>Bhubaneswar-30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58624-A1C1-AE77-4DE4-496C8AF8F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5" y="147108"/>
            <a:ext cx="1912788" cy="1912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689F1-FBF7-4A86-F177-D013C7A9099D}"/>
              </a:ext>
            </a:extLst>
          </p:cNvPr>
          <p:cNvSpPr txBox="1"/>
          <p:nvPr/>
        </p:nvSpPr>
        <p:spPr>
          <a:xfrm>
            <a:off x="11056689" y="6493080"/>
            <a:ext cx="296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trike="noStrike" spc="-1" dirty="0">
                <a:solidFill>
                  <a:schemeClr val="bg1"/>
                </a:solidFill>
                <a:latin typeface="__Inter_d65c78"/>
              </a:rPr>
              <a:t>Presented By:</a:t>
            </a:r>
            <a:r>
              <a:rPr lang="en-IN" sz="1800" b="1" strike="noStrike" spc="-1" dirty="0">
                <a:latin typeface="__Inter_d65c78"/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</a:rPr>
              <a:t>MANYU KUMAR</a:t>
            </a:r>
          </a:p>
          <a:p>
            <a:r>
              <a:rPr lang="en-IN" dirty="0">
                <a:solidFill>
                  <a:schemeClr val="bg1"/>
                </a:solidFill>
              </a:rPr>
              <a:t>REGD NO: 2141011082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EECA-AC22-D3FA-122F-EBC00CF0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1ADA5E6-085E-C987-EEC3-359C839D2877}"/>
              </a:ext>
            </a:extLst>
          </p:cNvPr>
          <p:cNvSpPr/>
          <p:nvPr/>
        </p:nvSpPr>
        <p:spPr>
          <a:xfrm>
            <a:off x="2298583" y="2734811"/>
            <a:ext cx="6979641" cy="1602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80"/>
              </a:lnSpc>
              <a:buNone/>
            </a:pPr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operating systems, efficient memory management is crucial for optimal performance. Two important techniques used for this purpose are segmentation and paging. Segmentation divides the memory into variable-sized logical units based on program structure, such as functions or data blocks, making it easier to manage and access. On the other hand, paging breaks memory into fixed-size blocks, called pages, which helps eliminate external fragmentation and allows for better utilization of memory. Both methods aim to provide a way to allocate memory effectively and ensure smooth execution of processes.</a:t>
            </a:r>
            <a:endParaRPr lang="en-US" sz="18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BAABAB9-7E1D-1D7C-2834-48AC93919CB0}"/>
              </a:ext>
            </a:extLst>
          </p:cNvPr>
          <p:cNvSpPr/>
          <p:nvPr/>
        </p:nvSpPr>
        <p:spPr>
          <a:xfrm>
            <a:off x="2155972" y="478173"/>
            <a:ext cx="8992998" cy="1199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4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Segmentation and Paging</a:t>
            </a:r>
            <a:endParaRPr lang="en-US" sz="641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FAA7FF-0B00-5D58-0630-5E4C171E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98" y="2805434"/>
            <a:ext cx="3379240" cy="2244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A554F0-9C11-89D7-B9C6-6C91438B2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2" y="5184397"/>
            <a:ext cx="3414686" cy="2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32104" y="649224"/>
            <a:ext cx="3068777" cy="1187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8" name="Text 4"/>
          <p:cNvSpPr/>
          <p:nvPr/>
        </p:nvSpPr>
        <p:spPr>
          <a:xfrm>
            <a:off x="914400" y="3529585"/>
            <a:ext cx="7671816" cy="3355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20" dirty="0"/>
          </a:p>
          <a:p>
            <a:pPr>
              <a:lnSpc>
                <a:spcPts val="3250"/>
              </a:lnSpc>
            </a:pPr>
            <a:endParaRPr lang="en-US" sz="2320" dirty="0"/>
          </a:p>
          <a:p>
            <a:pPr>
              <a:lnSpc>
                <a:spcPts val="3250"/>
              </a:lnSpc>
            </a:pPr>
            <a:endParaRPr lang="en-US" sz="2320" dirty="0"/>
          </a:p>
          <a:p>
            <a:pPr>
              <a:lnSpc>
                <a:spcPts val="3250"/>
              </a:lnSpc>
            </a:pPr>
            <a:endParaRPr lang="en-US" sz="2320" dirty="0"/>
          </a:p>
          <a:p>
            <a:pPr>
              <a:lnSpc>
                <a:spcPts val="3250"/>
              </a:lnSpc>
            </a:pPr>
            <a:endParaRPr lang="en-US" sz="2320" dirty="0"/>
          </a:p>
          <a:p>
            <a:pPr marL="0" indent="0" algn="l">
              <a:lnSpc>
                <a:spcPts val="3250"/>
              </a:lnSpc>
              <a:buNone/>
            </a:pP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2994869" y="2122415"/>
            <a:ext cx="7407479" cy="4580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Basics of Memory Management</a:t>
            </a:r>
          </a:p>
          <a:p>
            <a:pPr>
              <a:lnSpc>
                <a:spcPts val="65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Understanding Segmentation in Memory Management</a:t>
            </a:r>
          </a:p>
          <a:p>
            <a:pPr>
              <a:lnSpc>
                <a:spcPts val="65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Paging Mechanism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65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Address Translation Process</a:t>
            </a:r>
          </a:p>
          <a:p>
            <a:pPr>
              <a:lnSpc>
                <a:spcPts val="6500"/>
              </a:lnSpc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Advantages and Disadvantages of Memory Management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6500"/>
              </a:lnSpc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6500"/>
              </a:lnSpc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ts val="65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Paging vs Segmentation: Core Differences Explained | ESF">
            <a:extLst>
              <a:ext uri="{FF2B5EF4-FFF2-40B4-BE49-F238E27FC236}">
                <a16:creationId xmlns:a16="http://schemas.microsoft.com/office/drawing/2014/main" id="{10BE01F9-A379-26EB-E560-276793AD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941" y="201139"/>
            <a:ext cx="3965623" cy="264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B66B-B475-0B0C-CAE0-9E4B10E70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DFECCB8-9077-6679-B7AF-959F2C1063AB}"/>
              </a:ext>
            </a:extLst>
          </p:cNvPr>
          <p:cNvSpPr/>
          <p:nvPr/>
        </p:nvSpPr>
        <p:spPr>
          <a:xfrm>
            <a:off x="832104" y="649224"/>
            <a:ext cx="801014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Basics of Memory Management</a:t>
            </a:r>
            <a:endParaRPr lang="en-US" sz="464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F340601-DB5B-1CEE-9703-A2C4783B493A}"/>
              </a:ext>
            </a:extLst>
          </p:cNvPr>
          <p:cNvSpPr/>
          <p:nvPr/>
        </p:nvSpPr>
        <p:spPr>
          <a:xfrm>
            <a:off x="1078992" y="3255264"/>
            <a:ext cx="75072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Memory management is crucial for optimizing the use of computer memory, enabling multiple processes to run simultaneously without conflict.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5D2A6D0-5642-F3AB-6F87-B7FADEBAA7F2}"/>
              </a:ext>
            </a:extLst>
          </p:cNvPr>
          <p:cNvSpPr/>
          <p:nvPr/>
        </p:nvSpPr>
        <p:spPr>
          <a:xfrm>
            <a:off x="1078992" y="4581144"/>
            <a:ext cx="750722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Virtual Memory Concept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7FF0A12D-DDC0-3236-2500-13076AA29B18}"/>
              </a:ext>
            </a:extLst>
          </p:cNvPr>
          <p:cNvSpPr/>
          <p:nvPr/>
        </p:nvSpPr>
        <p:spPr>
          <a:xfrm>
            <a:off x="1078992" y="5138928"/>
            <a:ext cx="75072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Virtual memory allows an operating system to use disk space as an extension of RAM, effectively increasing available memory beyond physical limits.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BA6FEC3-368A-1C95-619A-CA515B6899F5}"/>
              </a:ext>
            </a:extLst>
          </p:cNvPr>
          <p:cNvSpPr/>
          <p:nvPr/>
        </p:nvSpPr>
        <p:spPr>
          <a:xfrm>
            <a:off x="1078992" y="6464808"/>
            <a:ext cx="750722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Segmentation and Paging Overview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7E30921-94CD-4F8E-3155-0AB534081553}"/>
              </a:ext>
            </a:extLst>
          </p:cNvPr>
          <p:cNvSpPr/>
          <p:nvPr/>
        </p:nvSpPr>
        <p:spPr>
          <a:xfrm>
            <a:off x="1078992" y="7022592"/>
            <a:ext cx="750722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These techniques help manage memory by dividing it into manageable sections, facilitating more efficient allocation and access.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1D752E19-4ACF-6831-453A-55317E9281AE}"/>
              </a:ext>
            </a:extLst>
          </p:cNvPr>
          <p:cNvSpPr/>
          <p:nvPr/>
        </p:nvSpPr>
        <p:spPr>
          <a:xfrm>
            <a:off x="1078992" y="2706624"/>
            <a:ext cx="750722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Definition and Purpose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E6B01C-F874-4E91-2249-79B5CCF8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45" y="1672933"/>
            <a:ext cx="5467861" cy="37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3"/>
          <p:cNvSpPr/>
          <p:nvPr/>
        </p:nvSpPr>
        <p:spPr>
          <a:xfrm>
            <a:off x="4009938" y="5620624"/>
            <a:ext cx="4228051" cy="498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Example of Segmentation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4"/>
          <p:cNvSpPr/>
          <p:nvPr/>
        </p:nvSpPr>
        <p:spPr>
          <a:xfrm>
            <a:off x="4009938" y="3129094"/>
            <a:ext cx="6241409" cy="838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Segmentation divides the memory into variable-sized segments based on the logical units of a program.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5"/>
          <p:cNvSpPr/>
          <p:nvPr/>
        </p:nvSpPr>
        <p:spPr>
          <a:xfrm>
            <a:off x="4009938" y="6233020"/>
            <a:ext cx="5922627" cy="998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Programs may be segmented for code, stack, and heap, allowing independent management.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1493240" y="75501"/>
            <a:ext cx="11769754" cy="16527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Understanding Segmentation in Memory Management</a:t>
            </a:r>
            <a:endParaRPr lang="en-US" sz="464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4009938" y="2633395"/>
            <a:ext cx="3791824" cy="447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Definition of Segmentation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4009938" y="4073108"/>
            <a:ext cx="3229762" cy="559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Logical Address Space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4009938" y="4632738"/>
            <a:ext cx="6014907" cy="124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Each segment has a unique segment number and an offset, defining its location and size.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2DCDC5-0D5A-17EC-AF50-17CC8E5B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347" y="1257769"/>
            <a:ext cx="3977746" cy="27015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/>
          <p:cNvSpPr/>
          <p:nvPr/>
        </p:nvSpPr>
        <p:spPr>
          <a:xfrm>
            <a:off x="832104" y="3363399"/>
            <a:ext cx="3489820" cy="2626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Paging breaks physical memory into fixed-size frames and logical memory into pages of the same size, simplifying memory allocation and access.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662569" y="2414059"/>
            <a:ext cx="2399251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Page Table Role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9471171" y="3447078"/>
            <a:ext cx="3900880" cy="1895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For example, if a program requires 10 pages, these can be loaded into any available frames in physical memory, allowing non-contiguous memory allocation</a:t>
            </a:r>
            <a:r>
              <a:rPr lang="en-US" sz="1850" dirty="0">
                <a:solidFill>
                  <a:srgbClr val="E6E6E6"/>
                </a:solidFill>
                <a:latin typeface="AlibabaPuHuiTi-Alibaba-PuHuiTi" pitchFamily="34" charset="0"/>
                <a:ea typeface="AlibabaPuHuiTi-Alibaba-PuHuiTi" pitchFamily="34" charset="-122"/>
                <a:cs typeface="AlibabaPuHuiTi-Alibaba-PuHuiTi" pitchFamily="34" charset="-120"/>
              </a:rPr>
              <a:t>.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04675" y="2414058"/>
            <a:ext cx="2600587" cy="603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Definition of Paging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5662569" y="3363400"/>
            <a:ext cx="2978092" cy="1753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A page table maps logical page numbers to physical frame numbers, enabling efficient translation during memory accesses.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832104" y="243281"/>
            <a:ext cx="5375749" cy="1274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Paging Mechanism</a:t>
            </a:r>
            <a:endParaRPr lang="en-US" sz="464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9471171" y="2414646"/>
            <a:ext cx="2684477" cy="603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Example of Paging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CCE3E1-EA8A-94E0-460E-935805B0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31" y="5394918"/>
            <a:ext cx="4230385" cy="2626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3"/>
          <p:cNvSpPr/>
          <p:nvPr/>
        </p:nvSpPr>
        <p:spPr>
          <a:xfrm>
            <a:off x="1078992" y="4005072"/>
            <a:ext cx="383133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Combining Segmentation and Paging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4"/>
          <p:cNvSpPr/>
          <p:nvPr/>
        </p:nvSpPr>
        <p:spPr>
          <a:xfrm>
            <a:off x="5404104" y="4005072"/>
            <a:ext cx="383133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Translation Lookaside Buffer (TLB)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5"/>
          <p:cNvSpPr/>
          <p:nvPr/>
        </p:nvSpPr>
        <p:spPr>
          <a:xfrm>
            <a:off x="9729216" y="4974336"/>
            <a:ext cx="3831336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A visual representation highlighting the flow from logical to physical addressing involving segmentation, paging, and TLB.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9729216" y="4005072"/>
            <a:ext cx="383133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Visual Diagram of Address Translation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1078992" y="4974336"/>
            <a:ext cx="3831336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Modern systems often use segmentation and paging together for better memory management</a:t>
            </a:r>
            <a:r>
              <a:rPr lang="en-US" sz="1850" dirty="0">
                <a:solidFill>
                  <a:srgbClr val="E6E6E6"/>
                </a:solidFill>
                <a:latin typeface="AlibabaPuHuiTi-Alibaba-PuHuiTi" pitchFamily="34" charset="0"/>
                <a:ea typeface="AlibabaPuHuiTi-Alibaba-PuHuiTi" pitchFamily="34" charset="-122"/>
                <a:cs typeface="AlibabaPuHuiTi-Alibaba-PuHuiTi" pitchFamily="34" charset="-120"/>
              </a:rPr>
              <a:t>.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5404104" y="4974336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TLB acts as a cache to enhance speed and reduce latency during address translation.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654342" y="796954"/>
            <a:ext cx="8095376" cy="1417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Address Translation Process</a:t>
            </a:r>
            <a:endParaRPr lang="en-US" sz="464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F7D166-196D-F3CE-B55B-60612DAC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785" y="511721"/>
            <a:ext cx="4064767" cy="2929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/>
          <p:cNvSpPr/>
          <p:nvPr/>
        </p:nvSpPr>
        <p:spPr>
          <a:xfrm>
            <a:off x="9885587" y="3658691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Potential Drawbacks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603844" y="3658691"/>
            <a:ext cx="3815481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Benefits of Paging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36895" y="377505"/>
            <a:ext cx="10737909" cy="1904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Advantages and Disadvantages of Memory Management</a:t>
            </a:r>
            <a:endParaRPr lang="en-US" sz="464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5548728" y="4507992"/>
            <a:ext cx="3511297" cy="776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Paging eliminates external fragmentation</a:t>
            </a:r>
            <a:r>
              <a:rPr lang="en-US" sz="1850" dirty="0">
                <a:solidFill>
                  <a:srgbClr val="E6E6E6"/>
                </a:solidFill>
                <a:latin typeface="AlibabaPuHuiTi-Alibaba-PuHuiTi" pitchFamily="34" charset="0"/>
                <a:ea typeface="AlibabaPuHuiTi-Alibaba-PuHuiTi" pitchFamily="34" charset="-122"/>
                <a:cs typeface="AlibabaPuHuiTi-Alibaba-PuHuiTi" pitchFamily="34" charset="-120"/>
              </a:rPr>
              <a:t>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282539" y="3675888"/>
            <a:ext cx="398678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r>
              <a:rPr lang="en-US" sz="232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Benefits of Segmentation</a:t>
            </a:r>
            <a:endParaRPr lang="en-US" sz="232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885587" y="4379053"/>
            <a:ext cx="4462274" cy="1509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Segmentation can cause internal fragmentation, while paging introduces overhead from page tables.</a:t>
            </a:r>
            <a:endParaRPr lang="en-US" sz="18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031845" y="4379053"/>
            <a:ext cx="3237479" cy="1262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80"/>
              </a:lnSpc>
              <a:buNone/>
            </a:pPr>
            <a:r>
              <a:rPr lang="en-US" sz="1850" dirty="0">
                <a:solidFill>
                  <a:srgbClr val="E6E6E6"/>
                </a:solidFill>
                <a:latin typeface="Cambria" panose="02040503050406030204" pitchFamily="18" charset="0"/>
                <a:ea typeface="Cambria" panose="02040503050406030204" pitchFamily="18" charset="0"/>
                <a:cs typeface="AlibabaPuHuiTi-Alibaba-PuHuiTi" pitchFamily="34" charset="-120"/>
              </a:rPr>
              <a:t>Segmentation provides logical separation of program components</a:t>
            </a:r>
            <a:r>
              <a:rPr lang="en-US" sz="1850" dirty="0">
                <a:solidFill>
                  <a:srgbClr val="E6E6E6"/>
                </a:solidFill>
                <a:latin typeface="AlibabaPuHuiTi-Alibaba-PuHuiTi" pitchFamily="34" charset="0"/>
                <a:ea typeface="AlibabaPuHuiTi-Alibaba-PuHuiTi" pitchFamily="34" charset="-122"/>
                <a:cs typeface="AlibabaPuHuiTi-Alibaba-PuHuiTi" pitchFamily="34" charset="-120"/>
              </a:rPr>
              <a:t>.</a:t>
            </a:r>
            <a:endParaRPr lang="en-US" sz="18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84F181-9FE2-6A56-3D2C-C358DDC6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924" y="5427677"/>
            <a:ext cx="3860491" cy="26607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B37B-0D81-D381-4A00-F64AA3D6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3FB53-43AD-402D-B4F0-B1317C3BDC93}"/>
              </a:ext>
            </a:extLst>
          </p:cNvPr>
          <p:cNvSpPr txBox="1"/>
          <p:nvPr/>
        </p:nvSpPr>
        <p:spPr>
          <a:xfrm>
            <a:off x="3926049" y="2625753"/>
            <a:ext cx="516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81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494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__Inter_d65c78</vt:lpstr>
      <vt:lpstr>AlibabaPuHuiTi-Alibaba-PuHuiTi</vt:lpstr>
      <vt:lpstr>Arial</vt:lpstr>
      <vt:lpstr>Arial Narrow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Naincy Kumari</cp:lastModifiedBy>
  <cp:revision>2</cp:revision>
  <dcterms:created xsi:type="dcterms:W3CDTF">2025-04-30T13:06:36Z</dcterms:created>
  <dcterms:modified xsi:type="dcterms:W3CDTF">2025-04-30T14:00:28Z</dcterms:modified>
</cp:coreProperties>
</file>