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-15875" y="0"/>
            <a:ext cx="11683809" cy="65881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16250" y="0"/>
                </a:lnTo>
                <a:lnTo>
                  <a:pt x="120000" y="108867"/>
                </a:lnTo>
                <a:lnTo>
                  <a:pt x="163" y="120000"/>
                </a:lnTo>
                <a:cubicBezTo>
                  <a:pt x="108" y="79903"/>
                  <a:pt x="54" y="39807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599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4282257"/>
            <a:ext cx="11329256" cy="2028845"/>
          </a:xfrm>
          <a:custGeom>
            <a:pathLst>
              <a:path extrusionOk="0" h="120000" w="120000">
                <a:moveTo>
                  <a:pt x="0" y="34809"/>
                </a:moveTo>
                <a:lnTo>
                  <a:pt x="119097" y="0"/>
                </a:lnTo>
                <a:lnTo>
                  <a:pt x="120000" y="84274"/>
                </a:lnTo>
                <a:lnTo>
                  <a:pt x="0" y="120000"/>
                </a:lnTo>
                <a:lnTo>
                  <a:pt x="0" y="3480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19314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Shape 20"/>
          <p:cNvSpPr/>
          <p:nvPr/>
        </p:nvSpPr>
        <p:spPr>
          <a:xfrm>
            <a:off x="0" y="0"/>
            <a:ext cx="8719578" cy="45687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19314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Shape 21"/>
          <p:cNvSpPr/>
          <p:nvPr/>
        </p:nvSpPr>
        <p:spPr>
          <a:xfrm rot="-180000">
            <a:off x="-161800" y="293316"/>
            <a:ext cx="11367115" cy="5751803"/>
          </a:xfrm>
          <a:custGeom>
            <a:pathLst>
              <a:path extrusionOk="0" h="120000" w="120000">
                <a:moveTo>
                  <a:pt x="119784" y="0"/>
                </a:moveTo>
                <a:cubicBezTo>
                  <a:pt x="119856" y="39955"/>
                  <a:pt x="119928" y="79910"/>
                  <a:pt x="120000" y="119865"/>
                </a:cubicBezTo>
                <a:lnTo>
                  <a:pt x="0" y="120000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 rot="-180000">
            <a:off x="891200" y="662655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80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 rot="-180000">
            <a:off x="983062" y="3505209"/>
            <a:ext cx="9755187" cy="550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-180000">
            <a:off x="4948540" y="4578462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 rot="-180000">
            <a:off x="9143" y="4882896"/>
            <a:ext cx="4050791" cy="119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  <p:sp>
        <p:nvSpPr>
          <p:cNvPr id="27" name="Shape 27"/>
          <p:cNvSpPr/>
          <p:nvPr/>
        </p:nvSpPr>
        <p:spPr>
          <a:xfrm rot="-180000">
            <a:off x="4221385" y="5111355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rgbClr val="74A2CD">
              <a:alpha val="4980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n panorámica con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85800" y="4106332"/>
            <a:ext cx="10394707" cy="588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685800" y="685799"/>
            <a:ext cx="10392512" cy="3194902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779" y="4702923"/>
            <a:ext cx="10394727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descrip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85800" y="685800"/>
            <a:ext cx="10396902" cy="3194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48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779" y="4106332"/>
            <a:ext cx="10394728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 con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21732" y="685800"/>
            <a:ext cx="9525019" cy="2916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48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550263" y="3610032"/>
            <a:ext cx="8667956" cy="377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85800" y="4106333"/>
            <a:ext cx="10396882" cy="1268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685800" y="892628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b="0" i="0" lang="es-CO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473082" y="292282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b="0" i="0" lang="es-CO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85800" y="1723853"/>
            <a:ext cx="10394707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48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247467"/>
            <a:ext cx="10394707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85802" y="685800"/>
            <a:ext cx="10394705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2" y="2063394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4234621" y="2063394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5" type="body"/>
          </p:nvPr>
        </p:nvSpPr>
        <p:spPr>
          <a:xfrm>
            <a:off x="7770379" y="2063394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6" type="body"/>
          </p:nvPr>
        </p:nvSpPr>
        <p:spPr>
          <a:xfrm>
            <a:off x="7770379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de imagen 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91839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1" name="Shape 121"/>
          <p:cNvSpPr/>
          <p:nvPr>
            <p:ph idx="2" type="pic"/>
          </p:nvPr>
        </p:nvSpPr>
        <p:spPr>
          <a:xfrm>
            <a:off x="685779" y="2063394"/>
            <a:ext cx="3310128" cy="1536724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691839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4" name="Shape 124"/>
          <p:cNvSpPr/>
          <p:nvPr>
            <p:ph idx="5" type="pic"/>
          </p:nvPr>
        </p:nvSpPr>
        <p:spPr>
          <a:xfrm>
            <a:off x="4235998" y="2063394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6" type="body"/>
          </p:nvPr>
        </p:nvSpPr>
        <p:spPr>
          <a:xfrm>
            <a:off x="4235998" y="4389285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7" type="body"/>
          </p:nvPr>
        </p:nvSpPr>
        <p:spPr>
          <a:xfrm>
            <a:off x="7768943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7" name="Shape 127"/>
          <p:cNvSpPr/>
          <p:nvPr>
            <p:ph idx="8" type="pic"/>
          </p:nvPr>
        </p:nvSpPr>
        <p:spPr>
          <a:xfrm>
            <a:off x="7768818" y="2063393"/>
            <a:ext cx="3310128" cy="153719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9" type="body"/>
          </p:nvPr>
        </p:nvSpPr>
        <p:spPr>
          <a:xfrm>
            <a:off x="7768818" y="4389283"/>
            <a:ext cx="3310128" cy="985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4227558" y="-1478362"/>
            <a:ext cx="3311189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 rot="5400000">
            <a:off x="7603792" y="1897869"/>
            <a:ext cx="4688784" cy="226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 rot="5400000">
            <a:off x="2293623" y="-922023"/>
            <a:ext cx="4688784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85800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3742267"/>
            <a:ext cx="10394707" cy="1639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85800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5993971" y="2063396"/>
            <a:ext cx="508653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85800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918355" y="2063396"/>
            <a:ext cx="4856158" cy="6799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26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85802" y="2861733"/>
            <a:ext cx="5088711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218191" y="2063396"/>
            <a:ext cx="4864491" cy="6799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26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93643" y="685800"/>
            <a:ext cx="4126860" cy="2023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36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5046132" y="685800"/>
            <a:ext cx="6034375" cy="4688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693641" y="2709051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685800"/>
            <a:ext cx="6345301" cy="2023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36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7482361" y="0"/>
            <a:ext cx="3598145" cy="5071532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2709051"/>
            <a:ext cx="6345301" cy="236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Shape 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Shape 8"/>
            <p:cNvSpPr/>
            <p:nvPr/>
          </p:nvSpPr>
          <p:spPr>
            <a:xfrm>
              <a:off x="0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-25397" y="0"/>
              <a:ext cx="11773291" cy="6419513"/>
            </a:xfrm>
            <a:custGeom>
              <a:pathLst>
                <a:path extrusionOk="0" h="120000" w="120000">
                  <a:moveTo>
                    <a:pt x="119763" y="0"/>
                  </a:moveTo>
                  <a:lnTo>
                    <a:pt x="120000" y="120000"/>
                  </a:lnTo>
                  <a:lnTo>
                    <a:pt x="0" y="119841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/>
              <a:headEnd len="med" w="med" type="none"/>
              <a:tailEnd len="med" w="med" type="none"/>
            </a:ln>
          </p:spPr>
        </p:sp>
        <p:sp>
          <p:nvSpPr>
            <p:cNvPr id="10" name="Shape 10"/>
            <p:cNvSpPr/>
            <p:nvPr/>
          </p:nvSpPr>
          <p:spPr>
            <a:xfrm>
              <a:off x="0" y="5600214"/>
              <a:ext cx="11706511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19314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Shape 11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Font typeface="Impact"/>
              <a:buNone/>
              <a:defRPr b="0" i="0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5719" lvl="1" marL="685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59999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66039" lvl="2" marL="1143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86360" lvl="3" marL="1600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86360" lvl="4" marL="20574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86360" lvl="5" marL="25146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86360" lvl="6" marL="29718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86359" lvl="7" marL="34290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86359" lvl="8" marL="3886200" marR="0" rtl="0" algn="l">
              <a:lnSpc>
                <a:spcPct val="120000"/>
              </a:lnSpc>
              <a:spcBef>
                <a:spcPts val="500"/>
              </a:spcBef>
              <a:buClr>
                <a:srgbClr val="74A2CD"/>
              </a:buClr>
              <a:buSzPct val="16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7298082" y="5757333"/>
            <a:ext cx="3784600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685800" y="5757333"/>
            <a:ext cx="5499719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287121" y="5757333"/>
            <a:ext cx="907186" cy="498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CO" sz="32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 rot="-180000">
            <a:off x="893507" y="750765"/>
            <a:ext cx="9755187" cy="26783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SzPct val="25000"/>
              <a:buFont typeface="Impact"/>
              <a:buNone/>
            </a:pPr>
            <a:r>
              <a:rPr b="1" i="0" lang="es-CO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LABORATORIO PORTÁTIL PARA MEDICIÓN DE MAGNITUDES FÍSICAS</a:t>
            </a:r>
            <a:br>
              <a:rPr b="0" i="0" lang="es-CO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</a:b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 rot="-180000">
            <a:off x="983062" y="3505209"/>
            <a:ext cx="9755187" cy="550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ct val="25000"/>
              <a:buFont typeface="Arial"/>
              <a:buNone/>
            </a:pPr>
            <a:r>
              <a:rPr b="1" i="0" lang="es-CO" sz="2800" u="none" cap="none" strike="noStrik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INFORME DE AVANCE DEL PROYECTO</a:t>
            </a:r>
          </a:p>
          <a:p>
            <a:pPr indent="0" lvl="0" marL="0" marR="0" rtl="0" algn="r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SzPct val="25000"/>
              <a:buFont typeface="Impact"/>
              <a:buNone/>
            </a:pPr>
            <a:r>
              <a:rPr b="0" i="0" lang="es-CO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OBJETIVOS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PRESENTAR EL AVANCE DEL PROYECTO CON RESPECTO A HARDWARE Y SOFTWARE NECESARIOS PARA SU IMPLEMENTACIÓN.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PONER EN CONOCIMIENTO LOS INCONVENIENTES PRESENTADOS DURANTE LA EJECUCIÓN DEL PROYECTO Y IDENTIFICAR SUS RESPECTIVAS SOLUCIONES.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DEFINIR LAS ACTIVIDADES NECESARIAS PARA CULMINAR EL PROYECTO.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SzPct val="25000"/>
              <a:buFont typeface="Impact"/>
              <a:buNone/>
            </a:pPr>
            <a:r>
              <a:rPr b="1" i="0" lang="es-CO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PORCENTAJE DE AVANCE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ct val="155789"/>
              <a:buFont typeface="Arial"/>
              <a:buChar char="•"/>
            </a:pPr>
            <a:r>
              <a:rPr b="0" i="0" lang="es-CO" sz="185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APLICACIÓN – PORCENTAJE 30%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55789"/>
              <a:buFont typeface="Arial"/>
              <a:buChar char="•"/>
            </a:pPr>
            <a:r>
              <a:rPr b="0" i="0" lang="es-CO" sz="185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LA APLICACIÓN CUENTA CON LAS VISTAS O INTERFACES NECESARIAS PARA SU EJECUCIÓN, AÚN NO SE HA IMPLEMENTADO LA FUNCIONALIDAD, PUESTO QUE ESTO REQUIERE LA CONEXIÓN ENTRE EL HARDWARE Y SOFTWARE.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55789"/>
              <a:buFont typeface="Arial"/>
              <a:buChar char="•"/>
            </a:pPr>
            <a:r>
              <a:rPr b="0" i="0" lang="es-CO" sz="185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 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55789"/>
              <a:buFont typeface="Arial"/>
              <a:buChar char="•"/>
            </a:pPr>
            <a:r>
              <a:rPr b="0" i="0" lang="es-CO" sz="185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HARDWARE – PORCENTAJE 70%</a:t>
            </a:r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buClr>
                <a:srgbClr val="74A2CD"/>
              </a:buClr>
              <a:buSzPct val="155789"/>
              <a:buFont typeface="Arial"/>
              <a:buChar char="•"/>
            </a:pPr>
            <a:r>
              <a:rPr b="0" i="0" lang="es-CO" sz="185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 REALIZÓ LA INTEGRACIÓN DE LOS SENSORES QUE CONFORMAN EL MONITOR PORTÁTIL DE MEDIDAS FÍSICAS, PERO ALGUNOS DE LOS SENSORES DEBEN SER CAMBIADOS PARA OBTENER MEJORES RESULTADOS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SzPct val="25000"/>
              <a:buFont typeface="Impact"/>
              <a:buNone/>
            </a:pPr>
            <a:r>
              <a:rPr b="1" i="0" lang="es-CO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PROBLEMAS Y SOLUCIONES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1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PROBLEMA: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RETRASO EN EL DESARROLLO POR FALTA DE EXPERIENCIA CON LA TECNOLOGÍA USADA (IONIC), POR EJEMPLO EN LA ETAPA DE INSTALACIÓN HUBO RETRASO NO FUNCIONABA Y LA RAZÓN NO FUE OBVIA, A TAL PUNTO QUE NO SE CONOCIÓ EL MOTIVO DEL ERROR.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 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1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SOLUCIÓN: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FORMATEAR Y CREAR MÁQUINAS VIRTUALES PARA LOS EQUIPOS DE DESARROLLO.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SzPct val="25000"/>
              <a:buFont typeface="Impact"/>
              <a:buNone/>
            </a:pPr>
            <a:r>
              <a:rPr b="1" i="0" lang="es-CO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PROBLEMAS Y SOLUCIONES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1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PROBLEMA: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RETRASO EN EL DESARROLLO POR FALTA DE EXPERIENCIA CON LA TECNOLOGÍA USADA (IONIC), POR EJEMPLO EN LA ETAPA DE INSTALACIÓN HUBO RETRASO NO FUNCIONABA Y LA RAZÓN NO FUE OBVIA, A TAL PUNTO QUE NO SE CONOCIÓ EL MOTIVO DEL ERROR.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 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1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SOLUCIÓN: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FORMATEAR Y CREAR MÁQUINAS VIRTUALES PARA LOS EQUIPOS DE DESARROLLO.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SzPct val="25000"/>
              <a:buFont typeface="Impact"/>
              <a:buNone/>
            </a:pPr>
            <a:r>
              <a:rPr b="1" i="0" lang="es-CO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PROBLEMAS Y SOLUCIONES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ct val="155789"/>
              <a:buFont typeface="Arial"/>
              <a:buChar char="•"/>
            </a:pPr>
            <a:r>
              <a:rPr b="1" i="0" lang="es-CO" sz="185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PROBLEMA: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55789"/>
              <a:buFont typeface="Arial"/>
              <a:buChar char="•"/>
            </a:pPr>
            <a:r>
              <a:rPr b="0" i="0" lang="es-CO" sz="185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AL ESTAR CONECTADAS LAS DOS TARJETAS (ARDUINO UNO Y ETHERNET) LOS SENSORES NO PROPORCIONAN LA INFORMACIÓN REAL DE SUS LECTURAS, ESTO NO LLEVÓ A PENSAR QUE UNO DE LOS SENSORES ESTABA DAÑADO POR LO CUAL LO ADQUIRIMOS DE NUEVO, PERO REGISTRABA RESULTADOS DESFASADOS. POR TANTO SE INICIARON PRUEBAS CON LAS TARJETAS SEPARADAS Y SE DETERMINÓ QUE AL CONECTARLAS SE PRODUCE ESTE EFECTO.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55789"/>
              <a:buFont typeface="Arial"/>
              <a:buChar char="•"/>
            </a:pPr>
            <a:r>
              <a:rPr b="0" i="0" lang="es-CO" sz="185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 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55789"/>
              <a:buFont typeface="Arial"/>
              <a:buChar char="•"/>
            </a:pPr>
            <a:r>
              <a:rPr b="1" i="0" lang="es-CO" sz="185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SOLUCIÓN: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55789"/>
              <a:buFont typeface="Arial"/>
              <a:buChar char="•"/>
            </a:pPr>
            <a:r>
              <a:rPr b="0" i="0" lang="es-CO" sz="185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CAMBIAR LA PLACA ARDUINO ETHERNET.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buClr>
                <a:srgbClr val="74A2CD"/>
              </a:buClr>
              <a:buSzPct val="155789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SzPct val="25000"/>
              <a:buFont typeface="Impact"/>
              <a:buNone/>
            </a:pPr>
            <a:r>
              <a:rPr b="1" i="0" lang="es-CO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PROBLEMAS Y SOLUCIONES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1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PROBLEMA: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25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	</a:t>
            </a: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EL SENSOR DE PRESENCIA NO IDENTIFICÓ EL FLUJO DE AGUA.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1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SOLUCIÓN: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25000"/>
              <a:buFont typeface="Arial"/>
              <a:buNone/>
            </a:pPr>
            <a:r>
              <a:rPr b="1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	</a:t>
            </a: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CAMBIAR EL SENSOR POR UN SENSOR DE ULTRASONIDO.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85800" y="685800"/>
            <a:ext cx="10396882" cy="115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SzPct val="25000"/>
              <a:buFont typeface="Impact"/>
              <a:buNone/>
            </a:pPr>
            <a:r>
              <a:rPr b="1" i="0" lang="es-CO" sz="54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PLANEACIÓN DE ACTIVIDADES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INTEGRACIÓN NUEVO SENSOR DE HUMEDAD.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COMUNICAR PLACA ARDUINO CON LA APLICACIÓN.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REALIZAR EL SONDEO DE LOS SENSORES CON UNA PRUEBA ENFOCADA AL AMBIENTE REAL.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MODIFICAR INTERFAZ DE LA APLICACIÓN PARA QUE SEA MÁS ATRACTIVA.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74A2CD"/>
              </a:buClr>
              <a:buSzPct val="160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MODIFICAR LA DISPOSICIÓN DE LOS SENSORES PARA QUE SE VEA COMO UN PRODUCTO TERMINADO, Y NO COMO UNA PRÁCTICA DE LABORATORIO.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 rot="-180000">
            <a:off x="891200" y="662655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74A2CD"/>
              </a:buClr>
              <a:buSzPct val="25000"/>
              <a:buFont typeface="Impact"/>
              <a:buNone/>
            </a:pPr>
            <a:r>
              <a:rPr b="0" i="0" lang="es-CO" sz="8000" u="none" cap="none" strike="noStrike">
                <a:solidFill>
                  <a:srgbClr val="74A2CD"/>
                </a:solidFill>
                <a:latin typeface="Impact"/>
                <a:ea typeface="Impact"/>
                <a:cs typeface="Impact"/>
                <a:sym typeface="Impact"/>
              </a:rPr>
              <a:t>GRACIAS!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vento principal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