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67" r:id="rId3"/>
    <p:sldId id="266" r:id="rId4"/>
    <p:sldId id="256" r:id="rId5"/>
    <p:sldId id="262" r:id="rId6"/>
    <p:sldId id="264" r:id="rId7"/>
    <p:sldId id="259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86332-D646-4357-9AF0-E1DBF0D7D806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BB27-4551-4A94-922A-637037D64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SuQyW5DTnkVaZEjGYCkfOxvzCqGEFzWBy4e9Uedd9k/preview?imm_mid=0f9b7e&amp;cmp=em-data-na-na-newsltr_20171213&amp;slide=id.g1e301fae90_1_56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https://docs.google.com/presentation/d/1kSuQyW5DTnkVaZEjGYCkfOxvzCqGEFzWBy4e9Uedd9k/preview?imm_mid=0f9b7e&amp;cmp=em-data-na-na-newsltr_20171213&amp;slide=id.g1e301fae90_1_568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431a92d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431a92d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1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Trainingsdaten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4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Trainingsdaten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73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1BB27-4551-4A94-922A-637037D641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47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4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9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02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Abschnittsüberschrift 1">
    <p:bg>
      <p:bgPr>
        <a:solidFill>
          <a:srgbClr val="D95E4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5" name="Google Shape;45;p4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4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555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I Unplugged" type="title">
  <p:cSld name="AI Unplugged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47833" y="3778833"/>
            <a:ext cx="822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2800"/>
              <a:buFont typeface="Roboto"/>
              <a:buNone/>
              <a:defRPr sz="3733">
                <a:solidFill>
                  <a:srgbClr val="D95E4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-2898112">
            <a:off x="1330397" y="1629585"/>
            <a:ext cx="58929" cy="52478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-1238819">
            <a:off x="3045250" y="722353"/>
            <a:ext cx="58989" cy="52491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-140238">
            <a:off x="5585166" y="620721"/>
            <a:ext cx="58849" cy="5248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113458">
            <a:off x="8531593" y="519191"/>
            <a:ext cx="59072" cy="5246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3062261">
            <a:off x="10665108" y="1128763"/>
            <a:ext cx="59160" cy="5248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rot="6513458">
            <a:off x="11071480" y="4075123"/>
            <a:ext cx="59072" cy="5249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 rot="10473580">
            <a:off x="9852281" y="5396140"/>
            <a:ext cx="59067" cy="524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rot="10473580">
            <a:off x="6804281" y="5396140"/>
            <a:ext cx="59067" cy="524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 rot="-10002908">
            <a:off x="3959288" y="5193152"/>
            <a:ext cx="59184" cy="5246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 rot="-9081520">
            <a:off x="1520744" y="4482103"/>
            <a:ext cx="59249" cy="5245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 rot="-9081520">
            <a:off x="2841544" y="4685303"/>
            <a:ext cx="59249" cy="524573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 rot="10776772">
            <a:off x="5381593" y="5396737"/>
            <a:ext cx="59201" cy="524400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 rot="10381137">
            <a:off x="8531066" y="5498320"/>
            <a:ext cx="59239" cy="524384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 rot="4721404">
            <a:off x="11375881" y="2043998"/>
            <a:ext cx="59148" cy="524337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 rot="464866">
            <a:off x="6803883" y="824783"/>
            <a:ext cx="59341" cy="524224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 rot="-797092">
            <a:off x="4467187" y="1028017"/>
            <a:ext cx="59184" cy="524225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>
            <a:off x="6005889" y="483520"/>
            <a:ext cx="411600" cy="29400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 rot="9195639">
            <a:off x="9524714" y="736286"/>
            <a:ext cx="411617" cy="29391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 rot="9195639">
            <a:off x="2163481" y="4800653"/>
            <a:ext cx="411617" cy="29391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 rot="-6823502">
            <a:off x="9018132" y="5308689"/>
            <a:ext cx="411584" cy="29372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4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FAFFF4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4800"/>
              <a:buFont typeface="Knewave"/>
              <a:buNone/>
              <a:defRPr sz="6400">
                <a:solidFill>
                  <a:srgbClr val="00B796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 rot="1764378">
            <a:off x="1499875" y="601291"/>
            <a:ext cx="411405" cy="293917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 rot="-1732892">
            <a:off x="461013" y="1058366"/>
            <a:ext cx="411593" cy="294145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 rot="-1571483">
            <a:off x="11028604" y="6217692"/>
            <a:ext cx="411445" cy="294096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 rot="-3931703">
            <a:off x="11212368" y="5594263"/>
            <a:ext cx="411353" cy="294099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 rot="-3931703">
            <a:off x="12041534" y="5366229"/>
            <a:ext cx="411353" cy="294099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07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Abschnittsüberschrift 1">
    <p:bg>
      <p:bgPr>
        <a:solidFill>
          <a:srgbClr val="D95E40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64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AFFF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Font typeface="Roboto"/>
              <a:buNone/>
              <a:defRPr>
                <a:solidFill>
                  <a:srgbClr val="00B7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18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 1">
  <p:cSld name="Titel und Textkorpus 1">
    <p:bg>
      <p:bgPr>
        <a:solidFill>
          <a:srgbClr val="D95E4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2800"/>
              <a:buFont typeface="Roboto"/>
              <a:buNone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769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070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00B79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4200"/>
              <a:buFont typeface="Knewave"/>
              <a:buNone/>
              <a:defRPr sz="5600">
                <a:solidFill>
                  <a:srgbClr val="FAFFF4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72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29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49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00B79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2000"/>
              <a:buNone/>
              <a:defRPr sz="16000">
                <a:solidFill>
                  <a:srgbClr val="FAFFF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Char char="●"/>
              <a:defRPr>
                <a:solidFill>
                  <a:srgbClr val="FAFFF4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333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48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Leer 1">
    <p:bg>
      <p:bgPr>
        <a:solidFill>
          <a:srgbClr val="33333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 rot="-225099">
            <a:off x="1696092" y="1902804"/>
            <a:ext cx="8937553" cy="273667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15600" y="5123600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1800"/>
              <a:buChar char="●"/>
              <a:defRPr>
                <a:solidFill>
                  <a:srgbClr val="D95E40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4725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 1">
  <p:cSld name="Leer 1 1">
    <p:bg>
      <p:bgPr>
        <a:solidFill>
          <a:srgbClr val="33333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 rot="-305756">
            <a:off x="1914513" y="1956054"/>
            <a:ext cx="8173507" cy="28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" sz="6400" b="0" i="0" u="none" strike="noStrike" kern="0" cap="none" spc="0" normalizeH="0" baseline="0" noProof="0">
                <a:ln>
                  <a:noFill/>
                </a:ln>
                <a:solidFill>
                  <a:srgbClr val="FAFFF4"/>
                </a:solidFill>
                <a:effectLst/>
                <a:uLnTx/>
                <a:uFillTx/>
                <a:latin typeface="Knewave"/>
                <a:ea typeface="Knewave"/>
                <a:cs typeface="Knewave"/>
                <a:sym typeface="Knewave"/>
              </a:rPr>
              <a:t>Vielen Dank für die Aufmerksamkeit</a:t>
            </a:r>
            <a:endParaRPr kumimoji="0" sz="6400" b="0" i="0" u="none" strike="noStrike" kern="0" cap="none" spc="0" normalizeH="0" baseline="0" noProof="0">
              <a:ln>
                <a:noFill/>
              </a:ln>
              <a:solidFill>
                <a:srgbClr val="FAFFF4"/>
              </a:solidFill>
              <a:effectLst/>
              <a:uLnTx/>
              <a:uFillTx/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959800" y="4529533"/>
            <a:ext cx="6292000" cy="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" sz="2400" b="1" i="0" u="none" strike="noStrike" kern="0" cap="none" spc="0" normalizeH="0" baseline="0" noProof="0">
                <a:ln>
                  <a:noFill/>
                </a:ln>
                <a:solidFill>
                  <a:srgbClr val="D95E4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ddi.cs.fau.de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D95E4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 rot="888354">
            <a:off x="10092398" y="1646309"/>
            <a:ext cx="411668" cy="29417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 rot="3474013">
            <a:off x="11060064" y="1535940"/>
            <a:ext cx="411747" cy="29421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5025122">
            <a:off x="10497618" y="491025"/>
            <a:ext cx="411645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5025122">
            <a:off x="1174618" y="1929092"/>
            <a:ext cx="411645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rot="3036053">
            <a:off x="837445" y="191808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rot="3036053">
            <a:off x="-96222" y="3211342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rot="3036053">
            <a:off x="837445" y="5818175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3036053">
            <a:off x="392178" y="6746642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-2910308">
            <a:off x="9102282" y="4757239"/>
            <a:ext cx="411741" cy="294148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rot="-1153620">
            <a:off x="10878936" y="5128036"/>
            <a:ext cx="411768" cy="29399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 rot="-3161763">
            <a:off x="10092407" y="6075961"/>
            <a:ext cx="411852" cy="29400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68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99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8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6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2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2D77-F080-4DAB-A503-2C55E511CB17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FE47-6457-4A1C-800A-0DCE9C7F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7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None/>
              <a:defRPr sz="2800">
                <a:solidFill>
                  <a:srgbClr val="00B7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de-DE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‹Nr.›</a:t>
            </a:fld>
            <a:endParaRPr lang="de-DE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26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de" sz="9600"/>
              <a:t>AI UNPLUGGED</a:t>
            </a:r>
            <a:endParaRPr sz="960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4384833" y="3778833"/>
            <a:ext cx="6812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de"/>
              <a:t>Wir ziehen Künstlicher Intelligenz den Stecker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9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415600" y="387183"/>
            <a:ext cx="11360800" cy="10297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" sz="3600" dirty="0"/>
              <a:t>Klassifikation mit Entscheidungsbäumen: </a:t>
            </a:r>
            <a:endParaRPr sz="3600" dirty="0"/>
          </a:p>
          <a:p>
            <a:r>
              <a:rPr lang="de" sz="3600" dirty="0"/>
              <a:t>Das Gute-Äffchen-Böse-Äffchen-Spiel</a:t>
            </a:r>
            <a:endParaRPr sz="3600" dirty="0"/>
          </a:p>
        </p:txBody>
      </p:sp>
      <p:sp>
        <p:nvSpPr>
          <p:cNvPr id="3" name="Textfeld 2"/>
          <p:cNvSpPr txBox="1"/>
          <p:nvPr/>
        </p:nvSpPr>
        <p:spPr>
          <a:xfrm>
            <a:off x="1664043" y="2792632"/>
            <a:ext cx="8509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Alternativ zu ausgeschnittenen Bildkarten können Sie diese Präsentation für die Durchführung des Äffchen-Spiels verwenden. Gerne dürfen Sie diese an Ihre Bedürfnisse anpassen. </a:t>
            </a:r>
            <a:endParaRPr lang="de-DE" sz="2800" dirty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995" y="6297190"/>
            <a:ext cx="1157826" cy="410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72370" y="6272476"/>
            <a:ext cx="140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Annabel Lindner</a:t>
            </a:r>
          </a:p>
          <a:p>
            <a:r>
              <a:rPr lang="de-DE" sz="12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Stefan Seegerer</a:t>
            </a:r>
            <a:endParaRPr lang="de-DE" sz="12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4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Knewave" panose="02000806000000020004" pitchFamily="2" charset="0"/>
              </a:rPr>
              <a:t>Spielvariante 1</a:t>
            </a:r>
            <a:endParaRPr lang="de-DE" dirty="0">
              <a:latin typeface="Knewave" panose="020008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428369"/>
            <a:ext cx="6081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Knewave" panose="02000806000000020004" pitchFamily="2" charset="0"/>
              </a:rPr>
              <a:t>Beißt</a:t>
            </a:r>
            <a:endParaRPr lang="de-DE" sz="2800" dirty="0">
              <a:latin typeface="Knewave" panose="02000806000000020004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94090" y="428369"/>
            <a:ext cx="609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Knewave" panose="02000806000000020004" pitchFamily="2" charset="0"/>
              </a:rPr>
              <a:t>Beißt nicht</a:t>
            </a:r>
            <a:endParaRPr lang="de-DE" sz="2800" dirty="0">
              <a:latin typeface="Knewave" panose="02000806000000020004" pitchFamily="2" charset="0"/>
            </a:endParaRP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90" y="1427484"/>
            <a:ext cx="1620000" cy="162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0050" y="1427484"/>
            <a:ext cx="1620000" cy="162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97130" y="1440584"/>
            <a:ext cx="1620000" cy="162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98590" y="3195092"/>
            <a:ext cx="1620000" cy="162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03" y="1434998"/>
            <a:ext cx="1620000" cy="162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064844" y="1427484"/>
            <a:ext cx="1620000" cy="162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869713" y="1425146"/>
            <a:ext cx="1620000" cy="162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66303" y="3195092"/>
            <a:ext cx="1620000" cy="162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844" y="3212756"/>
            <a:ext cx="1620000" cy="162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9869713" y="3206265"/>
            <a:ext cx="1620000" cy="162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197293" y="4991749"/>
            <a:ext cx="1620000" cy="162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9059713" y="4991537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5" y="497875"/>
            <a:ext cx="2196000" cy="2196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26" y="497875"/>
            <a:ext cx="2196000" cy="219600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90" y="497875"/>
            <a:ext cx="2196000" cy="219600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210220" y="497875"/>
            <a:ext cx="2196000" cy="219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4162" y="3305688"/>
            <a:ext cx="2196000" cy="2196000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382756" y="3305688"/>
            <a:ext cx="2196000" cy="2196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03882" y="3305688"/>
            <a:ext cx="2196000" cy="219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210221" y="3305688"/>
            <a:ext cx="2196000" cy="2196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4162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9210221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296514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82809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281574" y="2815115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54161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382809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210220" y="5622929"/>
            <a:ext cx="218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Knewave" panose="02000806000000020004" pitchFamily="2" charset="0"/>
              </a:rPr>
              <a:t>Spielvariante 2</a:t>
            </a:r>
            <a:endParaRPr lang="de-DE" dirty="0">
              <a:latin typeface="Knewave" panose="020008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" y="272375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Knewave" panose="02000806000000020004" pitchFamily="2" charset="0"/>
              </a:rPr>
              <a:t>Beißt</a:t>
            </a:r>
            <a:endParaRPr lang="de-DE" sz="2800" dirty="0">
              <a:latin typeface="Knewave" panose="02000806000000020004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87761" y="272375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Knewave" panose="02000806000000020004" pitchFamily="2" charset="0"/>
              </a:rPr>
              <a:t>Beißt nicht</a:t>
            </a:r>
            <a:endParaRPr lang="de-DE" sz="2800" dirty="0">
              <a:latin typeface="Knewave" panose="02000806000000020004" pitchFamily="2" charset="0"/>
            </a:endParaRPr>
          </a:p>
        </p:txBody>
      </p:sp>
      <p:cxnSp>
        <p:nvCxnSpPr>
          <p:cNvPr id="9" name="Gerader Verbinder 8"/>
          <p:cNvCxnSpPr/>
          <p:nvPr/>
        </p:nvCxnSpPr>
        <p:spPr>
          <a:xfrm>
            <a:off x="6087762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3" y="1082456"/>
            <a:ext cx="1260000" cy="1260000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33" y="1082456"/>
            <a:ext cx="1260000" cy="1260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04544" y="1082456"/>
            <a:ext cx="1260000" cy="1260000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18300" y="2498317"/>
            <a:ext cx="1260000" cy="1260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9169" y="3899230"/>
            <a:ext cx="1260000" cy="1260000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770959" y="1082456"/>
            <a:ext cx="1260000" cy="1260000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384754" y="1082456"/>
            <a:ext cx="1260000" cy="1260000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156665" y="1082456"/>
            <a:ext cx="1260000" cy="126000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500" y="2498317"/>
            <a:ext cx="1260000" cy="1260000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87" y="2490843"/>
            <a:ext cx="1260000" cy="1260000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923323" y="1082456"/>
            <a:ext cx="1260000" cy="1260000"/>
          </a:xfrm>
          <a:prstGeom prst="rect">
            <a:avLst/>
          </a:prstGeom>
        </p:spPr>
      </p:pic>
      <p:pic>
        <p:nvPicPr>
          <p:cNvPr id="20" name="Grafik 19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308013" y="2498317"/>
            <a:ext cx="1260000" cy="1260000"/>
          </a:xfrm>
          <a:prstGeom prst="rect">
            <a:avLst/>
          </a:prstGeom>
        </p:spPr>
      </p:pic>
      <p:pic>
        <p:nvPicPr>
          <p:cNvPr id="21" name="Grafik 20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2870" y="1082456"/>
            <a:ext cx="1260000" cy="1260000"/>
          </a:xfrm>
          <a:prstGeom prst="rect">
            <a:avLst/>
          </a:prstGeom>
        </p:spPr>
      </p:pic>
      <p:pic>
        <p:nvPicPr>
          <p:cNvPr id="3" name="Grafik 2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1518300" y="3899230"/>
            <a:ext cx="1260000" cy="1260000"/>
          </a:xfrm>
          <a:prstGeom prst="rect">
            <a:avLst/>
          </a:prstGeom>
        </p:spPr>
      </p:pic>
      <p:pic>
        <p:nvPicPr>
          <p:cNvPr id="4" name="Grafik 3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2930122" y="3914178"/>
            <a:ext cx="1260000" cy="1260000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317684" y="3914178"/>
            <a:ext cx="1260000" cy="1260000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148300" y="5330039"/>
            <a:ext cx="1260000" cy="1260000"/>
          </a:xfrm>
          <a:prstGeom prst="rect">
            <a:avLst/>
          </a:prstGeom>
        </p:spPr>
      </p:pic>
      <p:pic>
        <p:nvPicPr>
          <p:cNvPr id="23" name="Grafik 22"/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384754" y="2487240"/>
            <a:ext cx="1260000" cy="1260000"/>
          </a:xfrm>
          <a:prstGeom prst="rect">
            <a:avLst/>
          </a:prstGeom>
        </p:spPr>
      </p:pic>
      <p:pic>
        <p:nvPicPr>
          <p:cNvPr id="24" name="Grafik 23"/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770959" y="2498317"/>
            <a:ext cx="1260000" cy="1260000"/>
          </a:xfrm>
          <a:prstGeom prst="rect">
            <a:avLst/>
          </a:prstGeom>
        </p:spPr>
      </p:pic>
      <p:pic>
        <p:nvPicPr>
          <p:cNvPr id="25" name="Grafik 24"/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9147679" y="2487240"/>
            <a:ext cx="1260000" cy="1260000"/>
          </a:xfrm>
          <a:prstGeom prst="rect">
            <a:avLst/>
          </a:prstGeom>
        </p:spPr>
      </p:pic>
      <p:pic>
        <p:nvPicPr>
          <p:cNvPr id="26" name="Grafik 25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0542870" y="2498317"/>
            <a:ext cx="1260000" cy="1260000"/>
          </a:xfrm>
          <a:prstGeom prst="rect">
            <a:avLst/>
          </a:prstGeom>
        </p:spPr>
      </p:pic>
      <p:pic>
        <p:nvPicPr>
          <p:cNvPr id="27" name="Grafik 26"/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387570" y="3899230"/>
            <a:ext cx="1260000" cy="1260000"/>
          </a:xfrm>
          <a:prstGeom prst="rect">
            <a:avLst/>
          </a:prstGeom>
        </p:spPr>
      </p:pic>
      <p:pic>
        <p:nvPicPr>
          <p:cNvPr id="28" name="Grafik 27"/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7756970" y="3914178"/>
            <a:ext cx="1260000" cy="1260000"/>
          </a:xfrm>
          <a:prstGeom prst="rect">
            <a:avLst/>
          </a:prstGeom>
        </p:spPr>
      </p:pic>
      <p:pic>
        <p:nvPicPr>
          <p:cNvPr id="29" name="Grafik 28"/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9156665" y="3899230"/>
            <a:ext cx="1260000" cy="1260000"/>
          </a:xfrm>
          <a:prstGeom prst="rect">
            <a:avLst/>
          </a:prstGeom>
        </p:spPr>
      </p:pic>
      <p:pic>
        <p:nvPicPr>
          <p:cNvPr id="30" name="Grafik 29"/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10535241" y="3899230"/>
            <a:ext cx="1260000" cy="1260000"/>
          </a:xfrm>
          <a:prstGeom prst="rect">
            <a:avLst/>
          </a:prstGeom>
        </p:spPr>
      </p:pic>
      <p:pic>
        <p:nvPicPr>
          <p:cNvPr id="31" name="Grafik 3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7756970" y="5304014"/>
            <a:ext cx="1260000" cy="1260000"/>
          </a:xfrm>
          <a:prstGeom prst="rect">
            <a:avLst/>
          </a:prstGeom>
        </p:spPr>
      </p:pic>
      <p:pic>
        <p:nvPicPr>
          <p:cNvPr id="32" name="Grafik 31"/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9158945" y="5304014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26" y="550743"/>
            <a:ext cx="1656000" cy="1650386"/>
          </a:xfrm>
          <a:prstGeom prst="rect">
            <a:avLst/>
          </a:prstGeom>
        </p:spPr>
      </p:pic>
      <p:pic>
        <p:nvPicPr>
          <p:cNvPr id="5" name="Grafik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91288" y="550743"/>
            <a:ext cx="1656000" cy="1650290"/>
          </a:xfrm>
          <a:prstGeom prst="rect">
            <a:avLst/>
          </a:prstGeom>
        </p:spPr>
      </p:pic>
      <p:pic>
        <p:nvPicPr>
          <p:cNvPr id="6" name="Grafik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53926" y="554086"/>
            <a:ext cx="1656000" cy="1661670"/>
          </a:xfrm>
          <a:prstGeom prst="rect">
            <a:avLst/>
          </a:prstGeom>
        </p:spPr>
      </p:pic>
      <p:pic>
        <p:nvPicPr>
          <p:cNvPr id="7" name="Grafik 6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039861" y="551314"/>
            <a:ext cx="1656000" cy="1656000"/>
          </a:xfrm>
          <a:prstGeom prst="rect">
            <a:avLst/>
          </a:prstGeom>
        </p:spPr>
      </p:pic>
      <p:pic>
        <p:nvPicPr>
          <p:cNvPr id="8" name="Grafik 7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0116" y="550743"/>
            <a:ext cx="1652742" cy="1658421"/>
          </a:xfrm>
          <a:prstGeom prst="rect">
            <a:avLst/>
          </a:prstGeom>
        </p:spPr>
      </p:pic>
      <p:pic>
        <p:nvPicPr>
          <p:cNvPr id="9" name="Grafik 8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309762" y="547549"/>
            <a:ext cx="1656000" cy="1661615"/>
          </a:xfrm>
          <a:prstGeom prst="rect">
            <a:avLst/>
          </a:prstGeom>
        </p:spPr>
      </p:pic>
      <p:pic>
        <p:nvPicPr>
          <p:cNvPr id="10" name="Grafik 9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482666" y="554086"/>
            <a:ext cx="1656000" cy="1656000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81496" y="3663977"/>
            <a:ext cx="1656000" cy="1663666"/>
          </a:xfrm>
          <a:prstGeom prst="rect">
            <a:avLst/>
          </a:prstGeom>
        </p:spPr>
      </p:pic>
      <p:pic>
        <p:nvPicPr>
          <p:cNvPr id="12" name="Grafik 11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293791" y="3656291"/>
            <a:ext cx="1656000" cy="1656000"/>
          </a:xfrm>
          <a:prstGeom prst="rect">
            <a:avLst/>
          </a:prstGeom>
        </p:spPr>
      </p:pic>
      <p:pic>
        <p:nvPicPr>
          <p:cNvPr id="13" name="Grafik 12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955" y="3663977"/>
            <a:ext cx="1656000" cy="1663666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126414" y="3660143"/>
            <a:ext cx="1656000" cy="1663703"/>
          </a:xfrm>
          <a:prstGeom prst="rect">
            <a:avLst/>
          </a:prstGeom>
        </p:spPr>
      </p:pic>
      <p:pic>
        <p:nvPicPr>
          <p:cNvPr id="15" name="Grafik 14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848873" y="3663941"/>
            <a:ext cx="1656000" cy="1663738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7571332" y="3656291"/>
            <a:ext cx="1656000" cy="1663703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7038854" y="2373467"/>
            <a:ext cx="165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853201" y="2373467"/>
            <a:ext cx="16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753927" y="2373467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40116" y="2373467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571333" y="5467523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Knewave" panose="02000806000000020004" pitchFamily="2" charset="0"/>
              </a:rPr>
              <a:t>beißt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312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403955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128044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850502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9297049" y="5467523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482666" y="237006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328047" y="237987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589485" y="2374089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Knewave" panose="02000806000000020004" pitchFamily="2" charset="0"/>
              </a:rPr>
              <a:t>b</a:t>
            </a:r>
            <a:r>
              <a:rPr lang="de-DE" dirty="0" smtClean="0">
                <a:latin typeface="Knewave" panose="02000806000000020004" pitchFamily="2" charset="0"/>
              </a:rPr>
              <a:t>eißt nicht</a:t>
            </a:r>
            <a:endParaRPr lang="de-DE" dirty="0">
              <a:latin typeface="Knewave" panose="020008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43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Knewave</vt:lpstr>
      <vt:lpstr>Roboto</vt:lpstr>
      <vt:lpstr>Office</vt:lpstr>
      <vt:lpstr>Simple Light</vt:lpstr>
      <vt:lpstr>AI UNPLUGGED</vt:lpstr>
      <vt:lpstr>Klassifikation mit Entscheidungsbäumen:  Das Gute-Äffchen-Böse-Äffchen-Spiel</vt:lpstr>
      <vt:lpstr>Spielvariante 1</vt:lpstr>
      <vt:lpstr>PowerPoint-Präsentation</vt:lpstr>
      <vt:lpstr>PowerPoint-Präsentation</vt:lpstr>
      <vt:lpstr>Spielvariante 2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Spielvariante 1</dc:title>
  <dc:creator>Annabel Lindner</dc:creator>
  <cp:lastModifiedBy>Annabel Lindner</cp:lastModifiedBy>
  <cp:revision>13</cp:revision>
  <dcterms:created xsi:type="dcterms:W3CDTF">2019-03-19T09:43:13Z</dcterms:created>
  <dcterms:modified xsi:type="dcterms:W3CDTF">2019-03-19T14:07:31Z</dcterms:modified>
</cp:coreProperties>
</file>