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2" r:id="rId7"/>
    <p:sldId id="263" r:id="rId8"/>
    <p:sldId id="285" r:id="rId9"/>
    <p:sldId id="287" r:id="rId10"/>
    <p:sldId id="286" r:id="rId11"/>
    <p:sldId id="267" r:id="rId12"/>
    <p:sldId id="269" r:id="rId13"/>
    <p:sldId id="288" r:id="rId14"/>
    <p:sldId id="270" r:id="rId15"/>
    <p:sldId id="282" r:id="rId16"/>
    <p:sldId id="283" r:id="rId17"/>
    <p:sldId id="275" r:id="rId18"/>
    <p:sldId id="272" r:id="rId19"/>
    <p:sldId id="273" r:id="rId20"/>
    <p:sldId id="277" r:id="rId21"/>
    <p:sldId id="278" r:id="rId22"/>
    <p:sldId id="289" r:id="rId23"/>
    <p:sldId id="279" r:id="rId24"/>
    <p:sldId id="280" r:id="rId25"/>
    <p:sldId id="281" r:id="rId26"/>
    <p:sldId id="284" r:id="rId27"/>
    <p:sldId id="261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3979" autoAdjust="0"/>
  </p:normalViewPr>
  <p:slideViewPr>
    <p:cSldViewPr snapToGrid="0">
      <p:cViewPr varScale="1">
        <p:scale>
          <a:sx n="62" d="100"/>
          <a:sy n="62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A63C-4F27-441E-937E-8705D17BFD3D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E481-B007-4763-9108-31C335554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E481-B007-4763-9108-31C3355540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8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1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7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4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0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7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72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93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34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927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9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200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641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27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36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25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264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5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2" y="70097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0E4F-5548-4FE7-8B83-269B79342878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2A8D-D5ED-463A-8429-0AECD6AB7C43}" type="slidenum">
              <a:rPr lang="en-GB" smtClean="0"/>
              <a:t>‹#›</a:t>
            </a:fld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62" y="267307"/>
            <a:ext cx="1736894" cy="15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38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do-we-use-t-test-and-z-test" TargetMode="External"/><Relationship Id="rId2" Type="http://schemas.openxmlformats.org/officeDocument/2006/relationships/hyperlink" Target="https://www.nasa.gov/pdf/371711main_SMII_Problem23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thsisfun.com/data/confidence-interval.html" TargetMode="External"/><Relationship Id="rId5" Type="http://schemas.openxmlformats.org/officeDocument/2006/relationships/hyperlink" Target="http://dataanalyticsedge.com/2017/05/20/t-test/" TargetMode="External"/><Relationship Id="rId4" Type="http://schemas.openxmlformats.org/officeDocument/2006/relationships/hyperlink" Target="http://strata.uga.edu/8370/lecturenotes/pvaluesConfidenceInterval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Javerya.hassan@scholar.aku.edu" TargetMode="External"/><Relationship Id="rId2" Type="http://schemas.openxmlformats.org/officeDocument/2006/relationships/hyperlink" Target="mailto:spie.medtech@gmail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5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024" y="2044556"/>
            <a:ext cx="9624243" cy="261991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GB" sz="2800" b="1" dirty="0"/>
              <a:t>The Impact of Research </a:t>
            </a:r>
            <a:r>
              <a:rPr lang="en-GB" sz="2800" b="1" dirty="0" smtClean="0"/>
              <a:t>Workshops</a:t>
            </a:r>
            <a:br>
              <a:rPr lang="en-GB" sz="2800" b="1" dirty="0" smtClean="0"/>
            </a:br>
            <a:r>
              <a:rPr lang="en-GB" sz="2800" b="1" dirty="0" smtClean="0"/>
              <a:t>teaching </a:t>
            </a:r>
            <a:r>
              <a:rPr lang="en-GB" sz="2800" b="1" dirty="0"/>
              <a:t>R Software for Statistical Data Analysis to Health Sciences Students </a:t>
            </a:r>
            <a:r>
              <a:rPr lang="en-GB" sz="2800" dirty="0">
                <a:solidFill>
                  <a:schemeClr val="bg1"/>
                </a:solidFill>
              </a:rPr>
              <a:t> </a:t>
            </a:r>
            <a:r>
              <a:rPr lang="en-GB" sz="2800" dirty="0" smtClean="0">
                <a:solidFill>
                  <a:schemeClr val="bg1"/>
                </a:solidFill>
              </a:rPr>
              <a:t/>
            </a:r>
            <a:br>
              <a:rPr lang="en-GB" sz="2800" dirty="0" smtClean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/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800" b="1" dirty="0">
                <a:solidFill>
                  <a:schemeClr val="tx2"/>
                </a:solidFill>
              </a:rPr>
              <a:t>Session 4: “Learning Statistics in R” </a:t>
            </a:r>
            <a:r>
              <a:rPr lang="en-GB" sz="2800" b="1" dirty="0">
                <a:solidFill>
                  <a:schemeClr val="bg1"/>
                </a:solidFill>
              </a:rPr>
              <a:t/>
            </a:r>
            <a:br>
              <a:rPr lang="en-GB" sz="2800" b="1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22" y="4746476"/>
            <a:ext cx="2828818" cy="22293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15" y="4865950"/>
            <a:ext cx="2193432" cy="16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9052" y="486430"/>
            <a:ext cx="362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TRUTH OF NULL HYPOTHESIS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82" y="1516089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OUR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DECISION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337019"/>
              </p:ext>
            </p:extLst>
          </p:nvPr>
        </p:nvGraphicFramePr>
        <p:xfrm>
          <a:off x="2249983" y="994352"/>
          <a:ext cx="7500192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0064">
                  <a:extLst>
                    <a:ext uri="{9D8B030D-6E8A-4147-A177-3AD203B41FA5}">
                      <a16:colId xmlns:a16="http://schemas.microsoft.com/office/drawing/2014/main" val="3591271450"/>
                    </a:ext>
                  </a:extLst>
                </a:gridCol>
                <a:gridCol w="2500064">
                  <a:extLst>
                    <a:ext uri="{9D8B030D-6E8A-4147-A177-3AD203B41FA5}">
                      <a16:colId xmlns:a16="http://schemas.microsoft.com/office/drawing/2014/main" val="1070858146"/>
                    </a:ext>
                  </a:extLst>
                </a:gridCol>
                <a:gridCol w="2500064">
                  <a:extLst>
                    <a:ext uri="{9D8B030D-6E8A-4147-A177-3AD203B41FA5}">
                      <a16:colId xmlns:a16="http://schemas.microsoft.com/office/drawing/2014/main" val="152394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0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REJECTED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(TYPE 1)  </a:t>
                      </a:r>
                      <a:r>
                        <a:rPr lang="el-GR" dirty="0" smtClean="0"/>
                        <a:t>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</a:t>
                      </a:r>
                      <a:r>
                        <a:rPr lang="el-GR" dirty="0" smtClean="0"/>
                        <a:t>β</a:t>
                      </a:r>
                      <a:r>
                        <a:rPr lang="en-GB" dirty="0" smtClean="0"/>
                        <a:t> (POWER)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8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FAILED TO REJECT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CONFIDENCE (1-</a:t>
                      </a:r>
                      <a:r>
                        <a:rPr lang="el-GR" dirty="0" smtClean="0"/>
                        <a:t>α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(TYPE 2 ) </a:t>
                      </a:r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7187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r="4686" b="7732"/>
          <a:stretch/>
        </p:blipFill>
        <p:spPr>
          <a:xfrm>
            <a:off x="1726059" y="2376112"/>
            <a:ext cx="9144000" cy="43226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56" y="395154"/>
            <a:ext cx="2076916" cy="59919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185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7" y="1201524"/>
            <a:ext cx="6583107" cy="3541712"/>
          </a:xfrm>
        </p:spPr>
      </p:pic>
      <p:sp>
        <p:nvSpPr>
          <p:cNvPr id="2" name="Rectangle 1"/>
          <p:cNvSpPr/>
          <p:nvPr/>
        </p:nvSpPr>
        <p:spPr>
          <a:xfrm>
            <a:off x="1900677" y="4743236"/>
            <a:ext cx="768882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A Confidence Interval is a range of </a:t>
            </a:r>
            <a:r>
              <a:rPr lang="en-GB" sz="2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values about which 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we are fairly sure </a:t>
            </a:r>
            <a:r>
              <a:rPr lang="en-GB" sz="2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 that our 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true value lies </a:t>
            </a:r>
            <a:r>
              <a:rPr lang="en-GB" sz="2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in it.</a:t>
            </a:r>
            <a:endParaRPr lang="en-GB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84" y="863029"/>
            <a:ext cx="7479587" cy="5373384"/>
          </a:xfrm>
        </p:spPr>
      </p:pic>
    </p:spTree>
    <p:extLst>
      <p:ext uri="{BB962C8B-B14F-4D97-AF65-F5344CB8AC3E}">
        <p14:creationId xmlns:p14="http://schemas.microsoft.com/office/powerpoint/2010/main" val="6447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040" y="618518"/>
            <a:ext cx="9905998" cy="1478570"/>
          </a:xfrm>
        </p:spPr>
        <p:txBody>
          <a:bodyPr/>
          <a:lstStyle/>
          <a:p>
            <a:r>
              <a:rPr lang="en-GB" u="sng" dirty="0" smtClean="0"/>
              <a:t>T-Test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021" y="1615050"/>
            <a:ext cx="9905999" cy="3541714"/>
          </a:xfrm>
        </p:spPr>
        <p:txBody>
          <a:bodyPr/>
          <a:lstStyle/>
          <a:p>
            <a:r>
              <a:rPr lang="en-GB" dirty="0" smtClean="0"/>
              <a:t>One –sample</a:t>
            </a:r>
          </a:p>
          <a:p>
            <a:r>
              <a:rPr lang="en-GB" dirty="0" smtClean="0"/>
              <a:t>Dependent Paired sample</a:t>
            </a:r>
          </a:p>
          <a:p>
            <a:r>
              <a:rPr lang="en-GB" dirty="0" smtClean="0"/>
              <a:t>Independent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3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9" y="1119883"/>
            <a:ext cx="6082301" cy="4671317"/>
          </a:xfrm>
        </p:spPr>
      </p:pic>
    </p:spTree>
    <p:extLst>
      <p:ext uri="{BB962C8B-B14F-4D97-AF65-F5344CB8AC3E}">
        <p14:creationId xmlns:p14="http://schemas.microsoft.com/office/powerpoint/2010/main" val="3053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1448656"/>
            <a:ext cx="8928242" cy="4551452"/>
          </a:xfrm>
        </p:spPr>
      </p:pic>
    </p:spTree>
    <p:extLst>
      <p:ext uri="{BB962C8B-B14F-4D97-AF65-F5344CB8AC3E}">
        <p14:creationId xmlns:p14="http://schemas.microsoft.com/office/powerpoint/2010/main" val="37189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57" y="2059391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chi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square test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for independence compares two variables in a contingency table to see if they are related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8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93" y="618518"/>
            <a:ext cx="9905998" cy="1478570"/>
          </a:xfrm>
        </p:spPr>
        <p:txBody>
          <a:bodyPr/>
          <a:lstStyle/>
          <a:p>
            <a:r>
              <a:rPr lang="en-GB" dirty="0" smtClean="0"/>
              <a:t>Read The question carefully!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average </a:t>
            </a:r>
            <a:r>
              <a:rPr lang="en-GB" dirty="0" err="1"/>
              <a:t>Hb</a:t>
            </a:r>
            <a:r>
              <a:rPr lang="en-GB" dirty="0"/>
              <a:t> of normal women =13.The doctor  thinks pregnant women are </a:t>
            </a:r>
            <a:r>
              <a:rPr lang="en-GB" dirty="0" err="1"/>
              <a:t>anemic</a:t>
            </a:r>
            <a:r>
              <a:rPr lang="en-GB" dirty="0"/>
              <a:t>. He takes a sample of </a:t>
            </a:r>
            <a:r>
              <a:rPr lang="en-GB" dirty="0" smtClean="0"/>
              <a:t>19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X=10.72632</a:t>
            </a:r>
            <a:endParaRPr lang="en-GB" dirty="0"/>
          </a:p>
          <a:p>
            <a:r>
              <a:rPr lang="en-GB" dirty="0"/>
              <a:t>S=2.752139</a:t>
            </a:r>
            <a:endParaRPr lang="en-GB" dirty="0"/>
          </a:p>
          <a:p>
            <a:r>
              <a:rPr lang="en-GB" dirty="0"/>
              <a:t>Are pregnant women </a:t>
            </a:r>
            <a:r>
              <a:rPr lang="en-GB" dirty="0" err="1"/>
              <a:t>anemic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test will you use to test hypothesis and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T-test!</a:t>
            </a:r>
          </a:p>
          <a:p>
            <a:r>
              <a:rPr lang="en-GB" dirty="0" smtClean="0"/>
              <a:t>Remember</a:t>
            </a:r>
            <a:r>
              <a:rPr lang="en-GB" dirty="0" smtClean="0"/>
              <a:t>: T-test </a:t>
            </a:r>
            <a:r>
              <a:rPr lang="en-GB" dirty="0" smtClean="0"/>
              <a:t>is used to test for sample size&lt;30</a:t>
            </a:r>
          </a:p>
          <a:p>
            <a:r>
              <a:rPr lang="en-GB" dirty="0" smtClean="0"/>
              <a:t>Which type of T-test will you use?</a:t>
            </a:r>
          </a:p>
          <a:p>
            <a:r>
              <a:rPr lang="en-GB" dirty="0" smtClean="0"/>
              <a:t>One sample</a:t>
            </a:r>
          </a:p>
          <a:p>
            <a:endParaRPr lang="en-GB" dirty="0" smtClean="0"/>
          </a:p>
          <a:p>
            <a:r>
              <a:rPr lang="en-GB" dirty="0" smtClean="0"/>
              <a:t>Use R to perform this test.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2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there any association between alcohol consumption and smoking in pregnant women?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222712"/>
              </p:ext>
            </p:extLst>
          </p:nvPr>
        </p:nvGraphicFramePr>
        <p:xfrm>
          <a:off x="1141411" y="2554288"/>
          <a:ext cx="9906000" cy="233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92395694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23232807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7674190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1964555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525529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415195939"/>
                    </a:ext>
                  </a:extLst>
                </a:gridCol>
              </a:tblGrid>
              <a:tr h="881639">
                <a:tc>
                  <a:txBody>
                    <a:bodyPr/>
                    <a:lstStyle/>
                    <a:p>
                      <a:r>
                        <a:rPr lang="en-GB" dirty="0" smtClean="0"/>
                        <a:t>Smoking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Alcohol consumption-None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Alcohol</a:t>
                      </a:r>
                      <a:r>
                        <a:rPr lang="en-GB" baseline="0" dirty="0" smtClean="0"/>
                        <a:t> Consumption-Low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Alcohol Consumption -medium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Alcohol Consumption -high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4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Smoker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1264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95161"/>
                  </a:ext>
                </a:extLst>
              </a:tr>
              <a:tr h="402734">
                <a:tc>
                  <a:txBody>
                    <a:bodyPr/>
                    <a:lstStyle/>
                    <a:p>
                      <a:r>
                        <a:rPr lang="en-GB" dirty="0" smtClean="0"/>
                        <a:t>Non-Smoker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1757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3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8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7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880" y="649341"/>
            <a:ext cx="9905998" cy="1478570"/>
          </a:xfrm>
        </p:spPr>
        <p:txBody>
          <a:bodyPr/>
          <a:lstStyle/>
          <a:p>
            <a:r>
              <a:rPr lang="en-GB" dirty="0" smtClean="0"/>
              <a:t>Hypothesis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PROPOSED EXPLANATION FOR A PHENOMENON. </a:t>
            </a:r>
          </a:p>
          <a:p>
            <a:r>
              <a:rPr lang="en-GB" dirty="0" smtClean="0"/>
              <a:t>testable statements</a:t>
            </a:r>
          </a:p>
          <a:p>
            <a:r>
              <a:rPr lang="en-GB" dirty="0" smtClean="0"/>
              <a:t>supported by observational evidence</a:t>
            </a:r>
          </a:p>
          <a:p>
            <a:r>
              <a:rPr lang="en-GB" dirty="0" smtClean="0"/>
              <a:t>serves as a basis for a single experiment</a:t>
            </a:r>
          </a:p>
          <a:p>
            <a:r>
              <a:rPr lang="en-GB" dirty="0" smtClean="0"/>
              <a:t>Much more data needs to be collected and experimented upon before the hypothesis can be used to predict results of other experiments and explain observations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3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test will you use &amp;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Chi-Square: Need to compare two independent variable in contingency table</a:t>
            </a:r>
          </a:p>
          <a:p>
            <a:endParaRPr lang="en-GB" dirty="0"/>
          </a:p>
          <a:p>
            <a:r>
              <a:rPr lang="en-GB" dirty="0" smtClean="0"/>
              <a:t>Use R to perform this test.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test will you use &amp; why?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93929" y="2097088"/>
            <a:ext cx="9905999" cy="260019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900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The heights of adult female living in an area are normally distributed with mean </a:t>
            </a:r>
            <a:r>
              <a:rPr lang="en-GB" dirty="0" smtClean="0">
                <a:solidFill>
                  <a:schemeClr val="bg1"/>
                </a:solidFill>
              </a:rPr>
              <a:t>=155.9861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cm </a:t>
            </a:r>
            <a:r>
              <a:rPr lang="en-GB" dirty="0">
                <a:solidFill>
                  <a:schemeClr val="bg1"/>
                </a:solidFill>
              </a:rPr>
              <a:t>and standard deviation of </a:t>
            </a:r>
            <a:r>
              <a:rPr lang="en-GB" dirty="0" smtClean="0">
                <a:solidFill>
                  <a:schemeClr val="bg1"/>
                </a:solidFill>
              </a:rPr>
              <a:t>17</a:t>
            </a:r>
            <a:r>
              <a:rPr lang="en-GB" dirty="0" smtClean="0">
                <a:solidFill>
                  <a:schemeClr val="bg1"/>
                </a:solidFill>
              </a:rPr>
              <a:t> cm</a:t>
            </a:r>
            <a:r>
              <a:rPr lang="en-GB" dirty="0">
                <a:solidFill>
                  <a:schemeClr val="bg1"/>
                </a:solidFill>
              </a:rPr>
              <a:t>. Sample size of </a:t>
            </a:r>
            <a:r>
              <a:rPr lang="en-GB" dirty="0" smtClean="0">
                <a:solidFill>
                  <a:schemeClr val="bg1"/>
                </a:solidFill>
              </a:rPr>
              <a:t>49 </a:t>
            </a:r>
            <a:r>
              <a:rPr lang="en-GB" dirty="0">
                <a:solidFill>
                  <a:schemeClr val="bg1"/>
                </a:solidFill>
              </a:rPr>
              <a:t>was taken from street A for ABD survey 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According to ABD survey ,Adult females living in street A have mean height of </a:t>
            </a:r>
            <a:r>
              <a:rPr lang="en-GB" dirty="0" smtClean="0">
                <a:solidFill>
                  <a:schemeClr val="bg1"/>
                </a:solidFill>
              </a:rPr>
              <a:t>170 </a:t>
            </a:r>
            <a:r>
              <a:rPr lang="en-GB" dirty="0">
                <a:solidFill>
                  <a:schemeClr val="bg1"/>
                </a:solidFill>
              </a:rPr>
              <a:t>cm. Is the mean height of adult females in street A  </a:t>
            </a:r>
            <a:r>
              <a:rPr lang="en-GB" dirty="0" smtClean="0">
                <a:solidFill>
                  <a:schemeClr val="bg1"/>
                </a:solidFill>
              </a:rPr>
              <a:t>different than general </a:t>
            </a:r>
            <a:r>
              <a:rPr lang="en-GB" dirty="0">
                <a:solidFill>
                  <a:schemeClr val="bg1"/>
                </a:solidFill>
              </a:rPr>
              <a:t>population?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4" y="4984955"/>
            <a:ext cx="6596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Z-Test</a:t>
            </a:r>
          </a:p>
          <a:p>
            <a:endParaRPr lang="en-GB" sz="3200" dirty="0"/>
          </a:p>
          <a:p>
            <a:r>
              <a:rPr lang="en-GB" sz="3200" dirty="0" smtClean="0"/>
              <a:t>Use R to perform this test.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423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328745"/>
              </p:ext>
            </p:extLst>
          </p:nvPr>
        </p:nvGraphicFramePr>
        <p:xfrm>
          <a:off x="1213332" y="81280"/>
          <a:ext cx="9906000" cy="54667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11703601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1785678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446761407"/>
                    </a:ext>
                  </a:extLst>
                </a:gridCol>
              </a:tblGrid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Car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Garage 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Garage 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7212639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7.6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7.3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54342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10.2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9.1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0902653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9.5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8.4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1975505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1.3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1.5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9213047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2.7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3589814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6.3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5.8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0351570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5.3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4.9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7323631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8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6.2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5.3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4791388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9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2.2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9748052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4.8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4.2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0031985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11.3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6095163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12.1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6726627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6.9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6.1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6993160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14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7.6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6.7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3455882"/>
                  </a:ext>
                </a:extLst>
              </a:tr>
              <a:tr h="3416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15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6.6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7.5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27279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20644" y="5934670"/>
            <a:ext cx="925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Same cars’ </a:t>
            </a:r>
            <a:r>
              <a:rPr lang="en-GB" b="1" u="sng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prices were estimated by </a:t>
            </a:r>
            <a:r>
              <a:rPr lang="en-GB" b="1" u="sng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2.Are these prices different than each other?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6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test will you use &amp;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T-test :</a:t>
            </a:r>
          </a:p>
          <a:p>
            <a:pPr marL="0" indent="0">
              <a:buNone/>
            </a:pPr>
            <a:r>
              <a:rPr lang="en-GB" b="1" u="sng" dirty="0" smtClean="0"/>
              <a:t>Dependent </a:t>
            </a:r>
            <a:r>
              <a:rPr lang="en-GB" b="1" u="sng" dirty="0"/>
              <a:t>paired </a:t>
            </a:r>
            <a:r>
              <a:rPr lang="en-GB" b="1" u="sng" dirty="0" smtClean="0">
                <a:ea typeface="Adobe Fangsong Std R" panose="02020400000000000000" pitchFamily="18" charset="-128"/>
              </a:rPr>
              <a:t>sample-Same sample</a:t>
            </a:r>
          </a:p>
          <a:p>
            <a:pPr marL="0" indent="0">
              <a:buNone/>
            </a:pPr>
            <a:endParaRPr lang="en-GB" b="1" u="sng" dirty="0">
              <a:ea typeface="Adobe Fangsong Std R" panose="02020400000000000000" pitchFamily="18" charset="-128"/>
            </a:endParaRPr>
          </a:p>
          <a:p>
            <a:pPr marL="0" indent="0">
              <a:buNone/>
            </a:pPr>
            <a:r>
              <a:rPr lang="en-GB" b="1" dirty="0" smtClean="0">
                <a:ea typeface="Adobe Fangsong Std R" panose="02020400000000000000" pitchFamily="18" charset="-128"/>
              </a:rPr>
              <a:t>Use R to perform this test.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685800"/>
            <a:ext cx="1067045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TEST THE HYPOTHESIS FOR MEAN DIFFERENCE IN KNOWLEDGE ABOUT PREGNANCY B/W TWO GROUPS.ASSUME VARIANCE IS SAME.</a:t>
            </a:r>
            <a:endParaRPr kumimoji="0" lang="en-GB" sz="2800" b="0" i="0" u="none" strike="noStrike" kern="1200" cap="all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Impact" panose="020B0806030902050204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49943"/>
              </p:ext>
            </p:extLst>
          </p:nvPr>
        </p:nvGraphicFramePr>
        <p:xfrm>
          <a:off x="1576884" y="2249486"/>
          <a:ext cx="8127999" cy="283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6901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727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6952707"/>
                    </a:ext>
                  </a:extLst>
                </a:gridCol>
              </a:tblGrid>
              <a:tr h="7075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Health Education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Health education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73335"/>
                  </a:ext>
                </a:extLst>
              </a:tr>
              <a:tr h="707576">
                <a:tc>
                  <a:txBody>
                    <a:bodyPr/>
                    <a:lstStyle/>
                    <a:p>
                      <a:r>
                        <a:rPr lang="en-GB" dirty="0" smtClean="0"/>
                        <a:t>No. of mothers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74831"/>
                  </a:ext>
                </a:extLst>
              </a:tr>
              <a:tr h="707576"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r>
                        <a:rPr lang="en-GB" baseline="0" dirty="0" smtClean="0"/>
                        <a:t> score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47.64384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21.70548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37723"/>
                  </a:ext>
                </a:extLst>
              </a:tr>
              <a:tr h="70757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17.58659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14.47599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8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test will you use &amp;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T-test –Independent-Equal Variance</a:t>
            </a:r>
          </a:p>
          <a:p>
            <a:endParaRPr lang="en-GB" dirty="0"/>
          </a:p>
          <a:p>
            <a:r>
              <a:rPr lang="en-GB" dirty="0" smtClean="0"/>
              <a:t>Use R to perform this test.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1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https://www.nasa.gov/pdf/371711main_SMII_Problem23.pdf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www.quora.com/Why-do-we-use-t-test-and-z-test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strata.uga.edu/8370/lecturenotes/pvaluesConfidenceIntervals.html</a:t>
            </a:r>
            <a:endParaRPr lang="en-GB" dirty="0" smtClean="0"/>
          </a:p>
          <a:p>
            <a:r>
              <a:rPr lang="en-GB" dirty="0">
                <a:hlinkClick r:id="rId5"/>
              </a:rPr>
              <a:t>http://dataanalyticsedge.com/2017/05/20/t-test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www.mathsisfun.com/data/confidence-interval.html</a:t>
            </a:r>
            <a:endParaRPr lang="en-GB" dirty="0" smtClean="0"/>
          </a:p>
          <a:p>
            <a:r>
              <a:rPr lang="en-GB" dirty="0" smtClean="0"/>
              <a:t>CHSME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6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138" y="1920713"/>
            <a:ext cx="9905999" cy="3541714"/>
          </a:xfrm>
          <a:solidFill>
            <a:schemeClr val="tx1">
              <a:lumMod val="95000"/>
            </a:schemeClr>
          </a:solidFill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GB" b="1" dirty="0" smtClean="0">
                <a:ln/>
                <a:solidFill>
                  <a:schemeClr val="accent3"/>
                </a:solidFill>
              </a:rPr>
              <a:t>Contact us at :</a:t>
            </a:r>
          </a:p>
          <a:p>
            <a:pPr marL="0" indent="0" algn="ctr">
              <a:buNone/>
            </a:pPr>
            <a:r>
              <a:rPr lang="en-GB" b="1" u="sng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spie.medtech@gmail.com</a:t>
            </a:r>
            <a:endParaRPr lang="en-GB" b="1" u="sng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b="1" u="sng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Javerya.hassan@scholar.aku.edu</a:t>
            </a:r>
            <a:endParaRPr lang="en-GB" b="1" u="sng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GB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42" y="3691570"/>
            <a:ext cx="2112595" cy="1733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1" y="3784039"/>
            <a:ext cx="1744624" cy="13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68" y="639066"/>
            <a:ext cx="9434369" cy="1478570"/>
          </a:xfrm>
        </p:spPr>
        <p:txBody>
          <a:bodyPr/>
          <a:lstStyle/>
          <a:p>
            <a:r>
              <a:rPr lang="en-GB" dirty="0" smtClean="0"/>
              <a:t>Is it a hypothesis?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749" y="1779197"/>
            <a:ext cx="10024856" cy="4001730"/>
          </a:xfrm>
        </p:spPr>
        <p:txBody>
          <a:bodyPr>
            <a:noAutofit/>
          </a:bodyPr>
          <a:lstStyle/>
          <a:p>
            <a:r>
              <a:rPr lang="en-GB" sz="1800" dirty="0" smtClean="0"/>
              <a:t>For every action, there is an equal and opposite reaction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smtClean="0"/>
              <a:t>No, it’s a Law</a:t>
            </a:r>
          </a:p>
          <a:p>
            <a:r>
              <a:rPr lang="en-GB" sz="1800" dirty="0" smtClean="0"/>
              <a:t>The greater number of factories in a region increases water pollution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smtClean="0"/>
              <a:t>Yes</a:t>
            </a:r>
          </a:p>
          <a:p>
            <a:r>
              <a:rPr lang="en-GB" sz="1800" dirty="0" smtClean="0"/>
              <a:t>The Earth is a sphere.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smtClean="0"/>
              <a:t>No, it’s a fact</a:t>
            </a:r>
          </a:p>
          <a:p>
            <a:r>
              <a:rPr lang="en-GB" sz="1800" dirty="0"/>
              <a:t>There is no significant change in my work habits when I get 8 and when I get 9 hours of sleep.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smtClean="0"/>
              <a:t>Yes</a:t>
            </a:r>
          </a:p>
          <a:p>
            <a:r>
              <a:rPr lang="en-GB" sz="1800" dirty="0" smtClean="0"/>
              <a:t>Individuals </a:t>
            </a:r>
            <a:r>
              <a:rPr lang="en-GB" sz="1800" dirty="0"/>
              <a:t>that </a:t>
            </a:r>
            <a:r>
              <a:rPr lang="en-GB" sz="1800" dirty="0" smtClean="0"/>
              <a:t>smoke </a:t>
            </a:r>
            <a:r>
              <a:rPr lang="en-GB" sz="1800" dirty="0"/>
              <a:t>cigarettes </a:t>
            </a:r>
            <a:r>
              <a:rPr lang="en-GB" sz="1800" dirty="0" smtClean="0"/>
              <a:t>and </a:t>
            </a:r>
            <a:r>
              <a:rPr lang="en-GB" sz="1800" dirty="0"/>
              <a:t>live in cities are more likely than others to have </a:t>
            </a:r>
            <a:r>
              <a:rPr lang="en-GB" sz="1800" dirty="0" smtClean="0"/>
              <a:t>respiratory </a:t>
            </a:r>
            <a:r>
              <a:rPr lang="en-GB" sz="1800" dirty="0"/>
              <a:t>problems and </a:t>
            </a:r>
            <a:r>
              <a:rPr lang="en-GB" sz="1800" dirty="0" smtClean="0"/>
              <a:t>increased </a:t>
            </a:r>
            <a:r>
              <a:rPr lang="en-GB" sz="1800" dirty="0"/>
              <a:t>cancer</a:t>
            </a:r>
            <a:r>
              <a:rPr lang="en-GB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 smtClean="0"/>
              <a:t>Yes</a:t>
            </a:r>
            <a:endParaRPr lang="en-GB" sz="18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236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19" y="618518"/>
            <a:ext cx="9905998" cy="1478570"/>
          </a:xfrm>
        </p:spPr>
        <p:txBody>
          <a:bodyPr/>
          <a:lstStyle/>
          <a:p>
            <a:r>
              <a:rPr lang="en-GB" dirty="0" smtClean="0"/>
              <a:t>Hypothesis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Null hypothesis: THERE IS NO RELATIONSHIP BETWEEN TWO MEASURED PHENOMENA OR NO ASSOCIATION AMONG GROUPS.</a:t>
            </a:r>
          </a:p>
          <a:p>
            <a:r>
              <a:rPr lang="en-GB" dirty="0" smtClean="0"/>
              <a:t>Can you think of some examples?</a:t>
            </a:r>
            <a:endParaRPr lang="en-GB" dirty="0"/>
          </a:p>
          <a:p>
            <a:r>
              <a:rPr lang="en-GB" dirty="0" smtClean="0"/>
              <a:t>Alternate: STATES SOMETHING IS HAPPENING, A NEW THEORY IS PREFERRED INSTEAD OF AN OLD ONE (NULL HYPOTHESIS)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2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09" y="245832"/>
            <a:ext cx="11846103" cy="6358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sz="2800" b="1" u="sng" dirty="0" smtClean="0">
                <a:solidFill>
                  <a:schemeClr val="bg2"/>
                </a:solidFill>
              </a:rPr>
              <a:t>STATISTICS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endParaRPr lang="en-GB" dirty="0">
              <a:solidFill>
                <a:schemeClr val="bg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51709" y="1895002"/>
            <a:ext cx="3278909" cy="1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51709" y="3439998"/>
            <a:ext cx="3461402" cy="7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718" y="1669311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2"/>
                </a:solidFill>
              </a:rPr>
              <a:t>DESCRIPTIVE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0258" y="4042563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INFERENTIAL</a:t>
            </a:r>
            <a:endParaRPr lang="en-GB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12823" y="4554189"/>
            <a:ext cx="1520537" cy="88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69877" y="3414647"/>
            <a:ext cx="1782825" cy="52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39909" y="3186675"/>
            <a:ext cx="210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en-GB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59928" y="5467677"/>
            <a:ext cx="21041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2"/>
                </a:solidFill>
              </a:rPr>
              <a:t>HYPOTHESIS</a:t>
            </a:r>
            <a:r>
              <a:rPr lang="en-GB" b="1" dirty="0" smtClean="0">
                <a:solidFill>
                  <a:schemeClr val="bg2"/>
                </a:solidFill>
              </a:rPr>
              <a:t> TESTING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82989" y="4079865"/>
            <a:ext cx="2462564" cy="111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286980" y="527762"/>
                <a:ext cx="3488837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Measures of central tendency: µ,</a:t>
                </a:r>
                <a:r>
                  <a:rPr lang="en-GB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median,mode</a:t>
                </a:r>
                <a:endParaRPr lang="en-GB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Measures of Variability:</a:t>
                </a:r>
              </a:p>
              <a:p>
                <a:r>
                  <a:rPr lang="en-GB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Range,</a:t>
                </a:r>
                <a:r>
                  <a:rPr lang="el-GR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GB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bg2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,COV, inter-quartile range</a:t>
                </a:r>
                <a:endPara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980" y="527762"/>
                <a:ext cx="3488837" cy="1477328"/>
              </a:xfrm>
              <a:prstGeom prst="rect">
                <a:avLst/>
              </a:prstGeom>
              <a:blipFill>
                <a:blip r:embed="rId3"/>
                <a:stretch>
                  <a:fillRect l="-1396" t="-2479" b="-57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6232224" y="1254784"/>
            <a:ext cx="883258" cy="44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62401" y="1698597"/>
            <a:ext cx="23007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in graphs and tables</a:t>
            </a:r>
            <a:endParaRPr lang="en-GB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7804" y="4079865"/>
            <a:ext cx="2629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conclusion from descriptive</a:t>
            </a:r>
            <a:endParaRPr lang="en-GB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813" y="356355"/>
            <a:ext cx="1842538" cy="15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481" y="197192"/>
            <a:ext cx="9905998" cy="1478570"/>
          </a:xfrm>
        </p:spPr>
        <p:txBody>
          <a:bodyPr/>
          <a:lstStyle/>
          <a:p>
            <a:r>
              <a:rPr lang="en-GB" u="sng" dirty="0" smtClean="0"/>
              <a:t>Hypothesis Testing</a:t>
            </a:r>
            <a:endParaRPr lang="en-GB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473" y="2014738"/>
            <a:ext cx="7779170" cy="1950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93" y="4304604"/>
            <a:ext cx="2453903" cy="135968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461" y="4304604"/>
            <a:ext cx="2453903" cy="135968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62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282" y="618518"/>
            <a:ext cx="9905998" cy="1478570"/>
          </a:xfrm>
        </p:spPr>
        <p:txBody>
          <a:bodyPr/>
          <a:lstStyle/>
          <a:p>
            <a:r>
              <a:rPr lang="en-GB" u="sng" dirty="0" smtClean="0"/>
              <a:t>P-value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p</a:t>
            </a:r>
            <a:r>
              <a:rPr lang="en-GB" dirty="0"/>
              <a:t>-</a:t>
            </a:r>
            <a:r>
              <a:rPr lang="en-GB" b="1" dirty="0"/>
              <a:t>value</a:t>
            </a:r>
            <a:r>
              <a:rPr lang="en-GB" dirty="0"/>
              <a:t> is a measure of the probability that an observed difference could have occurred just by random chance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lower the </a:t>
            </a:r>
            <a:r>
              <a:rPr lang="en-GB" b="1" dirty="0"/>
              <a:t>p</a:t>
            </a:r>
            <a:r>
              <a:rPr lang="en-GB" dirty="0"/>
              <a:t>-</a:t>
            </a:r>
            <a:r>
              <a:rPr lang="en-GB" b="1" dirty="0"/>
              <a:t>value</a:t>
            </a:r>
            <a:r>
              <a:rPr lang="en-GB" dirty="0"/>
              <a:t>, the greater the statistical significance of the observed difference.</a:t>
            </a:r>
          </a:p>
        </p:txBody>
      </p:sp>
    </p:spTree>
    <p:extLst>
      <p:ext uri="{BB962C8B-B14F-4D97-AF65-F5344CB8AC3E}">
        <p14:creationId xmlns:p14="http://schemas.microsoft.com/office/powerpoint/2010/main" val="38833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3" y="1058238"/>
            <a:ext cx="8671388" cy="4486106"/>
          </a:xfrm>
        </p:spPr>
      </p:pic>
      <p:sp>
        <p:nvSpPr>
          <p:cNvPr id="5" name="Rectangle 4"/>
          <p:cNvSpPr/>
          <p:nvPr/>
        </p:nvSpPr>
        <p:spPr>
          <a:xfrm>
            <a:off x="856276" y="5387175"/>
            <a:ext cx="1019113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Normal distribution(X</a:t>
            </a:r>
            <a:r>
              <a:rPr lang="en-GB" sz="2000" dirty="0" smtClean="0">
                <a:solidFill>
                  <a:schemeClr val="bg1"/>
                </a:solidFill>
              </a:rPr>
              <a:t>):</a:t>
            </a:r>
            <a:r>
              <a:rPr lang="en-GB" sz="2000" dirty="0">
                <a:solidFill>
                  <a:schemeClr val="bg1"/>
                </a:solidFill>
              </a:rPr>
              <a:t> The total area under the curve is 1. </a:t>
            </a:r>
            <a:r>
              <a:rPr lang="en-GB" sz="2000" dirty="0" smtClean="0">
                <a:solidFill>
                  <a:schemeClr val="bg1"/>
                </a:solidFill>
              </a:rPr>
              <a:t>The</a:t>
            </a:r>
            <a:r>
              <a:rPr lang="en-GB" sz="2000" dirty="0">
                <a:solidFill>
                  <a:schemeClr val="bg1"/>
                </a:solidFill>
              </a:rPr>
              <a:t> standard normal distribution (Z) is a normal distribution with a mean of zero and standard deviation of </a:t>
            </a:r>
            <a:r>
              <a:rPr lang="en-GB" sz="2000" dirty="0" smtClean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Z=(x-µ)/σ</a:t>
            </a:r>
          </a:p>
        </p:txBody>
      </p:sp>
    </p:spTree>
    <p:extLst>
      <p:ext uri="{BB962C8B-B14F-4D97-AF65-F5344CB8AC3E}">
        <p14:creationId xmlns:p14="http://schemas.microsoft.com/office/powerpoint/2010/main" val="28655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29" y="1181529"/>
            <a:ext cx="8239875" cy="4609512"/>
          </a:xfrm>
        </p:spPr>
      </p:pic>
    </p:spTree>
    <p:extLst>
      <p:ext uri="{BB962C8B-B14F-4D97-AF65-F5344CB8AC3E}">
        <p14:creationId xmlns:p14="http://schemas.microsoft.com/office/powerpoint/2010/main" val="7934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1000</TotalTime>
  <Words>664</Words>
  <Application>Microsoft Office PowerPoint</Application>
  <PresentationFormat>Widescreen</PresentationFormat>
  <Paragraphs>182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Adobe Fangsong Std R</vt:lpstr>
      <vt:lpstr>Arial</vt:lpstr>
      <vt:lpstr>Arial</vt:lpstr>
      <vt:lpstr>Bodoni MT</vt:lpstr>
      <vt:lpstr>Calibri</vt:lpstr>
      <vt:lpstr>Calibri Light</vt:lpstr>
      <vt:lpstr>Cambria Math</vt:lpstr>
      <vt:lpstr>Impact</vt:lpstr>
      <vt:lpstr>Trebuchet MS</vt:lpstr>
      <vt:lpstr>Tw Cen MT</vt:lpstr>
      <vt:lpstr>Wingdings</vt:lpstr>
      <vt:lpstr>Custom Design</vt:lpstr>
      <vt:lpstr>Circuit</vt:lpstr>
      <vt:lpstr>The Impact of Research Workshops teaching R Software for Statistical Data Analysis to Health Sciences Students    Session 4: “Learning Statistics in R”  </vt:lpstr>
      <vt:lpstr>Hypothesis</vt:lpstr>
      <vt:lpstr>Is it a hypothesis?</vt:lpstr>
      <vt:lpstr>Hypothesis </vt:lpstr>
      <vt:lpstr>PowerPoint Presentation</vt:lpstr>
      <vt:lpstr>Hypothesis Testing</vt:lpstr>
      <vt:lpstr>P-value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T-Test</vt:lpstr>
      <vt:lpstr>PowerPoint Presentation</vt:lpstr>
      <vt:lpstr>PowerPoint Presentation</vt:lpstr>
      <vt:lpstr>A chi-square test for independence compares two variables in a contingency table to see if they are related</vt:lpstr>
      <vt:lpstr>Read The question carefully!</vt:lpstr>
      <vt:lpstr>Which test will you use to test hypothesis and why?</vt:lpstr>
      <vt:lpstr>Is there any association between alcohol consumption and smoking in pregnant women?</vt:lpstr>
      <vt:lpstr>Which test will you use &amp; why?</vt:lpstr>
      <vt:lpstr>Which test will you use &amp; why?</vt:lpstr>
      <vt:lpstr>PowerPoint Presentation</vt:lpstr>
      <vt:lpstr>Which test will you use &amp; why?</vt:lpstr>
      <vt:lpstr>PowerPoint Presentation</vt:lpstr>
      <vt:lpstr>Which test will you use &amp; why?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39</cp:revision>
  <dcterms:created xsi:type="dcterms:W3CDTF">2021-04-05T21:03:13Z</dcterms:created>
  <dcterms:modified xsi:type="dcterms:W3CDTF">2021-05-28T18:41:44Z</dcterms:modified>
</cp:coreProperties>
</file>