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0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71800" y="666750"/>
            <a:ext cx="2928620" cy="107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999"/>
              </a:lnSpc>
              <a:spcBef>
                <a:spcPts val="100"/>
              </a:spcBef>
            </a:pPr>
            <a:r>
              <a:rPr sz="3000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Javanese Text" pitchFamily="2" charset="0"/>
                <a:cs typeface="Lucida Sans Unicode"/>
              </a:rPr>
              <a:t>Introduction</a:t>
            </a:r>
            <a:r>
              <a:rPr sz="3000" spc="-235" dirty="0">
                <a:solidFill>
                  <a:schemeClr val="tx2">
                    <a:lumMod val="60000"/>
                    <a:lumOff val="40000"/>
                  </a:schemeClr>
                </a:solidFill>
                <a:latin typeface="Javanese Text" pitchFamily="2" charset="0"/>
                <a:cs typeface="Lucida Sans Unicode"/>
              </a:rPr>
              <a:t> </a:t>
            </a:r>
            <a:r>
              <a:rPr sz="3000" spc="-70" dirty="0">
                <a:solidFill>
                  <a:schemeClr val="tx2">
                    <a:lumMod val="60000"/>
                    <a:lumOff val="40000"/>
                  </a:schemeClr>
                </a:solidFill>
                <a:latin typeface="Javanese Text" pitchFamily="2" charset="0"/>
                <a:cs typeface="Lucida Sans Unicode"/>
              </a:rPr>
              <a:t>To </a:t>
            </a:r>
            <a:r>
              <a:rPr sz="3000" spc="-935" dirty="0">
                <a:solidFill>
                  <a:schemeClr val="tx2">
                    <a:lumMod val="60000"/>
                    <a:lumOff val="40000"/>
                  </a:schemeClr>
                </a:solidFill>
                <a:latin typeface="Javanese Text" pitchFamily="2" charset="0"/>
                <a:cs typeface="Lucida Sans Unicode"/>
              </a:rPr>
              <a:t> </a:t>
            </a:r>
            <a:r>
              <a:rPr sz="3000" spc="50" dirty="0">
                <a:solidFill>
                  <a:schemeClr val="tx2">
                    <a:lumMod val="60000"/>
                    <a:lumOff val="40000"/>
                  </a:schemeClr>
                </a:solidFill>
                <a:latin typeface="Javanese Text" pitchFamily="2" charset="0"/>
                <a:cs typeface="Lucida Sans Unicode"/>
              </a:rPr>
              <a:t>CI/CD</a:t>
            </a:r>
            <a:endParaRPr sz="3000" dirty="0">
              <a:solidFill>
                <a:schemeClr val="tx2">
                  <a:lumMod val="60000"/>
                  <a:lumOff val="40000"/>
                </a:schemeClr>
              </a:solidFill>
              <a:latin typeface="Javanese Text" pitchFamily="2" charset="0"/>
              <a:cs typeface="Lucida Sans Unicod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715" y="2571750"/>
            <a:ext cx="3835990" cy="19179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21" y="1261947"/>
            <a:ext cx="2837313" cy="304223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29019" y="1992852"/>
            <a:ext cx="419100" cy="419734"/>
          </a:xfrm>
          <a:custGeom>
            <a:avLst/>
            <a:gdLst/>
            <a:ahLst/>
            <a:cxnLst/>
            <a:rect l="l" t="t" r="r" b="b"/>
            <a:pathLst>
              <a:path w="419100" h="419735">
                <a:moveTo>
                  <a:pt x="209263" y="419481"/>
                </a:moveTo>
                <a:lnTo>
                  <a:pt x="163617" y="414347"/>
                </a:lnTo>
                <a:lnTo>
                  <a:pt x="119977" y="399346"/>
                </a:lnTo>
                <a:lnTo>
                  <a:pt x="80111" y="374678"/>
                </a:lnTo>
                <a:lnTo>
                  <a:pt x="45790" y="340540"/>
                </a:lnTo>
                <a:lnTo>
                  <a:pt x="20129" y="299493"/>
                </a:lnTo>
                <a:lnTo>
                  <a:pt x="4932" y="255144"/>
                </a:lnTo>
                <a:lnTo>
                  <a:pt x="0" y="209262"/>
                </a:lnTo>
                <a:lnTo>
                  <a:pt x="5133" y="163617"/>
                </a:lnTo>
                <a:lnTo>
                  <a:pt x="20134" y="119977"/>
                </a:lnTo>
                <a:lnTo>
                  <a:pt x="44802" y="80111"/>
                </a:lnTo>
                <a:lnTo>
                  <a:pt x="78940" y="45790"/>
                </a:lnTo>
                <a:lnTo>
                  <a:pt x="119987" y="20129"/>
                </a:lnTo>
                <a:lnTo>
                  <a:pt x="164336" y="4932"/>
                </a:lnTo>
                <a:lnTo>
                  <a:pt x="210217" y="0"/>
                </a:lnTo>
                <a:lnTo>
                  <a:pt x="255863" y="5133"/>
                </a:lnTo>
                <a:lnTo>
                  <a:pt x="299503" y="20134"/>
                </a:lnTo>
                <a:lnTo>
                  <a:pt x="339369" y="44802"/>
                </a:lnTo>
                <a:lnTo>
                  <a:pt x="373690" y="78940"/>
                </a:lnTo>
                <a:lnTo>
                  <a:pt x="396147" y="113611"/>
                </a:lnTo>
                <a:lnTo>
                  <a:pt x="411265" y="151638"/>
                </a:lnTo>
                <a:lnTo>
                  <a:pt x="418712" y="191875"/>
                </a:lnTo>
                <a:lnTo>
                  <a:pt x="418160" y="233181"/>
                </a:lnTo>
                <a:lnTo>
                  <a:pt x="409524" y="273576"/>
                </a:lnTo>
                <a:lnTo>
                  <a:pt x="393324" y="311155"/>
                </a:lnTo>
                <a:lnTo>
                  <a:pt x="370138" y="344874"/>
                </a:lnTo>
                <a:lnTo>
                  <a:pt x="340540" y="373690"/>
                </a:lnTo>
                <a:lnTo>
                  <a:pt x="299493" y="399351"/>
                </a:lnTo>
                <a:lnTo>
                  <a:pt x="255144" y="414548"/>
                </a:lnTo>
                <a:lnTo>
                  <a:pt x="209263" y="41948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02973" y="2372085"/>
            <a:ext cx="257175" cy="256540"/>
          </a:xfrm>
          <a:custGeom>
            <a:avLst/>
            <a:gdLst/>
            <a:ahLst/>
            <a:cxnLst/>
            <a:rect l="l" t="t" r="r" b="b"/>
            <a:pathLst>
              <a:path w="257175" h="256539">
                <a:moveTo>
                  <a:pt x="113702" y="256255"/>
                </a:moveTo>
                <a:lnTo>
                  <a:pt x="66544" y="241445"/>
                </a:lnTo>
                <a:lnTo>
                  <a:pt x="27327" y="208527"/>
                </a:lnTo>
                <a:lnTo>
                  <a:pt x="3953" y="162973"/>
                </a:lnTo>
                <a:lnTo>
                  <a:pt x="0" y="113702"/>
                </a:lnTo>
                <a:lnTo>
                  <a:pt x="14810" y="66544"/>
                </a:lnTo>
                <a:lnTo>
                  <a:pt x="47727" y="27327"/>
                </a:lnTo>
                <a:lnTo>
                  <a:pt x="93281" y="3953"/>
                </a:lnTo>
                <a:lnTo>
                  <a:pt x="142552" y="0"/>
                </a:lnTo>
                <a:lnTo>
                  <a:pt x="189710" y="14810"/>
                </a:lnTo>
                <a:lnTo>
                  <a:pt x="228927" y="47727"/>
                </a:lnTo>
                <a:lnTo>
                  <a:pt x="242730" y="69043"/>
                </a:lnTo>
                <a:lnTo>
                  <a:pt x="252022" y="92422"/>
                </a:lnTo>
                <a:lnTo>
                  <a:pt x="256597" y="117159"/>
                </a:lnTo>
                <a:lnTo>
                  <a:pt x="256255" y="142552"/>
                </a:lnTo>
                <a:lnTo>
                  <a:pt x="240981" y="190486"/>
                </a:lnTo>
                <a:lnTo>
                  <a:pt x="208527" y="228927"/>
                </a:lnTo>
                <a:lnTo>
                  <a:pt x="162973" y="252301"/>
                </a:lnTo>
                <a:lnTo>
                  <a:pt x="113702" y="25625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5669" y="2720311"/>
            <a:ext cx="213474" cy="2131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773" y="4422466"/>
            <a:ext cx="214799" cy="2147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424109" y="3972085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28849" y="257699"/>
                </a:moveTo>
                <a:lnTo>
                  <a:pt x="78695" y="247574"/>
                </a:lnTo>
                <a:lnTo>
                  <a:pt x="37739" y="219960"/>
                </a:lnTo>
                <a:lnTo>
                  <a:pt x="10125" y="179004"/>
                </a:lnTo>
                <a:lnTo>
                  <a:pt x="0" y="128849"/>
                </a:lnTo>
                <a:lnTo>
                  <a:pt x="10125" y="78695"/>
                </a:lnTo>
                <a:lnTo>
                  <a:pt x="37739" y="37739"/>
                </a:lnTo>
                <a:lnTo>
                  <a:pt x="78695" y="10125"/>
                </a:lnTo>
                <a:lnTo>
                  <a:pt x="128849" y="0"/>
                </a:lnTo>
                <a:lnTo>
                  <a:pt x="154104" y="2498"/>
                </a:lnTo>
                <a:lnTo>
                  <a:pt x="200336" y="21648"/>
                </a:lnTo>
                <a:lnTo>
                  <a:pt x="236051" y="57363"/>
                </a:lnTo>
                <a:lnTo>
                  <a:pt x="255201" y="103595"/>
                </a:lnTo>
                <a:lnTo>
                  <a:pt x="257699" y="128849"/>
                </a:lnTo>
                <a:lnTo>
                  <a:pt x="247574" y="179004"/>
                </a:lnTo>
                <a:lnTo>
                  <a:pt x="219960" y="219960"/>
                </a:lnTo>
                <a:lnTo>
                  <a:pt x="179004" y="247574"/>
                </a:lnTo>
                <a:lnTo>
                  <a:pt x="128849" y="2576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97525" y="2169830"/>
            <a:ext cx="490601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185" dirty="0">
                <a:solidFill>
                  <a:srgbClr val="393737"/>
                </a:solidFill>
              </a:rPr>
              <a:t>Thank</a:t>
            </a:r>
            <a:r>
              <a:rPr sz="6600" spc="-535" dirty="0">
                <a:solidFill>
                  <a:srgbClr val="393737"/>
                </a:solidFill>
              </a:rPr>
              <a:t> </a:t>
            </a:r>
            <a:r>
              <a:rPr sz="6600" spc="170" dirty="0">
                <a:solidFill>
                  <a:srgbClr val="393737"/>
                </a:solidFill>
              </a:rPr>
              <a:t>You!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7712" y="3"/>
            <a:ext cx="4586400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8059" y="654813"/>
            <a:ext cx="1508125" cy="995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</a:t>
            </a:r>
            <a:r>
              <a:rPr sz="3000" spc="-24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3000" spc="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endParaRPr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300" spc="-24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000000"/>
                  </a:solidFill>
                </a:uFill>
              </a:rPr>
              <a:t>CI/</a:t>
            </a:r>
            <a:r>
              <a:rPr sz="3300" spc="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CD?</a:t>
            </a:r>
            <a:endParaRPr sz="33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5371" y="198667"/>
            <a:ext cx="28124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CONTINUOUS</a:t>
            </a:r>
            <a:r>
              <a:rPr sz="16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2477" y="457712"/>
            <a:ext cx="3910329" cy="241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355" marR="79375" lvl="0" indent="-285750">
              <a:lnSpc>
                <a:spcPct val="150000"/>
              </a:lnSpc>
              <a:spcBef>
                <a:spcPts val="190"/>
              </a:spcBef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300" spc="-2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CI, short for Continuous Integration, is a software development practice in which all developers merge code changes in a central repository multiple times a day</a:t>
            </a:r>
          </a:p>
          <a:p>
            <a:pPr marL="427355" marR="79375" lvl="0" indent="-285750">
              <a:lnSpc>
                <a:spcPct val="150000"/>
              </a:lnSpc>
              <a:spcBef>
                <a:spcPts val="190"/>
              </a:spcBef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300" spc="-2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With CI, each change in code triggers an automated build-and-test sequence for the given project, providing feedback to the developer(s) who made the change.</a:t>
            </a:r>
            <a:endParaRPr sz="13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3509" y="2901593"/>
            <a:ext cx="4142429" cy="302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35" dirty="0" smtClean="0">
                <a:solidFill>
                  <a:srgbClr val="FFFFFF"/>
                </a:solidFill>
                <a:latin typeface="Tahoma"/>
                <a:cs typeface="Tahoma"/>
              </a:rPr>
              <a:t>CONTINUOUS</a:t>
            </a:r>
            <a:r>
              <a:rPr lang="en-US" sz="16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1600" b="1" spc="-80" dirty="0" smtClean="0">
                <a:solidFill>
                  <a:srgbClr val="FFFFFF"/>
                </a:solidFill>
                <a:latin typeface="Tahoma"/>
                <a:cs typeface="Tahoma"/>
              </a:rPr>
              <a:t>DELIVERY</a:t>
            </a:r>
            <a:r>
              <a:rPr lang="en-US" sz="1600" b="1" spc="-130" dirty="0" smtClean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600" b="1" spc="-80" dirty="0" smtClean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endParaRPr lang="en-US" sz="1600" b="1" spc="-8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298450" indent="-285750">
              <a:lnSpc>
                <a:spcPct val="15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US" sz="1300" spc="-25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CD stands for Continuous Delivery/Deployment, which on top of Continuous Integration adds the practice of automating the entire software release process</a:t>
            </a:r>
            <a:r>
              <a:rPr sz="1300" spc="-1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r>
              <a:rPr lang="en-US" sz="1300" spc="-1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Continuous Delivery includes infrastructure provisioning and deployment, and all </a:t>
            </a:r>
            <a:r>
              <a:rPr lang="en-US" sz="1400" dirty="0">
                <a:solidFill>
                  <a:schemeClr val="bg1"/>
                </a:solidFill>
              </a:rPr>
              <a:t>these processes are fully </a:t>
            </a:r>
            <a:r>
              <a:rPr lang="en-US" sz="1400" dirty="0" smtClean="0">
                <a:solidFill>
                  <a:schemeClr val="bg1"/>
                </a:solidFill>
              </a:rPr>
              <a:t>automated.</a:t>
            </a:r>
            <a:endParaRPr lang="en-US" sz="1300" spc="-10" dirty="0" smtClean="0">
              <a:solidFill>
                <a:schemeClr val="bg1"/>
              </a:solidFill>
              <a:latin typeface="Lucida Sans Unicode"/>
              <a:cs typeface="Lucida Sans Unicode"/>
            </a:endParaRPr>
          </a:p>
          <a:p>
            <a:pPr marL="427355" marR="79375" indent="-285750">
              <a:lnSpc>
                <a:spcPct val="150000"/>
              </a:lnSpc>
              <a:spcBef>
                <a:spcPts val="190"/>
              </a:spcBef>
              <a:buFont typeface="Arial" pitchFamily="34" charset="0"/>
              <a:buChar char="•"/>
              <a:tabLst>
                <a:tab pos="469265" algn="l"/>
                <a:tab pos="469900" algn="l"/>
              </a:tabLst>
            </a:pPr>
            <a:endParaRPr lang="en-US" sz="1300" spc="-10" dirty="0" smtClean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469900" marR="79375" indent="-328295">
              <a:lnSpc>
                <a:spcPct val="150000"/>
              </a:lnSpc>
              <a:spcBef>
                <a:spcPts val="19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endParaRPr sz="13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Lucida Sans Unicode"/>
              <a:cs typeface="Lucida Sans Unicod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84276"/>
            <a:ext cx="3835990" cy="1917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4" y="587035"/>
            <a:ext cx="29305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 smtClean="0">
                <a:solidFill>
                  <a:schemeClr val="bg1"/>
                </a:solidFill>
              </a:rPr>
              <a:t>W</a:t>
            </a:r>
            <a:r>
              <a:rPr lang="en-US" sz="3000" spc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h</a:t>
            </a:r>
            <a:r>
              <a:rPr sz="3000" spc="105" dirty="0" smtClean="0">
                <a:solidFill>
                  <a:schemeClr val="bg1"/>
                </a:solidFill>
              </a:rPr>
              <a:t>at</a:t>
            </a:r>
            <a:r>
              <a:rPr sz="3000" spc="-245" dirty="0" smtClean="0">
                <a:solidFill>
                  <a:schemeClr val="bg1"/>
                </a:solidFill>
              </a:rPr>
              <a:t> </a:t>
            </a:r>
            <a:r>
              <a:rPr sz="3000" spc="50" dirty="0">
                <a:solidFill>
                  <a:schemeClr val="bg1"/>
                </a:solidFill>
              </a:rPr>
              <a:t>is</a:t>
            </a:r>
            <a:r>
              <a:rPr sz="3000" spc="-245" dirty="0">
                <a:solidFill>
                  <a:schemeClr val="bg1"/>
                </a:solidFill>
              </a:rPr>
              <a:t> </a:t>
            </a:r>
            <a:r>
              <a:rPr sz="3000" spc="-95" dirty="0">
                <a:solidFill>
                  <a:schemeClr val="bg1"/>
                </a:solidFill>
              </a:rPr>
              <a:t>CI/CD?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503" y="1061525"/>
            <a:ext cx="5361305" cy="3225883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endParaRPr sz="13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25"/>
              </a:spcBef>
            </a:pPr>
            <a:r>
              <a:rPr sz="1500" b="1" spc="-5" dirty="0">
                <a:latin typeface="Arial"/>
                <a:cs typeface="Arial"/>
              </a:rPr>
              <a:t>CI</a:t>
            </a:r>
            <a:endParaRPr sz="1500" dirty="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Push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b="1" spc="-5" dirty="0" smtClean="0">
                <a:latin typeface="Arial"/>
                <a:cs typeface="Arial"/>
              </a:rPr>
              <a:t>VCS</a:t>
            </a:r>
            <a:r>
              <a:rPr lang="en-US" sz="1500" b="1" spc="-5" dirty="0" smtClean="0">
                <a:latin typeface="Arial"/>
                <a:cs typeface="Arial"/>
              </a:rPr>
              <a:t> (like </a:t>
            </a:r>
            <a:r>
              <a:rPr lang="en-US" sz="1500" b="1" spc="-5" dirty="0" err="1" smtClean="0">
                <a:latin typeface="Arial"/>
                <a:cs typeface="Arial"/>
              </a:rPr>
              <a:t>GitHub</a:t>
            </a:r>
            <a:r>
              <a:rPr lang="en-US" sz="1500" b="1" spc="-5" dirty="0" smtClean="0">
                <a:latin typeface="Arial"/>
                <a:cs typeface="Arial"/>
              </a:rPr>
              <a:t>)</a:t>
            </a:r>
            <a:endParaRPr sz="1500" dirty="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b="1" spc="-5" dirty="0">
                <a:latin typeface="Arial"/>
                <a:cs typeface="Arial"/>
              </a:rPr>
              <a:t>build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 smtClean="0">
                <a:latin typeface="Arial"/>
                <a:cs typeface="Arial"/>
              </a:rPr>
              <a:t>server</a:t>
            </a:r>
            <a:r>
              <a:rPr sz="1500" b="1" spc="5" dirty="0" smtClean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checks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code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soon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pushed</a:t>
            </a:r>
            <a:endParaRPr sz="1500" dirty="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Devs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gets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 </a:t>
            </a:r>
            <a:r>
              <a:rPr sz="1500" b="1" dirty="0">
                <a:latin typeface="Arial"/>
                <a:cs typeface="Arial"/>
              </a:rPr>
              <a:t>feedback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(passed/failed)</a:t>
            </a: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Code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get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packaged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stored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repository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2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CD</a:t>
            </a:r>
            <a:endParaRPr sz="1500" dirty="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Ensure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software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released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reliably</a:t>
            </a: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Deployments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quick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often</a:t>
            </a:r>
            <a:endParaRPr sz="1500" dirty="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Helps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automated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deployment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79" y="257992"/>
            <a:ext cx="29305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solidFill>
                  <a:schemeClr val="bg1"/>
                </a:solidFill>
              </a:rPr>
              <a:t>W</a:t>
            </a:r>
            <a:r>
              <a:rPr sz="3000" spc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h</a:t>
            </a:r>
            <a:r>
              <a:rPr sz="3000" spc="105" dirty="0">
                <a:solidFill>
                  <a:schemeClr val="bg1"/>
                </a:solidFill>
              </a:rPr>
              <a:t>at</a:t>
            </a:r>
            <a:r>
              <a:rPr sz="3000" spc="-245" dirty="0">
                <a:solidFill>
                  <a:schemeClr val="bg1"/>
                </a:solidFill>
              </a:rPr>
              <a:t> </a:t>
            </a:r>
            <a:r>
              <a:rPr sz="3000" spc="50" dirty="0">
                <a:solidFill>
                  <a:schemeClr val="bg1"/>
                </a:solidFill>
              </a:rPr>
              <a:t>is</a:t>
            </a:r>
            <a:r>
              <a:rPr sz="3000" spc="-245" dirty="0">
                <a:solidFill>
                  <a:schemeClr val="bg1"/>
                </a:solidFill>
              </a:rPr>
              <a:t> </a:t>
            </a:r>
            <a:r>
              <a:rPr sz="3000" spc="-95" dirty="0">
                <a:solidFill>
                  <a:schemeClr val="bg1"/>
                </a:solidFill>
              </a:rPr>
              <a:t>CI/CD?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555" y="1633611"/>
            <a:ext cx="7521270" cy="2143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80" y="257992"/>
            <a:ext cx="235267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solidFill>
                  <a:schemeClr val="bg1"/>
                </a:solidFill>
              </a:rPr>
              <a:t>W</a:t>
            </a:r>
            <a:r>
              <a:rPr sz="3000" spc="1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h</a:t>
            </a:r>
            <a:r>
              <a:rPr sz="3000" spc="165" dirty="0">
                <a:solidFill>
                  <a:schemeClr val="bg1"/>
                </a:solidFill>
              </a:rPr>
              <a:t>y</a:t>
            </a:r>
            <a:r>
              <a:rPr sz="3000" spc="-245" dirty="0">
                <a:solidFill>
                  <a:schemeClr val="bg1"/>
                </a:solidFill>
              </a:rPr>
              <a:t> </a:t>
            </a:r>
            <a:r>
              <a:rPr sz="3000" spc="-95" dirty="0">
                <a:solidFill>
                  <a:schemeClr val="bg1"/>
                </a:solidFill>
              </a:rPr>
              <a:t>CI/CD?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89" y="1809750"/>
            <a:ext cx="3195955" cy="209031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10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b="1" spc="-5" dirty="0">
                <a:latin typeface="Arial"/>
                <a:cs typeface="Arial"/>
              </a:rPr>
              <a:t>Smaller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Code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Changes</a:t>
            </a:r>
            <a:endParaRPr sz="1500" dirty="0">
              <a:latin typeface="Arial MT"/>
              <a:cs typeface="Arial MT"/>
            </a:endParaRPr>
          </a:p>
          <a:p>
            <a:pPr marL="356235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b="1" spc="-5" dirty="0">
                <a:latin typeface="Arial"/>
                <a:cs typeface="Arial"/>
              </a:rPr>
              <a:t>Continuous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spc="-30" dirty="0">
                <a:latin typeface="Arial MT"/>
                <a:cs typeface="Arial MT"/>
              </a:rPr>
              <a:t>Testing</a:t>
            </a:r>
            <a:endParaRPr sz="1500" dirty="0">
              <a:latin typeface="Arial MT"/>
              <a:cs typeface="Arial MT"/>
            </a:endParaRPr>
          </a:p>
          <a:p>
            <a:pPr marL="356235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latin typeface="Arial MT"/>
                <a:cs typeface="Arial MT"/>
              </a:rPr>
              <a:t>Early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Fault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Detections</a:t>
            </a:r>
            <a:endParaRPr sz="1500" dirty="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spc="-5" dirty="0">
                <a:latin typeface="Arial MT"/>
                <a:cs typeface="Arial MT"/>
              </a:rPr>
              <a:t>Faster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Release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Rate</a:t>
            </a:r>
            <a:endParaRPr sz="1500" dirty="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b="1" spc="-5" dirty="0" smtClean="0">
                <a:latin typeface="Arial"/>
                <a:cs typeface="Arial"/>
              </a:rPr>
              <a:t>Customer</a:t>
            </a:r>
            <a:r>
              <a:rPr sz="1500" b="1" spc="-50" dirty="0" smtClean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Satisfaction</a:t>
            </a:r>
            <a:endParaRPr sz="1500" dirty="0">
              <a:latin typeface="Arial"/>
              <a:cs typeface="Arial"/>
            </a:endParaRPr>
          </a:p>
          <a:p>
            <a:pPr marL="356235" indent="-344170">
              <a:lnSpc>
                <a:spcPct val="100000"/>
              </a:lnSpc>
              <a:spcBef>
                <a:spcPts val="900"/>
              </a:spcBef>
              <a:buChar char="●"/>
              <a:tabLst>
                <a:tab pos="356235" algn="l"/>
                <a:tab pos="356870" algn="l"/>
              </a:tabLst>
            </a:pPr>
            <a:r>
              <a:rPr sz="1500" b="1" spc="-5" dirty="0">
                <a:latin typeface="Arial"/>
                <a:cs typeface="Arial"/>
              </a:rPr>
              <a:t>Easy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Maintenance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Updates</a:t>
            </a:r>
            <a:endParaRPr sz="15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1944" y="1885950"/>
            <a:ext cx="5139077" cy="2198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90551"/>
            <a:ext cx="296418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0" dirty="0">
                <a:solidFill>
                  <a:schemeClr val="bg1"/>
                </a:solidFill>
              </a:rPr>
              <a:t>C</a:t>
            </a:r>
            <a:r>
              <a:rPr sz="3000" spc="-2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I/C</a:t>
            </a:r>
            <a:r>
              <a:rPr sz="3000" spc="-95" dirty="0">
                <a:solidFill>
                  <a:schemeClr val="bg1"/>
                </a:solidFill>
              </a:rPr>
              <a:t>D</a:t>
            </a:r>
            <a:r>
              <a:rPr sz="3000" spc="-245" dirty="0">
                <a:solidFill>
                  <a:schemeClr val="bg1"/>
                </a:solidFill>
              </a:rPr>
              <a:t> </a:t>
            </a:r>
            <a:r>
              <a:rPr sz="3000" spc="40" dirty="0">
                <a:solidFill>
                  <a:schemeClr val="bg1"/>
                </a:solidFill>
              </a:rPr>
              <a:t>Lifecycle</a:t>
            </a:r>
            <a:endParaRPr sz="3000" dirty="0">
              <a:solidFill>
                <a:schemeClr val="bg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549" y="1201051"/>
            <a:ext cx="8423600" cy="29202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56" y="191739"/>
            <a:ext cx="862901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chemeClr val="bg1"/>
                </a:solidFill>
              </a:rPr>
              <a:t>Continuous</a:t>
            </a:r>
            <a:r>
              <a:rPr sz="2500" spc="-100" dirty="0">
                <a:solidFill>
                  <a:schemeClr val="bg1"/>
                </a:solidFill>
              </a:rPr>
              <a:t> </a:t>
            </a:r>
            <a:r>
              <a:rPr sz="2900" spc="35" dirty="0">
                <a:solidFill>
                  <a:schemeClr val="bg1"/>
                </a:solidFill>
              </a:rPr>
              <a:t>Delivery</a:t>
            </a:r>
            <a:r>
              <a:rPr sz="2900" spc="-215" dirty="0">
                <a:solidFill>
                  <a:schemeClr val="bg1"/>
                </a:solidFill>
              </a:rPr>
              <a:t> </a:t>
            </a:r>
            <a:r>
              <a:rPr sz="2800" spc="-35" dirty="0">
                <a:solidFill>
                  <a:schemeClr val="bg1"/>
                </a:solidFill>
              </a:rPr>
              <a:t>v/s</a:t>
            </a:r>
            <a:r>
              <a:rPr sz="2800" spc="-185" dirty="0">
                <a:solidFill>
                  <a:schemeClr val="bg1"/>
                </a:solidFill>
              </a:rPr>
              <a:t> </a:t>
            </a:r>
            <a:r>
              <a:rPr sz="2500" spc="70" dirty="0">
                <a:solidFill>
                  <a:schemeClr val="bg1"/>
                </a:solidFill>
              </a:rPr>
              <a:t>Continuous</a:t>
            </a:r>
            <a:r>
              <a:rPr sz="2500" spc="-95" dirty="0">
                <a:solidFill>
                  <a:schemeClr val="bg1"/>
                </a:solidFill>
              </a:rPr>
              <a:t> </a:t>
            </a:r>
            <a:r>
              <a:rPr sz="2900" spc="75" dirty="0">
                <a:solidFill>
                  <a:schemeClr val="bg1"/>
                </a:solidFill>
              </a:rPr>
              <a:t>Deployment</a:t>
            </a:r>
            <a:endParaRPr sz="29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501" y="1733550"/>
            <a:ext cx="4703445" cy="270971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5" dirty="0">
                <a:latin typeface="Arial"/>
                <a:cs typeface="Arial"/>
              </a:rPr>
              <a:t>Continuous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Delivery</a:t>
            </a:r>
            <a:endParaRPr sz="1500" dirty="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Ability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deploy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often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automation</a:t>
            </a:r>
            <a:endParaRPr sz="1500" dirty="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Involves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manual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“approve”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deployment</a:t>
            </a:r>
            <a:endParaRPr sz="1500" dirty="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Deployment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still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automated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repeated</a:t>
            </a: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Continuous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Deployment</a:t>
            </a:r>
            <a:endParaRPr sz="1500" dirty="0">
              <a:latin typeface="Arial"/>
              <a:cs typeface="Arial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Full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automation</a:t>
            </a:r>
            <a:endParaRPr sz="1500" dirty="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Code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Changes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deployed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way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Production</a:t>
            </a:r>
            <a:endParaRPr sz="1500" dirty="0">
              <a:latin typeface="Arial MT"/>
              <a:cs typeface="Arial MT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  <a:tab pos="469900" algn="l"/>
              </a:tabLst>
            </a:pPr>
            <a:r>
              <a:rPr sz="1500" spc="-5" dirty="0">
                <a:latin typeface="Arial MT"/>
                <a:cs typeface="Arial MT"/>
              </a:rPr>
              <a:t>No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manual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intervention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approvals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756" y="191739"/>
            <a:ext cx="8629015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70" dirty="0">
                <a:solidFill>
                  <a:schemeClr val="bg1"/>
                </a:solidFill>
              </a:rPr>
              <a:t>Continuous</a:t>
            </a:r>
            <a:r>
              <a:rPr sz="2500" spc="-100" dirty="0">
                <a:solidFill>
                  <a:schemeClr val="bg1"/>
                </a:solidFill>
              </a:rPr>
              <a:t> </a:t>
            </a:r>
            <a:r>
              <a:rPr sz="2900" spc="35" dirty="0">
                <a:solidFill>
                  <a:schemeClr val="bg1"/>
                </a:solidFill>
              </a:rPr>
              <a:t>Delivery</a:t>
            </a:r>
            <a:r>
              <a:rPr sz="2900" spc="-215" dirty="0">
                <a:solidFill>
                  <a:schemeClr val="bg1"/>
                </a:solidFill>
              </a:rPr>
              <a:t> </a:t>
            </a:r>
            <a:r>
              <a:rPr sz="2800" spc="-35" dirty="0">
                <a:solidFill>
                  <a:schemeClr val="bg1"/>
                </a:solidFill>
              </a:rPr>
              <a:t>v/s</a:t>
            </a:r>
            <a:r>
              <a:rPr sz="2800" spc="-185" dirty="0">
                <a:solidFill>
                  <a:schemeClr val="bg1"/>
                </a:solidFill>
              </a:rPr>
              <a:t> </a:t>
            </a:r>
            <a:r>
              <a:rPr sz="2500" spc="70" dirty="0">
                <a:solidFill>
                  <a:schemeClr val="bg1"/>
                </a:solidFill>
              </a:rPr>
              <a:t>Continuous</a:t>
            </a:r>
            <a:r>
              <a:rPr sz="2500" spc="-95" dirty="0">
                <a:solidFill>
                  <a:schemeClr val="bg1"/>
                </a:solidFill>
              </a:rPr>
              <a:t> </a:t>
            </a:r>
            <a:r>
              <a:rPr sz="2900" spc="75" dirty="0">
                <a:solidFill>
                  <a:schemeClr val="bg1"/>
                </a:solidFill>
              </a:rPr>
              <a:t>Deployment</a:t>
            </a:r>
            <a:endParaRPr sz="2900" dirty="0">
              <a:solidFill>
                <a:schemeClr val="bg1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5" y="1809750"/>
            <a:ext cx="8942831" cy="27157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38200" y="1352550"/>
            <a:ext cx="7520940" cy="255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indent="0">
              <a:lnSpc>
                <a:spcPct val="100000"/>
              </a:lnSpc>
              <a:spcBef>
                <a:spcPts val="100"/>
              </a:spcBef>
              <a:buNone/>
            </a:pPr>
            <a:r>
              <a:rPr spc="-5" dirty="0"/>
              <a:t>What</a:t>
            </a:r>
            <a:r>
              <a:rPr spc="-40" dirty="0"/>
              <a:t> </a:t>
            </a:r>
            <a:r>
              <a:rPr spc="-5" dirty="0"/>
              <a:t>is</a:t>
            </a:r>
            <a:r>
              <a:rPr spc="-35" dirty="0"/>
              <a:t> </a:t>
            </a:r>
            <a:r>
              <a:rPr spc="-5" dirty="0"/>
              <a:t>Jenkins</a:t>
            </a:r>
          </a:p>
          <a:p>
            <a:pPr marL="285115">
              <a:lnSpc>
                <a:spcPct val="100000"/>
              </a:lnSpc>
              <a:spcBef>
                <a:spcPts val="35"/>
              </a:spcBef>
            </a:pPr>
            <a:endParaRPr sz="2750" dirty="0"/>
          </a:p>
          <a:p>
            <a:pPr marL="696595" indent="-285750">
              <a:buFont typeface="Arial" pitchFamily="34" charset="0"/>
              <a:buChar char="•"/>
              <a:tabLst>
                <a:tab pos="755015" algn="l"/>
                <a:tab pos="755650" algn="l"/>
              </a:tabLst>
            </a:pPr>
            <a:r>
              <a:rPr sz="1500" spc="-5" dirty="0"/>
              <a:t>The</a:t>
            </a:r>
            <a:r>
              <a:rPr sz="1500" spc="-15" dirty="0"/>
              <a:t> </a:t>
            </a:r>
            <a:r>
              <a:rPr sz="1500" spc="-5" dirty="0"/>
              <a:t>leading</a:t>
            </a:r>
            <a:r>
              <a:rPr sz="1500" spc="-10" dirty="0"/>
              <a:t> </a:t>
            </a:r>
            <a:r>
              <a:rPr sz="1500" spc="-5" dirty="0"/>
              <a:t>open</a:t>
            </a:r>
            <a:r>
              <a:rPr sz="1500" spc="-15" dirty="0"/>
              <a:t> </a:t>
            </a:r>
            <a:r>
              <a:rPr sz="1500" spc="-5" dirty="0"/>
              <a:t>source</a:t>
            </a:r>
            <a:r>
              <a:rPr sz="1500" spc="-10" dirty="0"/>
              <a:t> </a:t>
            </a:r>
            <a:r>
              <a:rPr sz="1500" spc="-5" dirty="0"/>
              <a:t>automation</a:t>
            </a:r>
            <a:r>
              <a:rPr sz="1500" spc="-15" dirty="0"/>
              <a:t> </a:t>
            </a:r>
            <a:r>
              <a:rPr sz="1500" spc="-20" dirty="0"/>
              <a:t>server.</a:t>
            </a:r>
            <a:endParaRPr sz="1500" dirty="0"/>
          </a:p>
          <a:p>
            <a:pPr marL="696595" marR="5080" indent="-285750">
              <a:lnSpc>
                <a:spcPct val="150000"/>
              </a:lnSpc>
              <a:buFont typeface="Arial" pitchFamily="34" charset="0"/>
              <a:buChar char="•"/>
              <a:tabLst>
                <a:tab pos="755015" algn="l"/>
                <a:tab pos="755650" algn="l"/>
              </a:tabLst>
            </a:pPr>
            <a:r>
              <a:rPr sz="1500" spc="-5" dirty="0"/>
              <a:t>Jenkins provides hundreds of plugins </a:t>
            </a:r>
            <a:r>
              <a:rPr sz="1500" dirty="0"/>
              <a:t>to </a:t>
            </a:r>
            <a:r>
              <a:rPr sz="1500" spc="-5" dirty="0"/>
              <a:t>support building, deploying and automating </a:t>
            </a:r>
            <a:r>
              <a:rPr sz="1500" spc="-405" dirty="0"/>
              <a:t> </a:t>
            </a:r>
            <a:r>
              <a:rPr sz="1500" spc="-5" dirty="0"/>
              <a:t>any</a:t>
            </a:r>
            <a:r>
              <a:rPr sz="1500" spc="-10" dirty="0"/>
              <a:t> </a:t>
            </a:r>
            <a:r>
              <a:rPr sz="1500" spc="-5" dirty="0"/>
              <a:t>project.</a:t>
            </a:r>
            <a:endParaRPr sz="1500" dirty="0"/>
          </a:p>
          <a:p>
            <a:pPr marL="696595" marR="836930" indent="-285750">
              <a:lnSpc>
                <a:spcPct val="150000"/>
              </a:lnSpc>
              <a:buFont typeface="Arial" pitchFamily="34" charset="0"/>
              <a:buChar char="•"/>
              <a:tabLst>
                <a:tab pos="755015" algn="l"/>
                <a:tab pos="755650" algn="l"/>
              </a:tabLst>
            </a:pPr>
            <a:r>
              <a:rPr sz="1500" spc="-5" dirty="0"/>
              <a:t>Enables developers around </a:t>
            </a:r>
            <a:r>
              <a:rPr sz="1500" dirty="0"/>
              <a:t>the </a:t>
            </a:r>
            <a:r>
              <a:rPr sz="1500" spc="-5" dirty="0"/>
              <a:t>world </a:t>
            </a:r>
            <a:r>
              <a:rPr sz="1500" dirty="0"/>
              <a:t>to </a:t>
            </a:r>
            <a:r>
              <a:rPr sz="1500" spc="-5" dirty="0"/>
              <a:t>reliably build, </a:t>
            </a:r>
            <a:r>
              <a:rPr sz="1500" dirty="0"/>
              <a:t>test, </a:t>
            </a:r>
            <a:r>
              <a:rPr sz="1500" spc="-5" dirty="0"/>
              <a:t>and deploy </a:t>
            </a:r>
            <a:r>
              <a:rPr sz="1500" dirty="0"/>
              <a:t>their </a:t>
            </a:r>
            <a:r>
              <a:rPr sz="1500" spc="-405" dirty="0"/>
              <a:t> </a:t>
            </a:r>
            <a:r>
              <a:rPr sz="1500" spc="-5" dirty="0"/>
              <a:t>software</a:t>
            </a:r>
            <a:r>
              <a:rPr sz="1500" spc="-5" dirty="0" smtClean="0"/>
              <a:t>.</a:t>
            </a:r>
            <a:endParaRPr sz="15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478" y="257992"/>
            <a:ext cx="61233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C</a:t>
            </a:r>
            <a:r>
              <a:rPr sz="3000" spc="-57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I</a:t>
            </a:r>
            <a:r>
              <a:rPr sz="3000" spc="-24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3000" spc="-24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000" spc="50" dirty="0" smtClean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</a:rPr>
              <a:t>&amp;</a:t>
            </a:r>
            <a:r>
              <a:rPr sz="3000" spc="-245" dirty="0" smtClean="0">
                <a:solidFill>
                  <a:schemeClr val="bg1"/>
                </a:solidFill>
              </a:rPr>
              <a:t> </a:t>
            </a:r>
            <a:r>
              <a:rPr sz="3000" spc="95" dirty="0">
                <a:solidFill>
                  <a:schemeClr val="bg1"/>
                </a:solidFill>
              </a:rPr>
              <a:t>CD</a:t>
            </a:r>
            <a:r>
              <a:rPr sz="3000" spc="-245" dirty="0">
                <a:solidFill>
                  <a:schemeClr val="bg1"/>
                </a:solidFill>
              </a:rPr>
              <a:t> </a:t>
            </a:r>
            <a:r>
              <a:rPr sz="3000" spc="65" dirty="0">
                <a:solidFill>
                  <a:schemeClr val="bg1"/>
                </a:solidFill>
              </a:rPr>
              <a:t>pipelines</a:t>
            </a:r>
            <a:r>
              <a:rPr sz="3000" spc="-245" dirty="0">
                <a:solidFill>
                  <a:schemeClr val="bg1"/>
                </a:solidFill>
              </a:rPr>
              <a:t> </a:t>
            </a:r>
            <a:r>
              <a:rPr sz="3000" spc="90" dirty="0">
                <a:solidFill>
                  <a:schemeClr val="bg1"/>
                </a:solidFill>
              </a:rPr>
              <a:t>using</a:t>
            </a:r>
            <a:r>
              <a:rPr sz="3000" spc="-245" dirty="0">
                <a:solidFill>
                  <a:schemeClr val="bg1"/>
                </a:solidFill>
              </a:rPr>
              <a:t> </a:t>
            </a:r>
            <a:r>
              <a:rPr sz="3000" spc="90" dirty="0">
                <a:solidFill>
                  <a:schemeClr val="bg1"/>
                </a:solidFill>
              </a:rPr>
              <a:t>Jenkins</a:t>
            </a:r>
            <a:endParaRPr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77</TotalTime>
  <Words>295</Words>
  <Application>Microsoft Office PowerPoint</Application>
  <PresentationFormat>On-screen Show (16:9)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Waveform</vt:lpstr>
      <vt:lpstr>PowerPoint Presentation</vt:lpstr>
      <vt:lpstr>What is CI/CD?</vt:lpstr>
      <vt:lpstr>What is CI/CD?</vt:lpstr>
      <vt:lpstr>What is CI/CD?</vt:lpstr>
      <vt:lpstr>Why CI/CD?</vt:lpstr>
      <vt:lpstr>CI/CD Lifecycle</vt:lpstr>
      <vt:lpstr>Continuous Delivery v/s Continuous Deployment</vt:lpstr>
      <vt:lpstr>Continuous Delivery v/s Continuous Deployment</vt:lpstr>
      <vt:lpstr>CI  &amp; CD pipelines using Jenkins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CI_CD _ Knolx.pptx</dc:title>
  <cp:lastModifiedBy>Manzar Abbas</cp:lastModifiedBy>
  <cp:revision>10</cp:revision>
  <dcterms:created xsi:type="dcterms:W3CDTF">2022-12-02T13:57:38Z</dcterms:created>
  <dcterms:modified xsi:type="dcterms:W3CDTF">2022-12-02T15:36:07Z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