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80317" y="641740"/>
            <a:ext cx="3159536" cy="1667351"/>
          </a:xfrm>
        </p:spPr>
        <p:txBody>
          <a:bodyPr/>
          <a:lstStyle/>
          <a:p>
            <a:r>
              <a:rPr lang="ru-RU" dirty="0" smtClean="0"/>
              <a:t>Тициан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72319" y="3359044"/>
            <a:ext cx="4175533" cy="3498955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Тициа́н</a:t>
            </a:r>
            <a:r>
              <a:rPr lang="ru-RU" dirty="0">
                <a:solidFill>
                  <a:schemeClr val="bg1"/>
                </a:solidFill>
              </a:rPr>
              <a:t> (</a:t>
            </a:r>
            <a:r>
              <a:rPr lang="ru-RU" b="1" dirty="0">
                <a:solidFill>
                  <a:schemeClr val="bg1"/>
                </a:solidFill>
              </a:rPr>
              <a:t>Тициа́но</a:t>
            </a:r>
            <a:r>
              <a:rPr lang="ru-RU" dirty="0">
                <a:solidFill>
                  <a:schemeClr val="bg1"/>
                </a:solidFill>
              </a:rPr>
              <a:t>) </a:t>
            </a:r>
            <a:r>
              <a:rPr lang="ru-RU" b="1" dirty="0">
                <a:solidFill>
                  <a:schemeClr val="bg1"/>
                </a:solidFill>
              </a:rPr>
              <a:t>Вече́ллио</a:t>
            </a:r>
            <a:r>
              <a:rPr lang="ru-RU" dirty="0">
                <a:solidFill>
                  <a:schemeClr val="bg1"/>
                </a:solidFill>
              </a:rPr>
              <a:t>  — итальянский живописец, крупнейший представитель венецианской школы эпохи Высокого и Позднего Возрождения. Имя Тициана стоит в одном ряду с такими художниками Возрождения, как Леонардо да Винчи, </a:t>
            </a:r>
            <a:r>
              <a:rPr lang="ru-RU" dirty="0" smtClean="0">
                <a:solidFill>
                  <a:schemeClr val="bg1"/>
                </a:solidFill>
              </a:rPr>
              <a:t>Рафаэль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lang="ru-RU" dirty="0">
                <a:solidFill>
                  <a:schemeClr val="bg1"/>
                </a:solidFill>
              </a:rPr>
              <a:t> Микеланджело.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 descr="Автопортрет, около 15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18" y="991107"/>
            <a:ext cx="3583420" cy="486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93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ru-RU" dirty="0" err="1"/>
              <a:t>Пьета</a:t>
            </a:r>
            <a:r>
              <a:rPr lang="ru-RU" dirty="0"/>
              <a:t>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1792569"/>
            <a:ext cx="6410735" cy="4977686"/>
          </a:xfrm>
        </p:spPr>
        <p:txBody>
          <a:bodyPr>
            <a:normAutofit/>
          </a:bodyPr>
          <a:lstStyle/>
          <a:p>
            <a:r>
              <a:rPr lang="ru-RU" dirty="0"/>
              <a:t>«</a:t>
            </a:r>
            <a:r>
              <a:rPr lang="ru-RU" dirty="0" err="1"/>
              <a:t>Пьетá</a:t>
            </a:r>
            <a:r>
              <a:rPr lang="ru-RU" dirty="0"/>
              <a:t> </a:t>
            </a:r>
            <a:r>
              <a:rPr lang="ru-RU" dirty="0" smtClean="0"/>
              <a:t>— </a:t>
            </a:r>
            <a:r>
              <a:rPr lang="ru-RU" dirty="0"/>
              <a:t>последняя картина Тициана, написанная им в 1575—1576 годах, законченная после его смерти </a:t>
            </a:r>
            <a:r>
              <a:rPr lang="ru-RU" dirty="0" err="1"/>
              <a:t>Якопо</a:t>
            </a:r>
            <a:r>
              <a:rPr lang="ru-RU" dirty="0"/>
              <a:t> Пальмой Младшим. Картина была задумана по обету </a:t>
            </a:r>
            <a:r>
              <a:rPr lang="ru-RU" dirty="0" smtClean="0"/>
              <a:t>ради </a:t>
            </a:r>
            <a:r>
              <a:rPr lang="ru-RU" dirty="0"/>
              <a:t>прекращения эпидемии чумы, ставшей причиной смерти художника 27 августа 1576 года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«</a:t>
            </a:r>
            <a:r>
              <a:rPr lang="ru-RU" dirty="0" err="1"/>
              <a:t>Пьета</a:t>
            </a:r>
            <a:r>
              <a:rPr lang="ru-RU" dirty="0"/>
              <a:t>» отличается мрачной выразительной силой и трагическим </a:t>
            </a:r>
            <a:r>
              <a:rPr lang="ru-RU" dirty="0" smtClean="0"/>
              <a:t>настроением. </a:t>
            </a:r>
            <a:r>
              <a:rPr lang="ru-RU" dirty="0"/>
              <a:t>Всё на первый взгляд здесь кажется странным: тёмные краски, «рыхлый» рисунок, множество бликов и чёрных контуров, отсутствие чёткости в моделировке фигур. «Формы появляются как призраки из окружающей тьмы, а масса уменьшается до мерцающего узора цвета и света</a:t>
            </a:r>
            <a:r>
              <a:rPr lang="ru-RU" dirty="0" smtClean="0"/>
              <a:t>».  Считается</a:t>
            </a:r>
            <a:r>
              <a:rPr lang="ru-RU" dirty="0"/>
              <a:t>, что под видом старца </a:t>
            </a:r>
            <a:r>
              <a:rPr lang="ru-RU" dirty="0" smtClean="0"/>
              <a:t>Никодима</a:t>
            </a:r>
            <a:r>
              <a:rPr lang="ru-RU" dirty="0"/>
              <a:t> </a:t>
            </a:r>
            <a:r>
              <a:rPr lang="ru-RU" dirty="0" smtClean="0"/>
              <a:t>Тициан </a:t>
            </a:r>
            <a:r>
              <a:rPr lang="ru-RU" dirty="0"/>
              <a:t>изобразил самого </a:t>
            </a:r>
            <a:r>
              <a:rPr lang="ru-RU" dirty="0" smtClean="0"/>
              <a:t>себя.</a:t>
            </a:r>
            <a:endParaRPr lang="ru-RU" dirty="0"/>
          </a:p>
        </p:txBody>
      </p:sp>
      <p:pic>
        <p:nvPicPr>
          <p:cNvPr id="10242" name="Picture 2" descr="Пьета. 1575—1576. Холст, масло. Галерея Академии, Венец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528" y="2009338"/>
            <a:ext cx="4325708" cy="437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8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Несение креста. 1565. Холст, масло. Государственный Эрмитаж, Санкт-Петербур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77" y="578259"/>
            <a:ext cx="3906441" cy="499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upload.wikimedia.org/wikipedia/commons/9/9f/Titian_-_Tarquin_and_Lucretia_-_WGA2289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136" y="578259"/>
            <a:ext cx="3668289" cy="462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Святой Себастьян. 1570—1572. Холст, масло. Государственный Эрмитаж, Санкт-Петербург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716" y="578259"/>
            <a:ext cx="3324101" cy="614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20659" y="5565500"/>
            <a:ext cx="34409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Несение креста. 1565. Холст, масло. Государственный Эрмитаж, Санкт-Петербург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01118" y="5153238"/>
            <a:ext cx="37423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Тарквиний и Лукреция</a:t>
            </a:r>
            <a:r>
              <a:rPr lang="ru-RU" sz="1600" dirty="0" smtClean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1568—1571. Холст, масло. Музей </a:t>
            </a:r>
            <a:r>
              <a:rPr lang="ru-RU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Фицуильяма</a:t>
            </a:r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, Кембридж</a:t>
            </a: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775597" y="613476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Святой Себастьян. 1570—1572. Холст, масло. Государственный Эрмитаж, Санкт-Петербург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2235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6138" y="471247"/>
            <a:ext cx="6247883" cy="10138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Спасибо за внимание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29" y="2699984"/>
            <a:ext cx="2349562" cy="2372227"/>
          </a:xfrm>
          <a:prstGeom prst="flowChartAlternateProcess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 flipH="1">
            <a:off x="2745824" y="5200072"/>
            <a:ext cx="63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VK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841" y="2697081"/>
            <a:ext cx="2341795" cy="2375130"/>
          </a:xfrm>
          <a:prstGeom prst="flowChartAlternateProcess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 flipH="1">
            <a:off x="5402810" y="5200072"/>
            <a:ext cx="199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Instagram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986" y="2697081"/>
            <a:ext cx="2216727" cy="2340689"/>
          </a:xfrm>
          <a:prstGeom prst="flowChartAlternateProcess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 flipH="1">
            <a:off x="8127538" y="5200072"/>
            <a:ext cx="199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Telegram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42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1883" y="1847988"/>
            <a:ext cx="7177353" cy="480219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Тициан писал картины на библейские и мифологические сюжеты, прославился и как портретист. Тициану не было и тридцати лет, когда его признали лучшим живописцем Венеции. По месту рождения </a:t>
            </a:r>
            <a:r>
              <a:rPr lang="ru-RU" dirty="0" smtClean="0"/>
              <a:t>художника </a:t>
            </a:r>
            <a:r>
              <a:rPr lang="ru-RU" dirty="0"/>
              <a:t>иногда называют «</a:t>
            </a:r>
            <a:r>
              <a:rPr lang="ru-RU" dirty="0"/>
              <a:t>Тициано</a:t>
            </a:r>
            <a:r>
              <a:rPr lang="ru-RU" dirty="0"/>
              <a:t> да </a:t>
            </a:r>
            <a:r>
              <a:rPr lang="ru-RU" dirty="0"/>
              <a:t>Кадоре</a:t>
            </a:r>
            <a:r>
              <a:rPr lang="ru-RU" dirty="0" smtClean="0"/>
              <a:t>» или </a:t>
            </a:r>
            <a:r>
              <a:rPr lang="ru-RU" dirty="0"/>
              <a:t>Тициан </a:t>
            </a:r>
            <a:r>
              <a:rPr lang="ru-RU" dirty="0" smtClean="0"/>
              <a:t>Божественный.</a:t>
            </a:r>
            <a:endParaRPr lang="ru-RU" dirty="0"/>
          </a:p>
          <a:p>
            <a:r>
              <a:rPr lang="ru-RU" dirty="0" smtClean="0"/>
              <a:t>Тициан </a:t>
            </a:r>
            <a:r>
              <a:rPr lang="ru-RU" dirty="0"/>
              <a:t>был умелым предпринимателем. Он организовал большую мастерскую по «производству картин». За свою долгую жизнь он выполнил огромное количество заказов от королей, римских </a:t>
            </a:r>
            <a:r>
              <a:rPr lang="ru-RU" dirty="0" smtClean="0"/>
              <a:t>пап и </a:t>
            </a:r>
            <a:r>
              <a:rPr lang="ru-RU" dirty="0"/>
              <a:t>князей. </a:t>
            </a:r>
            <a:endParaRPr lang="ru-RU" dirty="0" smtClean="0"/>
          </a:p>
          <a:p>
            <a:r>
              <a:rPr lang="ru-RU" dirty="0" smtClean="0"/>
              <a:t>Его </a:t>
            </a:r>
            <a:r>
              <a:rPr lang="ru-RU" dirty="0"/>
              <a:t>творческий метод называли «</a:t>
            </a:r>
            <a:r>
              <a:rPr lang="ru-RU" dirty="0" smtClean="0"/>
              <a:t>тонализмом</a:t>
            </a:r>
            <a:r>
              <a:rPr lang="ru-RU" dirty="0" smtClean="0"/>
              <a:t>». </a:t>
            </a:r>
            <a:r>
              <a:rPr lang="ru-RU" dirty="0"/>
              <a:t>Это определение возникло в противопоставлении «примату рисунка» в искусстве  Леонардо да Винчи, раннего Рафаэля и </a:t>
            </a:r>
            <a:r>
              <a:rPr lang="ru-RU" dirty="0" smtClean="0"/>
              <a:t>Микеланджело. Тициан </a:t>
            </a:r>
            <a:r>
              <a:rPr lang="ru-RU" dirty="0"/>
              <a:t>использовал «выразительную силу материального цвета и </a:t>
            </a:r>
            <a:r>
              <a:rPr lang="ru-RU" dirty="0" smtClean="0"/>
              <a:t>затем отказался </a:t>
            </a:r>
            <a:r>
              <a:rPr lang="ru-RU" dirty="0"/>
              <a:t>от уравновешенной </a:t>
            </a:r>
            <a:r>
              <a:rPr lang="ru-RU" dirty="0" smtClean="0"/>
              <a:t>пространственности</a:t>
            </a:r>
            <a:r>
              <a:rPr lang="ru-RU" dirty="0" smtClean="0"/>
              <a:t>, </a:t>
            </a:r>
            <a:r>
              <a:rPr lang="ru-RU" dirty="0"/>
              <a:t>приняв на себя </a:t>
            </a:r>
            <a:r>
              <a:rPr lang="ru-RU" dirty="0" smtClean="0"/>
              <a:t>свободу </a:t>
            </a:r>
            <a:r>
              <a:rPr lang="ru-RU" dirty="0"/>
              <a:t>игры в хроматических вариациях, в которых передавался цвет, более пластичный, более чувствительный к воздействию света</a:t>
            </a:r>
            <a:r>
              <a:rPr lang="ru-RU" dirty="0" smtClean="0"/>
              <a:t>».</a:t>
            </a:r>
            <a:endParaRPr lang="ru-RU" dirty="0"/>
          </a:p>
        </p:txBody>
      </p:sp>
      <p:pic>
        <p:nvPicPr>
          <p:cNvPr id="2050" name="Picture 2" descr="Биография Тициана Вечеллио и его картин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030" y="2051982"/>
            <a:ext cx="3261880" cy="425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0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Биография и творчество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207491"/>
            <a:ext cx="5551753" cy="3974581"/>
          </a:xfrm>
        </p:spPr>
        <p:txBody>
          <a:bodyPr>
            <a:normAutofit fontScale="92500"/>
          </a:bodyPr>
          <a:lstStyle/>
          <a:p>
            <a:r>
              <a:rPr lang="ru-RU" dirty="0"/>
              <a:t>Тициан родился в семье </a:t>
            </a:r>
            <a:r>
              <a:rPr lang="ru-RU" dirty="0"/>
              <a:t>Грегорио</a:t>
            </a:r>
            <a:r>
              <a:rPr lang="ru-RU" dirty="0"/>
              <a:t> </a:t>
            </a:r>
            <a:r>
              <a:rPr lang="ru-RU" dirty="0"/>
              <a:t>Вечеллио</a:t>
            </a:r>
            <a:r>
              <a:rPr lang="ru-RU" dirty="0"/>
              <a:t>, государственного и военного деятеля. Точная дата его рождения неизвестна. </a:t>
            </a:r>
            <a:r>
              <a:rPr lang="ru-RU" dirty="0" smtClean="0"/>
              <a:t>Большинство </a:t>
            </a:r>
            <a:r>
              <a:rPr lang="ru-RU" dirty="0"/>
              <a:t>современных исследователей считают, что наиболее вероятной датой рождения Тициана является 1490 год</a:t>
            </a:r>
            <a:r>
              <a:rPr lang="ru-RU" dirty="0" smtClean="0"/>
              <a:t>.</a:t>
            </a:r>
          </a:p>
          <a:p>
            <a:r>
              <a:rPr lang="ru-RU" dirty="0"/>
              <a:t>В 1525 году Тициан женился на </a:t>
            </a:r>
            <a:r>
              <a:rPr lang="ru-RU" dirty="0"/>
              <a:t>Чечилии</a:t>
            </a:r>
            <a:r>
              <a:rPr lang="ru-RU" dirty="0"/>
              <a:t> </a:t>
            </a:r>
            <a:r>
              <a:rPr lang="ru-RU" dirty="0"/>
              <a:t>Сольдано</a:t>
            </a:r>
            <a:r>
              <a:rPr lang="ru-RU" dirty="0"/>
              <a:t>, к тому времени матери двух его сыновей, однако в 1530 году она скончалась во время родов второй дочери Тициана, </a:t>
            </a:r>
            <a:r>
              <a:rPr lang="ru-RU" dirty="0"/>
              <a:t>Лавинии</a:t>
            </a:r>
            <a:r>
              <a:rPr lang="ru-RU" dirty="0"/>
              <a:t>.</a:t>
            </a:r>
            <a:endParaRPr lang="ru-RU" dirty="0" smtClean="0"/>
          </a:p>
          <a:p>
            <a:r>
              <a:rPr lang="ru-RU" dirty="0" smtClean="0"/>
              <a:t>Интересный факт: </a:t>
            </a:r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ru-RU" dirty="0"/>
              <a:t>честь Тициана назван </a:t>
            </a:r>
            <a:r>
              <a:rPr lang="ru-RU" dirty="0" smtClean="0"/>
              <a:t>кратер</a:t>
            </a:r>
            <a:r>
              <a:rPr lang="ru-RU" dirty="0"/>
              <a:t> на </a:t>
            </a:r>
            <a:r>
              <a:rPr lang="ru-RU" dirty="0" smtClean="0"/>
              <a:t>Меркурии.</a:t>
            </a:r>
          </a:p>
          <a:p>
            <a:r>
              <a:rPr lang="ru-RU" dirty="0" smtClean="0"/>
              <a:t>Различают четыре основных периода в его искусстве.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 descr="Кратер Titian на Меркур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20" y="2207491"/>
            <a:ext cx="3963843" cy="385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8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Молодые годы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4174" y="1816321"/>
            <a:ext cx="6749944" cy="4677504"/>
          </a:xfrm>
        </p:spPr>
        <p:txBody>
          <a:bodyPr>
            <a:normAutofit/>
          </a:bodyPr>
          <a:lstStyle/>
          <a:p>
            <a:r>
              <a:rPr lang="ru-RU" dirty="0"/>
              <a:t>В возрасте десяти или двенадцати лет </a:t>
            </a:r>
            <a:r>
              <a:rPr lang="ru-RU" dirty="0" smtClean="0"/>
              <a:t>Тициан для </a:t>
            </a:r>
            <a:r>
              <a:rPr lang="ru-RU" dirty="0"/>
              <a:t>дальнейшего обучения живописи переехал в </a:t>
            </a:r>
            <a:r>
              <a:rPr lang="ru-RU" dirty="0" smtClean="0"/>
              <a:t>Венецию. Его </a:t>
            </a:r>
            <a:r>
              <a:rPr lang="ru-RU" dirty="0"/>
              <a:t>устроили учеником в </a:t>
            </a:r>
            <a:r>
              <a:rPr lang="ru-RU" dirty="0" smtClean="0"/>
              <a:t>мастерскую </a:t>
            </a:r>
            <a:r>
              <a:rPr lang="ru-RU" dirty="0"/>
              <a:t>братьев </a:t>
            </a:r>
            <a:r>
              <a:rPr lang="ru-RU" dirty="0"/>
              <a:t>Джентиле</a:t>
            </a:r>
            <a:r>
              <a:rPr lang="ru-RU" dirty="0"/>
              <a:t> и Джованни Беллини. В это время он познакомился со многими художниками и учениками, проживавшими в Венеции и представлявшими различные школы </a:t>
            </a:r>
            <a:r>
              <a:rPr lang="ru-RU" dirty="0" smtClean="0"/>
              <a:t>живописи.</a:t>
            </a:r>
            <a:endParaRPr lang="ru-RU" dirty="0"/>
          </a:p>
          <a:p>
            <a:r>
              <a:rPr lang="ru-RU" dirty="0" smtClean="0"/>
              <a:t>В 1508 </a:t>
            </a:r>
            <a:r>
              <a:rPr lang="ru-RU" dirty="0"/>
              <a:t>году Тициан вместе с Джорджоне создали наружные фрески здания «Немецкого подворья»: </a:t>
            </a:r>
            <a:r>
              <a:rPr lang="ru-RU" dirty="0"/>
              <a:t>Фондако-деи-Тедески</a:t>
            </a:r>
            <a:r>
              <a:rPr lang="ru-RU" dirty="0"/>
              <a:t> на Большом </a:t>
            </a:r>
            <a:r>
              <a:rPr lang="ru-RU" dirty="0" smtClean="0"/>
              <a:t>канале (</a:t>
            </a:r>
            <a:r>
              <a:rPr lang="ru-RU" dirty="0"/>
              <a:t>сохранился лишь небольшой фрагмент с изображением женской фигуры</a:t>
            </a:r>
            <a:r>
              <a:rPr lang="ru-RU" dirty="0" smtClean="0"/>
              <a:t>).</a:t>
            </a:r>
          </a:p>
          <a:p>
            <a:r>
              <a:rPr lang="ru-RU" dirty="0"/>
              <a:t>К ранним работам Тициана относятся также «Портрет </a:t>
            </a:r>
            <a:r>
              <a:rPr lang="ru-RU" dirty="0"/>
              <a:t>Джероламо</a:t>
            </a:r>
            <a:r>
              <a:rPr lang="ru-RU" dirty="0"/>
              <a:t> </a:t>
            </a:r>
            <a:r>
              <a:rPr lang="ru-RU" dirty="0"/>
              <a:t>Барбариго</a:t>
            </a:r>
            <a:r>
              <a:rPr lang="ru-RU" dirty="0"/>
              <a:t>» (1509) и «Мадонна с Младенцем и святыми Антонием </a:t>
            </a:r>
            <a:r>
              <a:rPr lang="ru-RU" dirty="0"/>
              <a:t>Падуанским</a:t>
            </a:r>
            <a:r>
              <a:rPr lang="ru-RU" dirty="0"/>
              <a:t> и </a:t>
            </a:r>
            <a:r>
              <a:rPr lang="ru-RU" dirty="0"/>
              <a:t>Рохом</a:t>
            </a:r>
            <a:r>
              <a:rPr lang="ru-RU" dirty="0"/>
              <a:t>» (</a:t>
            </a:r>
            <a:r>
              <a:rPr lang="ru-RU" dirty="0"/>
              <a:t>ок</a:t>
            </a:r>
            <a:r>
              <a:rPr lang="ru-RU" dirty="0"/>
              <a:t>. 1511 г</a:t>
            </a:r>
            <a:r>
              <a:rPr lang="ru-RU" dirty="0" smtClean="0"/>
              <a:t>.).</a:t>
            </a:r>
            <a:endParaRPr lang="ru-RU" dirty="0"/>
          </a:p>
        </p:txBody>
      </p:sp>
      <p:pic>
        <p:nvPicPr>
          <p:cNvPr id="4098" name="Picture 2" descr="Джакомо Пиччини. Гравюра центральной фрески Фондако деи Тедески. 1658. Фото: British Muse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306" y="942262"/>
            <a:ext cx="3083502" cy="259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Фрагмент центральной фрески Джорджоне и Тициана для Фондако деи Тедески, в данный момент хранящийся в Галерее Франкетти в Венеции. Фото: Galleria Franchett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136" y="3774437"/>
            <a:ext cx="4380222" cy="271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2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677889"/>
            <a:ext cx="11029616" cy="1013800"/>
          </a:xfrm>
        </p:spPr>
        <p:txBody>
          <a:bodyPr/>
          <a:lstStyle/>
          <a:p>
            <a:r>
              <a:rPr lang="ru-RU" dirty="0" smtClean="0"/>
              <a:t>Молодые годы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4175" y="1894167"/>
            <a:ext cx="4452625" cy="4672887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Ранний</a:t>
            </a:r>
            <a:r>
              <a:rPr lang="ru-RU" dirty="0"/>
              <a:t> стиль Тициана складывался под воздействием Джорджоне. Тициан дописывал картины, которые </a:t>
            </a:r>
            <a:r>
              <a:rPr lang="ru-RU" dirty="0" smtClean="0"/>
              <a:t>остались </a:t>
            </a:r>
            <a:r>
              <a:rPr lang="ru-RU" dirty="0"/>
              <a:t>незавершёнными после </a:t>
            </a:r>
            <a:r>
              <a:rPr lang="ru-RU" dirty="0" smtClean="0"/>
              <a:t>его смерти, </a:t>
            </a:r>
            <a:r>
              <a:rPr lang="ru-RU" dirty="0"/>
              <a:t>например «Спящую Венеру» (</a:t>
            </a:r>
            <a:r>
              <a:rPr lang="ru-RU" dirty="0" smtClean="0"/>
              <a:t>1508—1510). Тициан </a:t>
            </a:r>
            <a:r>
              <a:rPr lang="ru-RU" dirty="0"/>
              <a:t>вышел из тени Джорджоне только после смерти последнего в 1510 </a:t>
            </a:r>
            <a:r>
              <a:rPr lang="ru-RU" dirty="0" smtClean="0"/>
              <a:t>году.</a:t>
            </a:r>
            <a:endParaRPr lang="ru-RU" dirty="0"/>
          </a:p>
          <a:p>
            <a:r>
              <a:rPr lang="ru-RU" dirty="0" smtClean="0"/>
              <a:t>Тициан </a:t>
            </a:r>
            <a:r>
              <a:rPr lang="ru-RU" dirty="0"/>
              <a:t>писал </a:t>
            </a:r>
            <a:r>
              <a:rPr lang="ru-RU" dirty="0" smtClean="0"/>
              <a:t>много изображений </a:t>
            </a:r>
            <a:r>
              <a:rPr lang="ru-RU" dirty="0"/>
              <a:t>Мадонн и женских портретов. «Его образы в этот период спокойны и радостны, отмечены жизненным полнокровием, яркостью чувств, печатью внутренней просветлённости</a:t>
            </a:r>
            <a:r>
              <a:rPr lang="ru-RU" dirty="0" smtClean="0"/>
              <a:t>.».</a:t>
            </a:r>
            <a:r>
              <a:rPr lang="ru-RU" dirty="0"/>
              <a:t> Наиболее известными картинами этого периода являются «Цыганская мадонна» (</a:t>
            </a:r>
            <a:r>
              <a:rPr lang="ru-RU" dirty="0"/>
              <a:t>ок</a:t>
            </a:r>
            <a:r>
              <a:rPr lang="ru-RU" dirty="0"/>
              <a:t>. 1511 г.), а также «Любовь небесная и Любовь </a:t>
            </a:r>
            <a:r>
              <a:rPr lang="ru-RU" dirty="0" smtClean="0"/>
              <a:t>земная» </a:t>
            </a:r>
            <a:r>
              <a:rPr lang="ru-RU" dirty="0"/>
              <a:t>(</a:t>
            </a:r>
            <a:r>
              <a:rPr lang="ru-RU" dirty="0" smtClean="0"/>
              <a:t>1514).  В </a:t>
            </a:r>
            <a:r>
              <a:rPr lang="ru-RU" dirty="0"/>
              <a:t>1516 году </a:t>
            </a:r>
            <a:r>
              <a:rPr lang="ru-RU" dirty="0" smtClean="0"/>
              <a:t>он </a:t>
            </a:r>
            <a:r>
              <a:rPr lang="ru-RU" dirty="0"/>
              <a:t>написал знаменитую картину «Динарий кесаря», в которой образ Христа достиг индивидуальной выразительности психологического портрета.</a:t>
            </a:r>
          </a:p>
        </p:txBody>
      </p:sp>
      <p:pic>
        <p:nvPicPr>
          <p:cNvPr id="5122" name="Picture 2" descr="https://upload.wikimedia.org/wikipedia/commons/thumb/f/fa/Titian_-_The_Tribute_Money_-_Google_Art_Project_%28715452%29.jpg/200px-Titian_-_The_Tribute_Money_-_Google_Art_Project_%28715452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290" y="754672"/>
            <a:ext cx="2776518" cy="380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834290" y="848930"/>
            <a:ext cx="13713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>
                <a:solidFill>
                  <a:schemeClr val="bg1"/>
                </a:solidFill>
              </a:rPr>
              <a:t>Динарий кесаря</a:t>
            </a:r>
          </a:p>
        </p:txBody>
      </p:sp>
      <p:pic>
        <p:nvPicPr>
          <p:cNvPr id="5124" name="Picture 4" descr="https://upload.wikimedia.org/wikipedia/commons/thumb/e/ed/Tiziano_-_Amor_Sacro_y_Amor_Profano_%28Galer%C3%ADa_Borghese%2C_Roma%2C_1514%29.jpg/400px-Tiziano_-_Amor_Sacro_y_Amor_Profano_%28Galer%C3%ADa_Borghese%2C_Roma%2C_1514%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39" y="4558502"/>
            <a:ext cx="5378269" cy="213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232539" y="4558502"/>
            <a:ext cx="29217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</a:rPr>
              <a:t>Любовь небесная и Любовь земная</a:t>
            </a:r>
          </a:p>
        </p:txBody>
      </p:sp>
      <p:pic>
        <p:nvPicPr>
          <p:cNvPr id="5128" name="Picture 8" descr="Джорджоне-Тициан. Спящая Венера. 1508—1510. Холст, масло. Галерея старых мастеров, Дрезден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968" y="2173428"/>
            <a:ext cx="3869322" cy="238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04364" y="2133305"/>
            <a:ext cx="187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Спящая Венеру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73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творческого метода и индивидуального художественного стиля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1883" y="1874982"/>
            <a:ext cx="7057281" cy="487218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После смерти Джорджоне и отъезда </a:t>
            </a:r>
            <a:r>
              <a:rPr lang="ru-RU" dirty="0"/>
              <a:t>Себастьяно</a:t>
            </a:r>
            <a:r>
              <a:rPr lang="ru-RU" dirty="0"/>
              <a:t> </a:t>
            </a:r>
            <a:r>
              <a:rPr lang="ru-RU" dirty="0"/>
              <a:t>дель</a:t>
            </a:r>
            <a:r>
              <a:rPr lang="ru-RU" dirty="0"/>
              <a:t> </a:t>
            </a:r>
            <a:r>
              <a:rPr lang="ru-RU" dirty="0"/>
              <a:t>Пьомбо</a:t>
            </a:r>
            <a:r>
              <a:rPr lang="ru-RU" dirty="0"/>
              <a:t> в Рим, в Венеции не осталось художников, способных соревноваться с </a:t>
            </a:r>
            <a:r>
              <a:rPr lang="ru-RU" dirty="0" smtClean="0"/>
              <a:t>Тицианом. Тициану </a:t>
            </a:r>
            <a:r>
              <a:rPr lang="ru-RU" dirty="0"/>
              <a:t>был присвоен титул первого художника Венецианской </a:t>
            </a:r>
            <a:r>
              <a:rPr lang="ru-RU" dirty="0" smtClean="0"/>
              <a:t>республики.  Художник </a:t>
            </a:r>
            <a:r>
              <a:rPr lang="ru-RU" dirty="0"/>
              <a:t>сохранял эту почётную должность до самой </a:t>
            </a:r>
            <a:r>
              <a:rPr lang="ru-RU" dirty="0" smtClean="0"/>
              <a:t>смерти.</a:t>
            </a:r>
            <a:endParaRPr lang="ru-RU" dirty="0"/>
          </a:p>
          <a:p>
            <a:r>
              <a:rPr lang="ru-RU" dirty="0" smtClean="0"/>
              <a:t>Изучая </a:t>
            </a:r>
            <a:r>
              <a:rPr lang="ru-RU" dirty="0"/>
              <a:t>работы </a:t>
            </a:r>
            <a:r>
              <a:rPr lang="ru-RU" dirty="0" smtClean="0"/>
              <a:t>Рафаэля</a:t>
            </a:r>
            <a:r>
              <a:rPr lang="ru-RU" dirty="0"/>
              <a:t> и Микеланджело, Тициан постепенно вырабатывал стиль. «В этот период художник отдавал предпочтение монументальным </a:t>
            </a:r>
            <a:r>
              <a:rPr lang="ru-RU" dirty="0" smtClean="0"/>
              <a:t>композициям. </a:t>
            </a:r>
            <a:r>
              <a:rPr lang="ru-RU" dirty="0"/>
              <a:t>Он создавал образы, проникнутые яркими жизненными силами, строил композиции картин по </a:t>
            </a:r>
            <a:r>
              <a:rPr lang="ru-RU" dirty="0" smtClean="0"/>
              <a:t>диагонали,  </a:t>
            </a:r>
            <a:r>
              <a:rPr lang="ru-RU" dirty="0"/>
              <a:t>пользовался интенсивными контрастами синих и красных цветовых пятен</a:t>
            </a:r>
            <a:r>
              <a:rPr lang="ru-RU" dirty="0" smtClean="0"/>
              <a:t>».</a:t>
            </a:r>
            <a:r>
              <a:rPr lang="ru-RU" dirty="0"/>
              <a:t> В этот период художник создал выдающиеся произведения на религиозные и мифологические темы</a:t>
            </a:r>
            <a:r>
              <a:rPr lang="ru-RU" dirty="0" smtClean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«</a:t>
            </a:r>
            <a:r>
              <a:rPr lang="ru-RU" dirty="0"/>
              <a:t>Вознесение Мадонны, или </a:t>
            </a:r>
            <a:r>
              <a:rPr lang="ru-RU" dirty="0"/>
              <a:t>Ассунта</a:t>
            </a:r>
            <a:r>
              <a:rPr lang="ru-RU" dirty="0"/>
              <a:t>» 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«</a:t>
            </a:r>
            <a:r>
              <a:rPr lang="ru-RU" dirty="0"/>
              <a:t>Мадонна с Младенцем со святыми Франциском, Людовиком </a:t>
            </a:r>
            <a:r>
              <a:rPr lang="ru-RU" dirty="0"/>
              <a:t>Тулузским</a:t>
            </a:r>
            <a:r>
              <a:rPr lang="ru-RU" dirty="0"/>
              <a:t> и донатором </a:t>
            </a:r>
            <a:r>
              <a:rPr lang="ru-RU" dirty="0"/>
              <a:t>Луиджи</a:t>
            </a:r>
            <a:r>
              <a:rPr lang="ru-RU" dirty="0"/>
              <a:t> Гоцци</a:t>
            </a:r>
            <a:r>
              <a:rPr lang="ru-RU" dirty="0" smtClean="0"/>
              <a:t>»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«</a:t>
            </a:r>
            <a:r>
              <a:rPr lang="ru-RU" dirty="0"/>
              <a:t>Вакх и </a:t>
            </a:r>
            <a:r>
              <a:rPr lang="ru-RU" dirty="0" smtClean="0"/>
              <a:t>Ариадна»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 «</a:t>
            </a:r>
            <a:r>
              <a:rPr lang="ru-RU" dirty="0"/>
              <a:t>Андреане</a:t>
            </a:r>
            <a:r>
              <a:rPr lang="ru-RU" dirty="0"/>
              <a:t>». </a:t>
            </a:r>
            <a:endParaRPr lang="ru-RU" dirty="0" smtClean="0"/>
          </a:p>
        </p:txBody>
      </p:sp>
      <p:pic>
        <p:nvPicPr>
          <p:cNvPr id="6155" name="Picture 11" descr="https://upload.wikimedia.org/wikipedia/commons/thumb/9/9e/Tizian_041.jpg/244px-Tizian_0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472" y="1336189"/>
            <a:ext cx="2895311" cy="53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Мадонна с Младенцем со святыми Франциском, Людовиком Тулузским и донатором  Луиджи Гоцци (картина) — Тициан (Тициано Вечеллио)"/>
          <p:cNvSpPr>
            <a:spLocks noChangeAspect="1" noChangeArrowheads="1"/>
          </p:cNvSpPr>
          <p:nvPr/>
        </p:nvSpPr>
        <p:spPr bwMode="auto">
          <a:xfrm>
            <a:off x="-656936" y="3973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68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Зрелый период жизни и творчества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3460" y="1901096"/>
            <a:ext cx="4947540" cy="4601304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Конец </a:t>
            </a:r>
            <a:r>
              <a:rPr lang="ru-RU" dirty="0"/>
              <a:t>1530-х—1540-е гг. — время расцвета портретного искусства Тициана. С тонким психологизмом художник изображал своих </a:t>
            </a:r>
            <a:r>
              <a:rPr lang="ru-RU" dirty="0" smtClean="0"/>
              <a:t>современников. </a:t>
            </a:r>
            <a:r>
              <a:rPr lang="ru-RU" dirty="0"/>
              <a:t>Наряду с одиночными он создавал групповые портреты, </a:t>
            </a:r>
            <a:r>
              <a:rPr lang="ru-RU" dirty="0" smtClean="0"/>
              <a:t>вскрывая </a:t>
            </a:r>
            <a:r>
              <a:rPr lang="ru-RU" dirty="0"/>
              <a:t>сложные взаимоотношения </a:t>
            </a:r>
            <a:r>
              <a:rPr lang="ru-RU" dirty="0" smtClean="0"/>
              <a:t>портретируемых. В </a:t>
            </a:r>
            <a:r>
              <a:rPr lang="ru-RU" dirty="0"/>
              <a:t>каждой картине Тициан находил оригинальное колористическое решение. Этот развитый </a:t>
            </a:r>
            <a:r>
              <a:rPr lang="ru-RU" dirty="0" smtClean="0"/>
              <a:t>хроматизм </a:t>
            </a:r>
            <a:r>
              <a:rPr lang="ru-RU" dirty="0"/>
              <a:t>в немалой степени определяет глубочайший психологизм и эмоциональность тициановских </a:t>
            </a:r>
            <a:r>
              <a:rPr lang="ru-RU" dirty="0" smtClean="0"/>
              <a:t>портретов.  </a:t>
            </a:r>
            <a:r>
              <a:rPr lang="ru-RU" dirty="0"/>
              <a:t>К лучшим портретам этого периода относятся:</a:t>
            </a:r>
          </a:p>
          <a:p>
            <a:r>
              <a:rPr lang="ru-RU" dirty="0"/>
              <a:t>«Портрет Федерико </a:t>
            </a:r>
            <a:r>
              <a:rPr lang="ru-RU" dirty="0"/>
              <a:t>Гонзага</a:t>
            </a:r>
            <a:r>
              <a:rPr lang="ru-RU" dirty="0"/>
              <a:t>» (1529),</a:t>
            </a:r>
          </a:p>
          <a:p>
            <a:r>
              <a:rPr lang="ru-RU" dirty="0"/>
              <a:t>«Портрет Карла V с собакой» (1533),</a:t>
            </a:r>
          </a:p>
          <a:p>
            <a:r>
              <a:rPr lang="ru-RU" dirty="0"/>
              <a:t>«Портрет графа Антонио </a:t>
            </a:r>
            <a:r>
              <a:rPr lang="ru-RU" dirty="0"/>
              <a:t>ди</a:t>
            </a:r>
            <a:r>
              <a:rPr lang="ru-RU" dirty="0"/>
              <a:t> </a:t>
            </a:r>
            <a:r>
              <a:rPr lang="ru-RU" dirty="0"/>
              <a:t>Порчиа</a:t>
            </a:r>
            <a:r>
              <a:rPr lang="ru-RU" dirty="0"/>
              <a:t>» (1535),</a:t>
            </a:r>
          </a:p>
          <a:p>
            <a:r>
              <a:rPr lang="ru-RU" dirty="0"/>
              <a:t>«Портрет архитектора Джулио Романо» (около 1536),</a:t>
            </a:r>
          </a:p>
          <a:p>
            <a:r>
              <a:rPr lang="ru-RU" dirty="0" smtClean="0"/>
              <a:t>«</a:t>
            </a:r>
            <a:r>
              <a:rPr lang="ru-RU" dirty="0"/>
              <a:t>Портрет </a:t>
            </a:r>
            <a:r>
              <a:rPr lang="ru-RU" dirty="0"/>
              <a:t>Пьетро</a:t>
            </a:r>
            <a:r>
              <a:rPr lang="ru-RU" dirty="0"/>
              <a:t> </a:t>
            </a:r>
            <a:r>
              <a:rPr lang="ru-RU" dirty="0"/>
              <a:t>Аретино</a:t>
            </a:r>
            <a:r>
              <a:rPr lang="ru-RU" dirty="0"/>
              <a:t>» (1545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8194" name="Picture 2" descr="https://upload.wikimedia.org/wikipedia/commons/thumb/a/a0/Portrait_of_Pietro_Aretino_%28by_Titian%29_-_Pitti_Palace.jpg/300px-Portrait_of_Pietro_Aretino_%28by_Titian%29_-_Pitti_Pal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715" y="2588305"/>
            <a:ext cx="28575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139861" y="2588305"/>
            <a:ext cx="225920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500" dirty="0">
                <a:solidFill>
                  <a:schemeClr val="bg1"/>
                </a:solidFill>
              </a:rPr>
              <a:t>Портрет </a:t>
            </a:r>
            <a:r>
              <a:rPr lang="ru-RU" sz="1500" dirty="0" smtClean="0">
                <a:solidFill>
                  <a:schemeClr val="bg1"/>
                </a:solidFill>
              </a:rPr>
              <a:t>Пьетро</a:t>
            </a:r>
            <a:r>
              <a:rPr lang="ru-RU" sz="1500" dirty="0" smtClean="0">
                <a:solidFill>
                  <a:schemeClr val="bg1"/>
                </a:solidFill>
              </a:rPr>
              <a:t> </a:t>
            </a:r>
            <a:r>
              <a:rPr lang="ru-RU" sz="1500" dirty="0" smtClean="0">
                <a:solidFill>
                  <a:schemeClr val="bg1"/>
                </a:solidFill>
              </a:rPr>
              <a:t>Аретино</a:t>
            </a:r>
            <a:endParaRPr lang="ru-RU" sz="1500" dirty="0">
              <a:solidFill>
                <a:schemeClr val="bg1"/>
              </a:solidFill>
            </a:endParaRPr>
          </a:p>
        </p:txBody>
      </p:sp>
      <p:pic>
        <p:nvPicPr>
          <p:cNvPr id="8196" name="Picture 4" descr="Тициан Вечеллио - Портрет Графа Антонио ди Порчиа, 1540, 93×115 см:  Описание произведения | Артхи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219" y="2588305"/>
            <a:ext cx="3208489" cy="378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401219" y="2613887"/>
            <a:ext cx="308841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500" dirty="0">
                <a:solidFill>
                  <a:schemeClr val="bg1"/>
                </a:solidFill>
              </a:rPr>
              <a:t>Портрет графа Антонио </a:t>
            </a:r>
            <a:r>
              <a:rPr lang="ru-RU" sz="1500" dirty="0">
                <a:solidFill>
                  <a:schemeClr val="bg1"/>
                </a:solidFill>
              </a:rPr>
              <a:t>ди</a:t>
            </a:r>
            <a:r>
              <a:rPr lang="ru-RU" sz="1500" dirty="0">
                <a:solidFill>
                  <a:schemeClr val="bg1"/>
                </a:solidFill>
              </a:rPr>
              <a:t> </a:t>
            </a:r>
            <a:r>
              <a:rPr lang="ru-RU" sz="1500" dirty="0">
                <a:solidFill>
                  <a:schemeClr val="bg1"/>
                </a:solidFill>
              </a:rPr>
              <a:t>Порчиа</a:t>
            </a:r>
            <a:endParaRPr lang="ru-RU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«Венера перед зеркалом»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8312" y="2045741"/>
            <a:ext cx="6916887" cy="3678303"/>
          </a:xfrm>
        </p:spPr>
        <p:txBody>
          <a:bodyPr/>
          <a:lstStyle/>
          <a:p>
            <a:r>
              <a:rPr lang="ru-RU" dirty="0"/>
              <a:t>Картина «Венера перед зеркалом» («Туалет Венеры») — одна из лучших в творчестве Тициана. Сам художник не хотел с ней расставаться. В 1850 году картина из венецианской коллекции </a:t>
            </a:r>
            <a:r>
              <a:rPr lang="ru-RU" dirty="0"/>
              <a:t>Барбариго</a:t>
            </a:r>
            <a:r>
              <a:rPr lang="ru-RU" dirty="0"/>
              <a:t> была приобретена императором Николаем I для Картинной галереи Императорского Эрмитажа за 525 тысяч франков. А. Н. Бенуа считал картину «драгоценным перлом Эрмитажа», В. И. Суриков — наилучшим произведением Тициана. В 1931 году «Венера перед зеркалом» среди других шедевров эрмитажной коллекции была продана советским правительством американскому коллекционеру Эндрю </a:t>
            </a:r>
            <a:r>
              <a:rPr lang="ru-RU" dirty="0"/>
              <a:t>Меллону</a:t>
            </a:r>
            <a:r>
              <a:rPr lang="ru-RU" dirty="0"/>
              <a:t>, который в то время был министром финансов США. Ныне картина экспонируется в Национальной галерее в Вашингтоне</a:t>
            </a:r>
            <a:endParaRPr lang="ru-RU" dirty="0"/>
          </a:p>
        </p:txBody>
      </p:sp>
      <p:pic>
        <p:nvPicPr>
          <p:cNvPr id="9218" name="Picture 2" descr="Венера перед зеркалом. Ок. 1555 г. Холст, масло. Национальная галерея искусства, Вашингто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9" y="1066038"/>
            <a:ext cx="4142469" cy="496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Поздний </a:t>
            </a:r>
            <a:r>
              <a:rPr lang="ru-RU" dirty="0" smtClean="0"/>
              <a:t>период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1905802"/>
            <a:ext cx="6454875" cy="454312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Творчество Тициана относится к эпохе Возрождения, но вторую половину жизни ему пришлось работать в </a:t>
            </a:r>
            <a:r>
              <a:rPr lang="ru-RU" dirty="0" err="1" smtClean="0"/>
              <a:t>постренессансный</a:t>
            </a:r>
            <a:r>
              <a:rPr lang="ru-RU" dirty="0" smtClean="0"/>
              <a:t> период. </a:t>
            </a:r>
            <a:r>
              <a:rPr lang="ru-RU" dirty="0"/>
              <a:t>Поэтому в индивидуальном стиле Тициана прослеживается переход от идеалов статичной гармонии к динамике «живописи </a:t>
            </a:r>
            <a:r>
              <a:rPr lang="ru-RU" dirty="0" smtClean="0"/>
              <a:t>пятна». </a:t>
            </a:r>
          </a:p>
          <a:p>
            <a:r>
              <a:rPr lang="ru-RU" dirty="0" smtClean="0"/>
              <a:t>Позднее он </a:t>
            </a:r>
            <a:r>
              <a:rPr lang="ru-RU" dirty="0"/>
              <a:t>обнаружил, что самые выгодные заказы уходят к другим, молодым художникам. Главная причина заключалась в «глубоком переломе, происходившем в те годы в общественной и художественной жизни </a:t>
            </a:r>
            <a:r>
              <a:rPr lang="ru-RU" dirty="0" smtClean="0"/>
              <a:t>Венеции». </a:t>
            </a:r>
            <a:r>
              <a:rPr lang="ru-RU" dirty="0"/>
              <a:t>Искусство Тициана 1540-х годов «становится глубже и сложнее, но вместе с тем лишается того </a:t>
            </a:r>
            <a:r>
              <a:rPr lang="ru-RU" dirty="0" smtClean="0"/>
              <a:t>целеустремлённого </a:t>
            </a:r>
            <a:r>
              <a:rPr lang="ru-RU" dirty="0"/>
              <a:t>порыва, того радостного </a:t>
            </a:r>
            <a:r>
              <a:rPr lang="ru-RU" dirty="0"/>
              <a:t>жизнеутверждения</a:t>
            </a:r>
            <a:r>
              <a:rPr lang="ru-RU" dirty="0"/>
              <a:t>, которые присущи его творчеству в предшествующие десятилетия</a:t>
            </a:r>
            <a:r>
              <a:rPr lang="ru-RU" dirty="0" smtClean="0"/>
              <a:t>…</a:t>
            </a:r>
            <a:endParaRPr lang="ru-RU" dirty="0"/>
          </a:p>
          <a:p>
            <a:r>
              <a:rPr lang="ru-RU" dirty="0" smtClean="0"/>
              <a:t>В </a:t>
            </a:r>
            <a:r>
              <a:rPr lang="ru-RU" dirty="0"/>
              <a:t>эти годы Тициан создал многие известные картины: «Возложение тернового венца» (1542—1543), «Се человек» (1543</a:t>
            </a:r>
            <a:r>
              <a:rPr lang="ru-RU" dirty="0" smtClean="0"/>
              <a:t>). </a:t>
            </a:r>
            <a:r>
              <a:rPr lang="ru-RU" dirty="0"/>
              <a:t>К этому периоду относится и самый знаменитый </a:t>
            </a:r>
            <a:r>
              <a:rPr lang="ru-RU" dirty="0" smtClean="0"/>
              <a:t>автопортрет</a:t>
            </a:r>
            <a:r>
              <a:rPr lang="ru-RU" dirty="0"/>
              <a:t>,</a:t>
            </a:r>
            <a:r>
              <a:rPr lang="ru-RU" dirty="0" smtClean="0"/>
              <a:t> </a:t>
            </a:r>
            <a:r>
              <a:rPr lang="ru-RU" dirty="0"/>
              <a:t>на котором художник изобразил себя с кистью в руке. </a:t>
            </a:r>
          </a:p>
        </p:txBody>
      </p:sp>
      <p:pic>
        <p:nvPicPr>
          <p:cNvPr id="11266" name="Picture 2" descr="https://upload.wikimedia.org/wikipedia/commons/thumb/6/61/Titian_-_Crowning_with_Thorns_-_WGA22806.jpg/300px-Titian_-_Crowning_with_Thorns_-_WGA228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1" y="835891"/>
            <a:ext cx="3401001" cy="567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658269" y="6079594"/>
            <a:ext cx="28055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500" dirty="0">
                <a:solidFill>
                  <a:schemeClr val="bg1"/>
                </a:solidFill>
              </a:rPr>
              <a:t>В</a:t>
            </a:r>
            <a:r>
              <a:rPr lang="ru-RU" sz="1600" dirty="0">
                <a:solidFill>
                  <a:schemeClr val="bg1"/>
                </a:solidFill>
              </a:rPr>
              <a:t>озложение тернового венца</a:t>
            </a:r>
          </a:p>
        </p:txBody>
      </p:sp>
    </p:spTree>
    <p:extLst>
      <p:ext uri="{BB962C8B-B14F-4D97-AF65-F5344CB8AC3E}">
        <p14:creationId xmlns:p14="http://schemas.microsoft.com/office/powerpoint/2010/main" val="6006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116</TotalTime>
  <Words>1258</Words>
  <Application>Microsoft Office PowerPoint</Application>
  <PresentationFormat>Широкоэкранный</PresentationFormat>
  <Paragraphs>53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Corbel</vt:lpstr>
      <vt:lpstr>Gill Sans MT</vt:lpstr>
      <vt:lpstr>Wingdings 2</vt:lpstr>
      <vt:lpstr>Дивиденд</vt:lpstr>
      <vt:lpstr>Тициан</vt:lpstr>
      <vt:lpstr>Презентация PowerPoint</vt:lpstr>
      <vt:lpstr>Биография и творчество</vt:lpstr>
      <vt:lpstr>Молодые годы</vt:lpstr>
      <vt:lpstr>Молодые годы</vt:lpstr>
      <vt:lpstr>Формирование творческого метода и индивидуального художественного стиля</vt:lpstr>
      <vt:lpstr>Зрелый период жизни и творчества</vt:lpstr>
      <vt:lpstr>«Венера перед зеркалом»</vt:lpstr>
      <vt:lpstr>Поздний период</vt:lpstr>
      <vt:lpstr>«Пьета»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14</cp:revision>
  <dcterms:created xsi:type="dcterms:W3CDTF">2023-10-14T15:58:50Z</dcterms:created>
  <dcterms:modified xsi:type="dcterms:W3CDTF">2023-10-14T17:54:57Z</dcterms:modified>
</cp:coreProperties>
</file>