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744"/>
  </p:normalViewPr>
  <p:slideViewPr>
    <p:cSldViewPr snapToGrid="0" snapToObjects="1" showGuides="1">
      <p:cViewPr varScale="1">
        <p:scale>
          <a:sx n="116" d="100"/>
          <a:sy n="116" d="100"/>
        </p:scale>
        <p:origin x="9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2EAB-88F3-D849-8143-C19AC39C67CF}" type="datetimeFigureOut">
              <a:rPr lang="ru-US" smtClean="0"/>
              <a:t>9/26/23</a:t>
            </a:fld>
            <a:endParaRPr lang="ru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04D935-AC53-1448-A452-3CB8DFCC097F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1940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2EAB-88F3-D849-8143-C19AC39C67CF}" type="datetimeFigureOut">
              <a:rPr lang="ru-US" smtClean="0"/>
              <a:t>9/26/23</a:t>
            </a:fld>
            <a:endParaRPr lang="ru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04D935-AC53-1448-A452-3CB8DFCC097F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421164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2EAB-88F3-D849-8143-C19AC39C67CF}" type="datetimeFigureOut">
              <a:rPr lang="ru-US" smtClean="0"/>
              <a:t>9/26/23</a:t>
            </a:fld>
            <a:endParaRPr lang="ru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04D935-AC53-1448-A452-3CB8DFCC097F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639239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2EAB-88F3-D849-8143-C19AC39C67CF}" type="datetimeFigureOut">
              <a:rPr lang="ru-US" smtClean="0"/>
              <a:t>9/26/23</a:t>
            </a:fld>
            <a:endParaRPr lang="ru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04D935-AC53-1448-A452-3CB8DFCC097F}" type="slidenum">
              <a:rPr lang="ru-US" smtClean="0"/>
              <a:t>‹#›</a:t>
            </a:fld>
            <a:endParaRPr lang="ru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412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2EAB-88F3-D849-8143-C19AC39C67CF}" type="datetimeFigureOut">
              <a:rPr lang="ru-US" smtClean="0"/>
              <a:t>9/26/23</a:t>
            </a:fld>
            <a:endParaRPr lang="ru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04D935-AC53-1448-A452-3CB8DFCC097F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94148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2EAB-88F3-D849-8143-C19AC39C67CF}" type="datetimeFigureOut">
              <a:rPr lang="ru-US" smtClean="0"/>
              <a:t>9/26/23</a:t>
            </a:fld>
            <a:endParaRPr lang="ru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D935-AC53-1448-A452-3CB8DFCC097F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57753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2EAB-88F3-D849-8143-C19AC39C67CF}" type="datetimeFigureOut">
              <a:rPr lang="ru-US" smtClean="0"/>
              <a:t>9/26/23</a:t>
            </a:fld>
            <a:endParaRPr lang="ru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D935-AC53-1448-A452-3CB8DFCC097F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501141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2EAB-88F3-D849-8143-C19AC39C67CF}" type="datetimeFigureOut">
              <a:rPr lang="ru-US" smtClean="0"/>
              <a:t>9/26/23</a:t>
            </a:fld>
            <a:endParaRPr lang="ru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D935-AC53-1448-A452-3CB8DFCC097F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527653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0832EAB-88F3-D849-8143-C19AC39C67CF}" type="datetimeFigureOut">
              <a:rPr lang="ru-US" smtClean="0"/>
              <a:t>9/26/23</a:t>
            </a:fld>
            <a:endParaRPr lang="ru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04D935-AC53-1448-A452-3CB8DFCC097F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22550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2EAB-88F3-D849-8143-C19AC39C67CF}" type="datetimeFigureOut">
              <a:rPr lang="ru-US" smtClean="0"/>
              <a:t>9/26/23</a:t>
            </a:fld>
            <a:endParaRPr lang="ru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D935-AC53-1448-A452-3CB8DFCC097F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423582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2EAB-88F3-D849-8143-C19AC39C67CF}" type="datetimeFigureOut">
              <a:rPr lang="ru-US" smtClean="0"/>
              <a:t>9/26/23</a:t>
            </a:fld>
            <a:endParaRPr lang="ru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04D935-AC53-1448-A452-3CB8DFCC097F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34618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2EAB-88F3-D849-8143-C19AC39C67CF}" type="datetimeFigureOut">
              <a:rPr lang="ru-US" smtClean="0"/>
              <a:t>9/26/23</a:t>
            </a:fld>
            <a:endParaRPr lang="ru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D935-AC53-1448-A452-3CB8DFCC097F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6410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2EAB-88F3-D849-8143-C19AC39C67CF}" type="datetimeFigureOut">
              <a:rPr lang="ru-US" smtClean="0"/>
              <a:t>9/26/23</a:t>
            </a:fld>
            <a:endParaRPr lang="ru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D935-AC53-1448-A452-3CB8DFCC097F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94673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2EAB-88F3-D849-8143-C19AC39C67CF}" type="datetimeFigureOut">
              <a:rPr lang="ru-US" smtClean="0"/>
              <a:t>9/26/23</a:t>
            </a:fld>
            <a:endParaRPr lang="ru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D935-AC53-1448-A452-3CB8DFCC097F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36568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2EAB-88F3-D849-8143-C19AC39C67CF}" type="datetimeFigureOut">
              <a:rPr lang="ru-US" smtClean="0"/>
              <a:t>9/26/23</a:t>
            </a:fld>
            <a:endParaRPr lang="ru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D935-AC53-1448-A452-3CB8DFCC097F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79350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2EAB-88F3-D849-8143-C19AC39C67CF}" type="datetimeFigureOut">
              <a:rPr lang="ru-US" smtClean="0"/>
              <a:t>9/26/23</a:t>
            </a:fld>
            <a:endParaRPr lang="ru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D935-AC53-1448-A452-3CB8DFCC097F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64346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2EAB-88F3-D849-8143-C19AC39C67CF}" type="datetimeFigureOut">
              <a:rPr lang="ru-US" smtClean="0"/>
              <a:t>9/26/23</a:t>
            </a:fld>
            <a:endParaRPr lang="ru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D935-AC53-1448-A452-3CB8DFCC097F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93548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32EAB-88F3-D849-8143-C19AC39C67CF}" type="datetimeFigureOut">
              <a:rPr lang="ru-US" smtClean="0"/>
              <a:t>9/26/23</a:t>
            </a:fld>
            <a:endParaRPr lang="ru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D935-AC53-1448-A452-3CB8DFCC097F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64433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3%D0%B5%D1%80%D0%B0%D0%BA%D0%BB" TargetMode="External"/><Relationship Id="rId3" Type="http://schemas.openxmlformats.org/officeDocument/2006/relationships/hyperlink" Target="https://el.wikipedia.org/wiki/%CE%91%CE%B3%CE%BF%CF%81%CE%B1%CE%AF%CE%BF%CF%82_%CE%9A%CE%BF%CE%BB%CF%89%CE%BD%CF%8C%CF%82" TargetMode="External"/><Relationship Id="rId7" Type="http://schemas.openxmlformats.org/officeDocument/2006/relationships/hyperlink" Target="https://ru.wikipedia.org/wiki/%D0%90%D1%80%D0%B5%D1%81" TargetMode="External"/><Relationship Id="rId2" Type="http://schemas.openxmlformats.org/officeDocument/2006/relationships/hyperlink" Target="https://ru.wikipedia.org/wiki/%D0%94%D1%80%D0%B5%D0%B2%D0%BD%D0%B8%D0%B5_%D0%90%D1%84%D0%B8%D0%BD%D1%8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3%D0%B5%D1%84%D0%B5%D1%81%D1%82" TargetMode="External"/><Relationship Id="rId5" Type="http://schemas.openxmlformats.org/officeDocument/2006/relationships/hyperlink" Target="https://ru.wikipedia.org/wiki/%D0%A2%D0%B5%D1%81%D0%B5%D0%B9" TargetMode="External"/><Relationship Id="rId10" Type="http://schemas.openxmlformats.org/officeDocument/2006/relationships/image" Target="../media/image5.jpeg"/><Relationship Id="rId4" Type="http://schemas.openxmlformats.org/officeDocument/2006/relationships/hyperlink" Target="https://ru.wikipedia.org/wiki/%D0%90%D1%84%D0%B8%D0%BD%D1%81%D0%BA%D0%B0%D1%8F_%D0%90%D0%B3%D0%BE%D1%80%D0%B0" TargetMode="External"/><Relationship Id="rId9" Type="http://schemas.openxmlformats.org/officeDocument/2006/relationships/hyperlink" Target="https://ru.wikipedia.org/wiki/%D0%94%D0%BE%D1%80%D0%B8%D1%87%D0%B5%D1%81%D0%BA%D0%B8%D0%B9_%D0%BE%D1%80%D0%B4%D0%B5%D1%80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D%D0%B5%D1%84" TargetMode="External"/><Relationship Id="rId3" Type="http://schemas.openxmlformats.org/officeDocument/2006/relationships/hyperlink" Target="https://ru.wikipedia.org/wiki/%D0%93%D0%B5%D0%BE%D1%80%D0%B3%D0%B8%D0%B9_%D0%9F%D0%BE%D0%B1%D0%B5%D0%B4%D0%BE%D0%BD%D0%BE%D1%81%D0%B5%D1%86" TargetMode="External"/><Relationship Id="rId7" Type="http://schemas.openxmlformats.org/officeDocument/2006/relationships/hyperlink" Target="https://ru.wikipedia.org/wiki/%D0%9F%D0%B5%D0%BD%D0%B4%D0%B5%D0%BB%D0%B8%D0%B9%D1%81%D0%BA%D0%B8%D0%B9_%D0%BC%D1%80%D0%B0%D0%BC%D0%BE%D1%80" TargetMode="External"/><Relationship Id="rId12" Type="http://schemas.openxmlformats.org/officeDocument/2006/relationships/image" Target="../media/image6.jpeg"/><Relationship Id="rId2" Type="http://schemas.openxmlformats.org/officeDocument/2006/relationships/hyperlink" Target="https://ru.wikipedia.org/wiki/%D0%A5%D1%80%D0%B8%D1%81%D1%82%D0%B8%D0%B0%D0%BD%D1%81%D1%82%D0%B2%D0%B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F%D0%B5%D1%80%D0%B8%D0%BF%D1%82%D0%B5%D1%80" TargetMode="External"/><Relationship Id="rId11" Type="http://schemas.openxmlformats.org/officeDocument/2006/relationships/hyperlink" Target="https://ru.wikipedia.org/wiki/%D0%90%D0%BB%D0%BA%D0%B0%D0%BC%D0%B5%D0%BD_(%D1%81%D0%BA%D1%83%D0%BB%D1%8C%D0%BF%D1%82%D0%BE%D1%80)" TargetMode="External"/><Relationship Id="rId5" Type="http://schemas.openxmlformats.org/officeDocument/2006/relationships/hyperlink" Target="https://ru.wikipedia.org/wiki/%D0%9E%D0%BF%D0%B8%D1%81%D1%82%D0%BE%D0%B4%D0%BE%D0%BC" TargetMode="External"/><Relationship Id="rId10" Type="http://schemas.openxmlformats.org/officeDocument/2006/relationships/hyperlink" Target="https://ru.wikipedia.org/wiki/%D0%90%D1%84%D0%B8%D0%BD%D0%B0" TargetMode="External"/><Relationship Id="rId4" Type="http://schemas.openxmlformats.org/officeDocument/2006/relationships/hyperlink" Target="https://ru.wikipedia.org/wiki/%D0%9F%D1%80%D0%BE%D0%BD%D0%B0%D0%BE%D1%81" TargetMode="External"/><Relationship Id="rId9" Type="http://schemas.openxmlformats.org/officeDocument/2006/relationships/hyperlink" Target="https://ru.wikipedia.org/wiki/%D0%9F%D0%B0%D0%B2%D1%81%D0%B0%D0%BD%D0%B8%D0%B9_(%D0%B3%D0%B5%D0%BE%D0%B3%D1%80%D0%B0%D1%84)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0%B0%D0%BB%D0%BB%D0%B0%D0%BD%D1%82%D0%B8%D0%B4%D1%8B" TargetMode="External"/><Relationship Id="rId2" Type="http://schemas.openxmlformats.org/officeDocument/2006/relationships/hyperlink" Target="https://ru.wikipedia.org/wiki/%D0%9C%D0%B5%D1%82%D0%BE%D0%BF%D0%B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ru.wikipedia.org/wiki/%D0%A4%D1%80%D0%BE%D0%BD%D1%82%D0%BE%D0%B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B0C4E5-9951-F941-A9B6-353B85A86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6053" y="2791503"/>
            <a:ext cx="8144134" cy="1373070"/>
          </a:xfrm>
        </p:spPr>
        <p:txBody>
          <a:bodyPr/>
          <a:lstStyle/>
          <a:p>
            <a:r>
              <a:rPr lang="ru-US" dirty="0"/>
              <a:t>Храм</a:t>
            </a:r>
            <a:br>
              <a:rPr lang="ru-US" dirty="0"/>
            </a:br>
            <a:r>
              <a:rPr lang="ru-US" dirty="0"/>
              <a:t> Гефеста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DD4247-6C5E-9247-BE38-699F7C5A8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US" dirty="0"/>
          </a:p>
        </p:txBody>
      </p:sp>
      <p:pic>
        <p:nvPicPr>
          <p:cNvPr id="1026" name="Picture 2" descr="Храм Гефеста: описание, фото, как добраться, координаты">
            <a:extLst>
              <a:ext uri="{FF2B5EF4-FFF2-40B4-BE49-F238E27FC236}">
                <a16:creationId xmlns:a16="http://schemas.microsoft.com/office/drawing/2014/main" id="{4DD5326F-EDEF-9D41-9D22-216FAC4F8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27" y="729329"/>
            <a:ext cx="7463274" cy="510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9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E09DF-B1E8-4841-B64A-FECBD692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FE450-CC2C-6F4A-A41B-9B6F5B73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523" y="2336872"/>
            <a:ext cx="5629619" cy="4273247"/>
          </a:xfrm>
        </p:spPr>
        <p:txBody>
          <a:bodyPr>
            <a:normAutofit lnSpcReduction="10000"/>
          </a:bodyPr>
          <a:lstStyle/>
          <a:p>
            <a:r>
              <a:rPr lang="ru-RU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Храм Гефеста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или </a:t>
            </a:r>
            <a:r>
              <a:rPr lang="ru-RU" sz="20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Гефестейо́н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l-G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храм в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Древние Афины"/>
              </a:rPr>
              <a:t>Древних Афинах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на вершине холма </a:t>
            </a:r>
            <a:r>
              <a:rPr lang="ru-RU" sz="2000" b="0" i="0" u="none" strike="noStrike" dirty="0">
                <a:solidFill>
                  <a:srgbClr val="3366BB"/>
                </a:solidFill>
                <a:effectLst/>
                <a:latin typeface="Arial" panose="020B0604020202020204" pitchFamily="34" charset="0"/>
                <a:hlinkClick r:id="rId3" tooltip="el:Αγοραίος Κολωνός"/>
              </a:rPr>
              <a:t>Колона Агорского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на западной стороне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Афинская Агора"/>
              </a:rPr>
              <a:t>Афинской агоры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наиболее сохранившееся здание на агоре. Ранее назывался также </a:t>
            </a:r>
            <a:r>
              <a:rPr lang="ru-RU" sz="20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Тесейоном</a:t>
            </a:r>
            <a:r>
              <a:rPr lang="el-GR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по ошибочному предположению о том, что именно в него были перенесены останки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Тесей"/>
              </a:rPr>
              <a:t>Тесе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Тесей"/>
              </a:rPr>
              <a:t>я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Недавние археологические раскопки подтвердили, что это </a:t>
            </a:r>
            <a:r>
              <a:rPr lang="ru-RU" sz="20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Гефестейон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храм бога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Гефест"/>
              </a:rPr>
              <a:t>Гефеста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а не место культа Тесея,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Арес"/>
              </a:rPr>
              <a:t>Ареса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Геракл"/>
              </a:rPr>
              <a:t>Геракла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как считалось ранее. Храм </a:t>
            </a:r>
            <a:r>
              <a:rPr lang="ru-RU" sz="2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Дорический ордер"/>
              </a:rPr>
              <a:t>дорического ордера</a:t>
            </a:r>
            <a:r>
              <a:rPr lang="ru-RU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сооружён в период 460—420 годов до н. э. Архитектор неизвестен.</a:t>
            </a:r>
          </a:p>
          <a:p>
            <a:endParaRPr lang="ru-US" sz="2000" dirty="0"/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B0CE4540-7599-7D41-A53C-26CA98D06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25" y="2131461"/>
            <a:ext cx="5346853" cy="401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19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96D31-BEEF-DD4A-A870-5CC71604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S" dirty="0"/>
              <a:t>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56050-13B5-5E4C-99C3-B3F0207DB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689963" cy="4119011"/>
          </a:xfrm>
        </p:spPr>
        <p:txBody>
          <a:bodyPr>
            <a:normAutofit fontScale="70000" lnSpcReduction="20000"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 приходом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Христианство"/>
              </a:rPr>
              <a:t>христианства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в Грецию и до 1834 г. он использовался как православная церковь. В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VII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веке был превращен в церковь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Георгий Победоносец"/>
              </a:rPr>
              <a:t>Святого Георгия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Акамаса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В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XVIII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веке здесь хоронили протестантов, умерших в Афинах. Храм обладал правом убежища для беглых рабов. 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Согласно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Менандру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на ступенях, ведущих на холм у храма, собирались поденщики и безработные для найма на временные работы, а во время празднеств с самого холма выступали певцы и поэты.</a:t>
            </a: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1972—1975 годах Американская школа классических исследований в Афинах проводила работы по реставрации и консервации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Гефестейона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в 1978 году восстановлена крыша</a:t>
            </a: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Храм имел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Пронаос"/>
              </a:rPr>
              <a:t>пронаос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(пристройку спереди)</a:t>
            </a: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Опистодом"/>
              </a:rPr>
              <a:t>опистодом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(пристройку сзади)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Снаружи это был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Периптер"/>
              </a:rPr>
              <a:t>периптер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6×13 колонн высотой 5,88 метров. Храм и скульптуры были построены из 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Пенделийский мрамор"/>
              </a:rPr>
              <a:t>мрамор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 tooltip="Пенделийский мрамор"/>
              </a:rPr>
              <a:t>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Два ряда дорических колонн в виде буквы П внутри храма образовывали три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 tooltip="Неф"/>
              </a:rPr>
              <a:t>нефа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Согласно путешественнику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 tooltip="Павсаний (географ)"/>
              </a:rPr>
              <a:t>Павсанию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в глубине храма стояли бронзовые статуи Гефеста и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Афина"/>
              </a:rPr>
              <a:t>Афины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Статуи датируются 421–415 годами до н. э.</a:t>
            </a:r>
            <a:r>
              <a:rPr lang="ru-RU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 приписываются скульптору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Алкамен (скульптор)"/>
              </a:rPr>
              <a:t>Алкамену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3077" name="Picture 5" descr="Расцвет аттической архитектуры | Архитектура Древней Греции | История  античной архитектуры">
            <a:extLst>
              <a:ext uri="{FF2B5EF4-FFF2-40B4-BE49-F238E27FC236}">
                <a16:creationId xmlns:a16="http://schemas.microsoft.com/office/drawing/2014/main" id="{BABB9FD7-E8A6-1C41-926D-D60390697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824" y="2042718"/>
            <a:ext cx="3788854" cy="457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00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9F817-BFFB-F546-8E76-285CD263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Особенность</a:t>
            </a:r>
            <a:endParaRPr lang="ru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04DF9-2A6E-1B4C-B62B-01E811156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933" y="2237720"/>
            <a:ext cx="6139120" cy="4416468"/>
          </a:xfrm>
        </p:spPr>
        <p:txBody>
          <a:bodyPr>
            <a:normAutofit fontScale="92500" lnSpcReduction="20000"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На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Метопа"/>
              </a:rPr>
              <a:t>метопах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по восточной стороне изображены девять из 12 подвигов Геракла, на южной и северной стороне — четыре подвига Тесея. </a:t>
            </a: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На фризе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пронаоса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изображена победа Тесея над претендовавшими на царское место в Афинах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Паллантиды"/>
              </a:rPr>
              <a:t>Паллантидами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На фризе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опистодома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была изображена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кентавромахия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битва кентавров. Скульптуры на западном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Фронтон"/>
              </a:rPr>
              <a:t>фронтоне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изображали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кентавромахию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на восточном фронтоне — вознесение Геракла на Олимп или рождение Афины. Найден фрагмент парной женской скульптуры, где одна из фигур несёт на спине другую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ru-US" dirty="0"/>
          </a:p>
          <a:p>
            <a:endParaRPr lang="ru-RU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ru-US" dirty="0"/>
          </a:p>
        </p:txBody>
      </p:sp>
      <p:pic>
        <p:nvPicPr>
          <p:cNvPr id="5122" name="Picture 2" descr="Храм Гефеста на Агоре в Афинах: фото, описание, история">
            <a:extLst>
              <a:ext uri="{FF2B5EF4-FFF2-40B4-BE49-F238E27FC236}">
                <a16:creationId xmlns:a16="http://schemas.microsoft.com/office/drawing/2014/main" id="{86870944-6459-EB47-9279-03F410C03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053" y="2590391"/>
            <a:ext cx="5623010" cy="351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59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174319D2-DC43-764D-8EAA-CDD71CEAE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67" y="419599"/>
            <a:ext cx="7877385" cy="601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67E64-657A-FB45-B7F1-14153E3D4462}"/>
              </a:ext>
            </a:extLst>
          </p:cNvPr>
          <p:cNvSpPr txBox="1"/>
          <p:nvPr/>
        </p:nvSpPr>
        <p:spPr>
          <a:xfrm>
            <a:off x="4976870" y="5549698"/>
            <a:ext cx="3351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Храм Тесея (ныне Гефеста). Примерно 1880-е годы.</a:t>
            </a:r>
            <a:endParaRPr lang="ru-US" dirty="0"/>
          </a:p>
        </p:txBody>
      </p:sp>
      <p:pic>
        <p:nvPicPr>
          <p:cNvPr id="4100" name="Picture 4" descr="Храм Гефеста: описание, история, экскурсии, точный адрес">
            <a:extLst>
              <a:ext uri="{FF2B5EF4-FFF2-40B4-BE49-F238E27FC236}">
                <a16:creationId xmlns:a16="http://schemas.microsoft.com/office/drawing/2014/main" id="{0CAD7B75-2443-514D-B0BA-F0F7DAD2D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056" y="3786088"/>
            <a:ext cx="3536415" cy="265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1170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{C537B6B0-8ED5-7249-99FB-8BAB80ADB80E}tf10001057</Template>
  <TotalTime>52</TotalTime>
  <Words>362</Words>
  <Application>Microsoft Macintosh PowerPoint</Application>
  <PresentationFormat>Широкоэкранный</PresentationFormat>
  <Paragraphs>14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Берлин</vt:lpstr>
      <vt:lpstr>Храм  Гефеста</vt:lpstr>
      <vt:lpstr>История</vt:lpstr>
      <vt:lpstr>История</vt:lpstr>
      <vt:lpstr>Особенность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Храм  Гефеста</dc:title>
  <dc:creator>Microsoft Office User</dc:creator>
  <cp:lastModifiedBy>Microsoft Office User</cp:lastModifiedBy>
  <cp:revision>4</cp:revision>
  <dcterms:created xsi:type="dcterms:W3CDTF">2023-09-26T16:56:44Z</dcterms:created>
  <dcterms:modified xsi:type="dcterms:W3CDTF">2023-09-26T17:49:14Z</dcterms:modified>
</cp:coreProperties>
</file>