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325" r:id="rId5"/>
    <p:sldId id="331" r:id="rId6"/>
    <p:sldId id="332" r:id="rId7"/>
    <p:sldId id="357" r:id="rId8"/>
    <p:sldId id="260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6C97B-3FB9-4A54-AAD4-2F3FC263FE9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AFA09-90F8-4460-9BBA-9C6B6C103F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097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8EBF0C-E726-45E2-8016-041AA65B7CC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904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9155-895C-4259-8644-4C74F0E5BD3D}" type="datetimeFigureOut">
              <a:rPr lang="ru-RU" smtClean="0"/>
              <a:pPr/>
              <a:t>27.02.2024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25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9155-895C-4259-8644-4C74F0E5BD3D}" type="datetimeFigureOut">
              <a:rPr lang="ru-RU" smtClean="0"/>
              <a:pPr/>
              <a:t>27.02.2024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82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9155-895C-4259-8644-4C74F0E5BD3D}" type="datetimeFigureOut">
              <a:rPr lang="ru-RU" smtClean="0"/>
              <a:pPr/>
              <a:t>27.02.2024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381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9155-895C-4259-8644-4C74F0E5BD3D}" type="datetimeFigureOut">
              <a:rPr lang="ru-RU" smtClean="0"/>
              <a:pPr/>
              <a:t>27.02.2024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444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9155-895C-4259-8644-4C74F0E5BD3D}" type="datetimeFigureOut">
              <a:rPr lang="ru-RU" smtClean="0"/>
              <a:pPr/>
              <a:t>27.02.2024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314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9155-895C-4259-8644-4C74F0E5BD3D}" type="datetimeFigureOut">
              <a:rPr lang="ru-RU" smtClean="0"/>
              <a:pPr/>
              <a:t>27.02.2024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4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9155-895C-4259-8644-4C74F0E5BD3D}" type="datetimeFigureOut">
              <a:rPr lang="ru-RU" smtClean="0"/>
              <a:pPr/>
              <a:t>27.02.2024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56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9155-895C-4259-8644-4C74F0E5BD3D}" type="datetimeFigureOut">
              <a:rPr lang="ru-RU" smtClean="0"/>
              <a:pPr/>
              <a:t>27.02.2024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35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9155-895C-4259-8644-4C74F0E5BD3D}" type="datetimeFigureOut">
              <a:rPr lang="ru-RU" smtClean="0"/>
              <a:pPr/>
              <a:t>27.02.2024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79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9155-895C-4259-8644-4C74F0E5BD3D}" type="datetimeFigureOut">
              <a:rPr lang="ru-RU" smtClean="0"/>
              <a:pPr/>
              <a:t>27.02.2024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207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9155-895C-4259-8644-4C74F0E5BD3D}" type="datetimeFigureOut">
              <a:rPr lang="ru-RU" smtClean="0"/>
              <a:pPr/>
              <a:t>27.02.2024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237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B089155-895C-4259-8644-4C74F0E5BD3D}" type="datetimeFigureOut">
              <a:rPr lang="ru-RU" smtClean="0"/>
              <a:pPr/>
              <a:t>27.02.2024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331DA58-57C0-4648-8686-B61F68F91D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29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39516" y="1916833"/>
            <a:ext cx="8712968" cy="1927225"/>
          </a:xfrm>
        </p:spPr>
        <p:txBody>
          <a:bodyPr/>
          <a:lstStyle/>
          <a:p>
            <a:pPr algn="ctr"/>
            <a:r>
              <a:rPr lang="ru-RU" sz="4400" dirty="0"/>
              <a:t>Теория цвета</a:t>
            </a:r>
            <a:br>
              <a:rPr lang="ru-RU" sz="4400" dirty="0"/>
            </a:br>
            <a:r>
              <a:rPr lang="ru-RU" sz="4400" dirty="0"/>
              <a:t>и </a:t>
            </a:r>
            <a:r>
              <a:rPr lang="ru-RU" sz="4400" dirty="0" err="1"/>
              <a:t>цветовосприятие</a:t>
            </a:r>
            <a:br>
              <a:rPr lang="ru-RU" sz="4400" dirty="0"/>
            </a:b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213509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533400"/>
            <a:ext cx="8229600" cy="1599456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Раздел 1</a:t>
            </a:r>
            <a:br>
              <a:rPr lang="ru-RU" dirty="0"/>
            </a:br>
            <a:r>
              <a:rPr lang="ru-RU" dirty="0"/>
              <a:t>Введение в дисциплину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1200" y="2132856"/>
            <a:ext cx="8229600" cy="4344144"/>
          </a:xfrm>
        </p:spPr>
        <p:txBody>
          <a:bodyPr>
            <a:normAutofit/>
          </a:bodyPr>
          <a:lstStyle/>
          <a:p>
            <a:r>
              <a:rPr lang="ru-RU" sz="3200" dirty="0"/>
              <a:t>Цели и задачи дисциплины, ее связь </a:t>
            </a:r>
            <a:br>
              <a:rPr lang="en-US" sz="3200" dirty="0"/>
            </a:br>
            <a:r>
              <a:rPr lang="ru-RU" sz="3200" dirty="0"/>
              <a:t>с основными общенаучными </a:t>
            </a:r>
            <a:r>
              <a:rPr lang="ru-RU" sz="3200" dirty="0" err="1"/>
              <a:t>дисципли</a:t>
            </a:r>
            <a:r>
              <a:rPr lang="ru-RU" sz="3200" dirty="0"/>
              <a:t>-нами. История науки о цвете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ru-RU" sz="3200" dirty="0"/>
              <a:t>Определение понятия «цвет». Систематика и классификация цветов. Свойства и характеристики цвета</a:t>
            </a:r>
          </a:p>
        </p:txBody>
      </p:sp>
    </p:spTree>
    <p:extLst>
      <p:ext uri="{BB962C8B-B14F-4D97-AF65-F5344CB8AC3E}">
        <p14:creationId xmlns:p14="http://schemas.microsoft.com/office/powerpoint/2010/main" val="3982900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1200" y="533400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Связь с основными общенаучными дисциплинами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3712" y="1916833"/>
            <a:ext cx="518457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292934"/>
                </a:solidFill>
                <a:latin typeface="Arial"/>
              </a:rPr>
              <a:t>Теория цвета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7528" y="3947255"/>
            <a:ext cx="252000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rgbClr val="292934"/>
                </a:solidFill>
                <a:latin typeface="Arial"/>
              </a:rPr>
              <a:t>Физика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71864" y="3933056"/>
            <a:ext cx="2520000" cy="52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rgbClr val="292934"/>
                </a:solidFill>
                <a:latin typeface="Arial"/>
              </a:rPr>
              <a:t>Физиология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96200" y="3933056"/>
            <a:ext cx="2520000" cy="522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rgbClr val="292934"/>
                </a:solidFill>
                <a:latin typeface="Arial"/>
              </a:rPr>
              <a:t>Психология</a:t>
            </a:r>
          </a:p>
        </p:txBody>
      </p:sp>
      <p:cxnSp>
        <p:nvCxnSpPr>
          <p:cNvPr id="12" name="Соединительная линия уступом 11"/>
          <p:cNvCxnSpPr/>
          <p:nvPr/>
        </p:nvCxnSpPr>
        <p:spPr>
          <a:xfrm rot="5400000">
            <a:off x="4002051" y="1853306"/>
            <a:ext cx="1199426" cy="298847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>
            <a:off x="6096000" y="3347542"/>
            <a:ext cx="25922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>
            <a:off x="8688288" y="3347542"/>
            <a:ext cx="0" cy="5997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endCxn id="6" idx="0"/>
          </p:cNvCxnSpPr>
          <p:nvPr/>
        </p:nvCxnSpPr>
        <p:spPr>
          <a:xfrm>
            <a:off x="6096000" y="3347542"/>
            <a:ext cx="35864" cy="585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61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AF96C6-F9E9-4182-AB9B-ED64D1408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836713"/>
            <a:ext cx="4333875" cy="47720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E7FF2D-156C-4C0A-9404-407983300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36" y="1160562"/>
            <a:ext cx="36957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72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7E4406-6131-4072-A95D-0931ABF04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820" y="1799299"/>
            <a:ext cx="4554863" cy="4549226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C819AD-1FC5-4595-BBD3-4926E82C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Цветовой круг И. Ньютона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35BB98-DE08-4BDF-81C6-3D518FBFF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9656" y="1600200"/>
            <a:ext cx="1872208" cy="4876800"/>
          </a:xfrm>
        </p:spPr>
        <p:txBody>
          <a:bodyPr/>
          <a:lstStyle/>
          <a:p>
            <a:r>
              <a:rPr lang="ru-RU" dirty="0"/>
              <a:t>Исходный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8F32211F-BFCE-4AEE-9B06-F7FD99D7F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007" y="2132856"/>
            <a:ext cx="3635506" cy="3635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AF8D43C8-02F1-4C30-8017-003AF47E3DEA}"/>
              </a:ext>
            </a:extLst>
          </p:cNvPr>
          <p:cNvSpPr txBox="1">
            <a:spLocks/>
          </p:cNvSpPr>
          <p:nvPr/>
        </p:nvSpPr>
        <p:spPr>
          <a:xfrm>
            <a:off x="6960097" y="1635512"/>
            <a:ext cx="2808311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r>
              <a:rPr lang="ru-RU" dirty="0">
                <a:solidFill>
                  <a:srgbClr val="292934"/>
                </a:solidFill>
                <a:latin typeface="Arial"/>
              </a:rPr>
              <a:t>Используемый</a:t>
            </a:r>
          </a:p>
        </p:txBody>
      </p:sp>
    </p:spTree>
    <p:extLst>
      <p:ext uri="{BB962C8B-B14F-4D97-AF65-F5344CB8AC3E}">
        <p14:creationId xmlns:p14="http://schemas.microsoft.com/office/powerpoint/2010/main" val="2122947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понятия «цвет»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82225" y="1625633"/>
            <a:ext cx="3456631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ru-RU" sz="2800" b="1" dirty="0">
                <a:solidFill>
                  <a:srgbClr val="93A2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Свет</a:t>
            </a:r>
            <a:r>
              <a:rPr lang="ru-RU" sz="2800" b="1" dirty="0">
                <a:solidFill>
                  <a:srgbClr val="93A299"/>
                </a:solidFill>
                <a:latin typeface="Arial"/>
              </a:rPr>
              <a:t> – 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</a:pPr>
            <a:r>
              <a:rPr lang="ru-RU" sz="2800" b="1" dirty="0">
                <a:solidFill>
                  <a:srgbClr val="93A299"/>
                </a:solidFill>
                <a:latin typeface="Arial"/>
              </a:rPr>
              <a:t>электромагнитное излучение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58412" y="4542384"/>
            <a:ext cx="4793191" cy="1991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5000" rIns="90000" bIns="45000">
            <a:spAutoFit/>
          </a:bodyPr>
          <a:lstStyle/>
          <a:p>
            <a:pPr>
              <a:spcBef>
                <a:spcPts val="9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sz="1400" dirty="0">
                <a:solidFill>
                  <a:srgbClr val="292934"/>
                </a:solidFill>
                <a:latin typeface="Arial"/>
              </a:rPr>
              <a:t> </a:t>
            </a:r>
            <a:r>
              <a:rPr lang="ru-RU" sz="3200" spc="-100" dirty="0">
                <a:solidFill>
                  <a:srgbClr val="D2533C"/>
                </a:solidFill>
                <a:latin typeface="Arial"/>
              </a:rPr>
              <a:t>Цвет</a:t>
            </a:r>
            <a:r>
              <a:rPr lang="ru-RU" sz="2800" b="1" dirty="0">
                <a:solidFill>
                  <a:srgbClr val="292934"/>
                </a:solidFill>
                <a:latin typeface="Arial"/>
              </a:rPr>
              <a:t> </a:t>
            </a:r>
            <a:r>
              <a:rPr lang="ru-RU" sz="2800" b="1" dirty="0">
                <a:solidFill>
                  <a:srgbClr val="93A299"/>
                </a:solidFill>
                <a:latin typeface="Arial"/>
              </a:rPr>
              <a:t>–</a:t>
            </a:r>
            <a:r>
              <a:rPr lang="ru-RU" sz="2800" b="1" dirty="0">
                <a:solidFill>
                  <a:srgbClr val="292934"/>
                </a:solidFill>
                <a:latin typeface="Arial"/>
              </a:rPr>
              <a:t> </a:t>
            </a:r>
          </a:p>
          <a:p>
            <a:pPr>
              <a:spcBef>
                <a:spcPts val="900"/>
              </a:spcBef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sz="2800" b="1" dirty="0">
                <a:solidFill>
                  <a:srgbClr val="93A299"/>
                </a:solidFill>
                <a:latin typeface="Arial"/>
              </a:rPr>
              <a:t>это действие излучения на глаз человека и реакция на это излучение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A963F74-E7EB-48D6-9E23-18D5A283B0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5" t="2395" r="3080" b="3593"/>
          <a:stretch/>
        </p:blipFill>
        <p:spPr>
          <a:xfrm>
            <a:off x="6476058" y="4740442"/>
            <a:ext cx="4191942" cy="211755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ACCEDA-5754-450A-94FD-D9B393E3A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919" y="1779209"/>
            <a:ext cx="5292081" cy="256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5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87772A0-098A-41DE-B9BA-7B7B773C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620688"/>
            <a:ext cx="8229600" cy="5856312"/>
          </a:xfrm>
        </p:spPr>
        <p:txBody>
          <a:bodyPr/>
          <a:lstStyle/>
          <a:p>
            <a:r>
              <a:rPr lang="ru-RU" dirty="0"/>
              <a:t>Световая волна – поступательное движение фотонов (мельчайших частиц света)</a:t>
            </a:r>
          </a:p>
          <a:p>
            <a:r>
              <a:rPr lang="ru-RU" dirty="0"/>
              <a:t>Длина волны (</a:t>
            </a:r>
            <a:r>
              <a:rPr lang="ru-RU" dirty="0">
                <a:sym typeface="Symbol" panose="05050102010706020507" pitchFamily="18" charset="2"/>
              </a:rPr>
              <a:t>)</a:t>
            </a:r>
            <a:r>
              <a:rPr lang="ru-RU" dirty="0"/>
              <a:t> – расстояние между пиками волн, </a:t>
            </a:r>
            <a:r>
              <a:rPr lang="ru-RU" dirty="0" err="1"/>
              <a:t>нм</a:t>
            </a:r>
            <a:endParaRPr lang="ru-RU" dirty="0"/>
          </a:p>
          <a:p>
            <a:r>
              <a:rPr lang="ru-RU" dirty="0"/>
              <a:t>1 </a:t>
            </a:r>
            <a:r>
              <a:rPr lang="ru-RU" dirty="0" err="1"/>
              <a:t>нм</a:t>
            </a:r>
            <a:r>
              <a:rPr lang="ru-RU" dirty="0"/>
              <a:t> = 0,000001 = 10</a:t>
            </a:r>
            <a:r>
              <a:rPr lang="ru-RU" baseline="30000" dirty="0"/>
              <a:t>-6</a:t>
            </a:r>
            <a:r>
              <a:rPr lang="be-BY" dirty="0"/>
              <a:t> мм</a:t>
            </a:r>
            <a:r>
              <a:rPr lang="ru-RU" dirty="0"/>
              <a:t>  = 10</a:t>
            </a:r>
            <a:r>
              <a:rPr lang="ru-RU" baseline="30000" dirty="0"/>
              <a:t>-9</a:t>
            </a:r>
            <a:r>
              <a:rPr lang="ru-RU" dirty="0"/>
              <a:t> 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Частота – число колебаний в секунду, Гц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346863-7B23-491F-9D56-C7D8D1AD5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7" y="2316817"/>
            <a:ext cx="3250703" cy="1946611"/>
          </a:xfrm>
          <a:prstGeom prst="rect">
            <a:avLst/>
          </a:prstGeom>
        </p:spPr>
      </p:pic>
      <p:pic>
        <p:nvPicPr>
          <p:cNvPr id="26626" name="Picture 2">
            <a:extLst>
              <a:ext uri="{FF2B5EF4-FFF2-40B4-BE49-F238E27FC236}">
                <a16:creationId xmlns:a16="http://schemas.microsoft.com/office/drawing/2014/main" id="{FD40BEDD-F5BD-483C-99B4-90C8D484A8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0" b="5201"/>
          <a:stretch/>
        </p:blipFill>
        <p:spPr bwMode="auto">
          <a:xfrm>
            <a:off x="1772545" y="2564905"/>
            <a:ext cx="8646911" cy="408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829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Систематика и классификация цветов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439816" y="1700808"/>
            <a:ext cx="5976664" cy="4704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/>
              <a:t>Фиолетовый ((380) 400 – 450 нм)</a:t>
            </a:r>
          </a:p>
          <a:p>
            <a:pPr marL="0" indent="0">
              <a:buNone/>
            </a:pPr>
            <a:r>
              <a:rPr lang="ru-RU" sz="2800" dirty="0"/>
              <a:t>Синий (450 – 480 нм)</a:t>
            </a:r>
          </a:p>
          <a:p>
            <a:pPr marL="0" indent="0">
              <a:buNone/>
            </a:pPr>
            <a:r>
              <a:rPr lang="ru-RU" sz="2800" dirty="0"/>
              <a:t>Голубой (480 – 510 нм)</a:t>
            </a:r>
          </a:p>
          <a:p>
            <a:pPr marL="0" indent="0">
              <a:buNone/>
            </a:pPr>
            <a:r>
              <a:rPr lang="ru-RU" sz="2800" dirty="0"/>
              <a:t>Зеленый (510 – 565 нм)</a:t>
            </a:r>
          </a:p>
          <a:p>
            <a:pPr marL="0" indent="0">
              <a:buNone/>
            </a:pPr>
            <a:r>
              <a:rPr lang="ru-RU" sz="2800" dirty="0"/>
              <a:t>Желтый (565 – 580 нм)</a:t>
            </a:r>
          </a:p>
          <a:p>
            <a:pPr marL="0" indent="0">
              <a:buNone/>
            </a:pPr>
            <a:r>
              <a:rPr lang="ru-RU" sz="2800" dirty="0"/>
              <a:t>Оранжевый (580 – 620 нм)</a:t>
            </a:r>
          </a:p>
          <a:p>
            <a:pPr marL="0" indent="0">
              <a:buNone/>
            </a:pPr>
            <a:r>
              <a:rPr lang="ru-RU" sz="2800" dirty="0"/>
              <a:t>Красный (620 – 700 (780) нм)</a:t>
            </a:r>
          </a:p>
          <a:p>
            <a:pPr marL="0" indent="0">
              <a:buNone/>
            </a:pPr>
            <a:r>
              <a:rPr lang="ru-RU" sz="2800" dirty="0"/>
              <a:t>Пурпурный (400 – 700</a:t>
            </a:r>
            <a:r>
              <a:rPr lang="en-US" sz="2800" dirty="0"/>
              <a:t> (780)</a:t>
            </a:r>
            <a:r>
              <a:rPr lang="ru-RU" sz="2800" dirty="0"/>
              <a:t> нм)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063552" y="1772816"/>
            <a:ext cx="2232248" cy="36004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063552" y="3315845"/>
            <a:ext cx="2232248" cy="360040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063552" y="2287159"/>
            <a:ext cx="2232248" cy="360040"/>
          </a:xfrm>
          <a:prstGeom prst="rect">
            <a:avLst/>
          </a:prstGeom>
          <a:solidFill>
            <a:srgbClr val="0043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063552" y="2801502"/>
            <a:ext cx="2232248" cy="3600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063552" y="3830188"/>
            <a:ext cx="2232248" cy="36004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063552" y="4344531"/>
            <a:ext cx="2232248" cy="36004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063552" y="4858874"/>
            <a:ext cx="2232248" cy="360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063552" y="5373216"/>
            <a:ext cx="2232248" cy="36004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5355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00" y="116632"/>
            <a:ext cx="9144000" cy="990600"/>
          </a:xfrm>
        </p:spPr>
        <p:txBody>
          <a:bodyPr/>
          <a:lstStyle/>
          <a:p>
            <a:pPr algn="ctr"/>
            <a:r>
              <a:rPr lang="ru-RU" dirty="0"/>
              <a:t>Характеристики цвета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12024" y="1412776"/>
            <a:ext cx="4153915" cy="5445224"/>
          </a:xfrm>
        </p:spPr>
        <p:txBody>
          <a:bodyPr>
            <a:normAutofit/>
          </a:bodyPr>
          <a:lstStyle/>
          <a:p>
            <a:r>
              <a:rPr lang="ru-RU" dirty="0"/>
              <a:t>Цветовой тон – характеризуется длиной волны</a:t>
            </a:r>
          </a:p>
          <a:p>
            <a:pPr>
              <a:spcBef>
                <a:spcPts val="0"/>
              </a:spcBef>
            </a:pPr>
            <a:endParaRPr lang="ru-RU" sz="1400" dirty="0"/>
          </a:p>
          <a:p>
            <a:pPr>
              <a:spcBef>
                <a:spcPts val="2400"/>
              </a:spcBef>
            </a:pPr>
            <a:r>
              <a:rPr lang="ru-RU" dirty="0"/>
              <a:t>Насыщенность – характеризуется колориметрической чистотой цвета</a:t>
            </a:r>
          </a:p>
          <a:p>
            <a:pPr>
              <a:lnSpc>
                <a:spcPts val="2600"/>
              </a:lnSpc>
              <a:spcBef>
                <a:spcPts val="3000"/>
              </a:spcBef>
            </a:pPr>
            <a:r>
              <a:rPr lang="ru-RU" dirty="0"/>
              <a:t>Светлота – характеризуется яркостью (долей лучистой энергии заданной длины волны)</a:t>
            </a:r>
          </a:p>
        </p:txBody>
      </p:sp>
      <p:sp>
        <p:nvSpPr>
          <p:cNvPr id="26" name="Объект 2"/>
          <p:cNvSpPr txBox="1">
            <a:spLocks/>
          </p:cNvSpPr>
          <p:nvPr/>
        </p:nvSpPr>
        <p:spPr>
          <a:xfrm>
            <a:off x="2207568" y="1431940"/>
            <a:ext cx="3744416" cy="53094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93A299"/>
              </a:buClr>
            </a:pPr>
            <a:r>
              <a:rPr lang="ru-RU" dirty="0">
                <a:solidFill>
                  <a:srgbClr val="292934"/>
                </a:solidFill>
                <a:latin typeface="Arial"/>
              </a:rPr>
              <a:t>Цветовой тон – определяется сходством с данным и характеризуется понятиями зеленый, красный и т. д.</a:t>
            </a:r>
          </a:p>
          <a:p>
            <a:pPr>
              <a:buClr>
                <a:srgbClr val="93A299"/>
              </a:buClr>
            </a:pPr>
            <a:endParaRPr lang="ru-RU" sz="200" dirty="0">
              <a:solidFill>
                <a:srgbClr val="292934"/>
              </a:solidFill>
              <a:latin typeface="Arial"/>
            </a:endParaRPr>
          </a:p>
          <a:p>
            <a:pPr>
              <a:spcBef>
                <a:spcPts val="600"/>
              </a:spcBef>
              <a:buClr>
                <a:srgbClr val="93A299"/>
              </a:buClr>
            </a:pPr>
            <a:r>
              <a:rPr lang="ru-RU" dirty="0">
                <a:solidFill>
                  <a:srgbClr val="292934"/>
                </a:solidFill>
                <a:latin typeface="Arial"/>
              </a:rPr>
              <a:t>Насыщенность – степень выраженности чистоты цветового тона (характеризуется количеством белого в ощущении цвета)</a:t>
            </a:r>
          </a:p>
          <a:p>
            <a:pPr>
              <a:spcBef>
                <a:spcPts val="1200"/>
              </a:spcBef>
              <a:buClr>
                <a:srgbClr val="93A299"/>
              </a:buClr>
            </a:pPr>
            <a:endParaRPr lang="ru-RU" sz="600" dirty="0">
              <a:solidFill>
                <a:srgbClr val="292934"/>
              </a:solidFill>
              <a:latin typeface="Arial"/>
            </a:endParaRPr>
          </a:p>
          <a:p>
            <a:pPr>
              <a:buClr>
                <a:srgbClr val="93A299"/>
              </a:buClr>
            </a:pPr>
            <a:r>
              <a:rPr lang="ru-RU" dirty="0">
                <a:solidFill>
                  <a:srgbClr val="292934"/>
                </a:solidFill>
                <a:latin typeface="Arial"/>
              </a:rPr>
              <a:t>Светлота – характеризует близость хроматических и ахроматических цветов </a:t>
            </a:r>
            <a:br>
              <a:rPr lang="ru-RU" dirty="0">
                <a:solidFill>
                  <a:srgbClr val="292934"/>
                </a:solidFill>
                <a:latin typeface="Arial"/>
              </a:rPr>
            </a:br>
            <a:r>
              <a:rPr lang="ru-RU" dirty="0">
                <a:solidFill>
                  <a:srgbClr val="292934"/>
                </a:solidFill>
                <a:latin typeface="Arial"/>
              </a:rPr>
              <a:t>к белому или черному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44207" y="908720"/>
            <a:ext cx="2304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93A299"/>
                </a:solidFill>
                <a:latin typeface="Arial"/>
              </a:rPr>
              <a:t>Физические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67608" y="908720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93A299"/>
                </a:solidFill>
                <a:latin typeface="Arial"/>
              </a:rPr>
              <a:t>Психологические</a:t>
            </a:r>
          </a:p>
        </p:txBody>
      </p:sp>
      <p:pic>
        <p:nvPicPr>
          <p:cNvPr id="23554" name="Picture 2" descr="http://www.studfiles.ru/html/2706/596/html_ZNTu2o21xv.IGoW/htmlconvd-6uQU3v_html_6dfaaf5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16420"/>
          <a:stretch/>
        </p:blipFill>
        <p:spPr bwMode="auto">
          <a:xfrm>
            <a:off x="6548095" y="2527221"/>
            <a:ext cx="2850257" cy="37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580956" y="4537952"/>
            <a:ext cx="3068826" cy="375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7" name="Picture 5" descr="http://www.studfiles.ru/html/2706/596/html_ZNTu2o21xv.IGoW/htmlconvd-6uQU3v_html_6dfaaf5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65" b="59718"/>
          <a:stretch/>
        </p:blipFill>
        <p:spPr bwMode="auto">
          <a:xfrm>
            <a:off x="6632425" y="6210459"/>
            <a:ext cx="2835224" cy="33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7610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267</Words>
  <Application>Microsoft Office PowerPoint</Application>
  <PresentationFormat>Широкоэкранный</PresentationFormat>
  <Paragraphs>47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Calibri</vt:lpstr>
      <vt:lpstr>Ясность</vt:lpstr>
      <vt:lpstr>Теория цвета и цветовосприятие </vt:lpstr>
      <vt:lpstr>Раздел 1 Введение в дисциплину</vt:lpstr>
      <vt:lpstr>Связь с основными общенаучными дисциплинами</vt:lpstr>
      <vt:lpstr>Презентация PowerPoint</vt:lpstr>
      <vt:lpstr>Цветовой круг И. Ньютона</vt:lpstr>
      <vt:lpstr>Определение понятия «цвет»</vt:lpstr>
      <vt:lpstr>Презентация PowerPoint</vt:lpstr>
      <vt:lpstr>Систематика и классификация цветов</vt:lpstr>
      <vt:lpstr>Характеристики цвета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цвета и цветовосприятие </dc:title>
  <dc:creator>novolochka@yandex.ru</dc:creator>
  <cp:lastModifiedBy>novolochka@yandex.ru</cp:lastModifiedBy>
  <cp:revision>1</cp:revision>
  <dcterms:created xsi:type="dcterms:W3CDTF">2024-02-27T15:28:12Z</dcterms:created>
  <dcterms:modified xsi:type="dcterms:W3CDTF">2024-02-27T15:29:54Z</dcterms:modified>
</cp:coreProperties>
</file>