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62" r:id="rId3"/>
    <p:sldId id="363" r:id="rId4"/>
    <p:sldId id="366" r:id="rId5"/>
    <p:sldId id="367" r:id="rId6"/>
    <p:sldId id="267" r:id="rId7"/>
    <p:sldId id="300" r:id="rId8"/>
    <p:sldId id="303" r:id="rId9"/>
    <p:sldId id="304" r:id="rId10"/>
    <p:sldId id="305" r:id="rId11"/>
    <p:sldId id="329" r:id="rId12"/>
    <p:sldId id="368" r:id="rId13"/>
    <p:sldId id="369" r:id="rId14"/>
    <p:sldId id="33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C97B-3FB9-4A54-AAD4-2F3FC263FE9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FA09-90F8-4460-9BBA-9C6B6C10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2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1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6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79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3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9516" y="1916833"/>
            <a:ext cx="8712968" cy="1927225"/>
          </a:xfrm>
        </p:spPr>
        <p:txBody>
          <a:bodyPr/>
          <a:lstStyle/>
          <a:p>
            <a:pPr algn="ctr"/>
            <a:r>
              <a:rPr lang="ru-RU" sz="4400" dirty="0"/>
              <a:t>Теория цвета</a:t>
            </a:r>
            <a:br>
              <a:rPr lang="ru-RU" sz="4400" dirty="0"/>
            </a:br>
            <a:r>
              <a:rPr lang="ru-RU" sz="4400" dirty="0"/>
              <a:t>и </a:t>
            </a:r>
            <a:r>
              <a:rPr lang="ru-RU" sz="4400" dirty="0" err="1"/>
              <a:t>цветовосприятие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1350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4876800"/>
          </a:xfrm>
        </p:spPr>
        <p:txBody>
          <a:bodyPr/>
          <a:lstStyle/>
          <a:p>
            <a:r>
              <a:rPr lang="ru-RU" dirty="0"/>
              <a:t>Освещенность – это поток излучения (световой поток), приходящийся на единицу площади освещаемой поверхности </a:t>
            </a:r>
            <a:r>
              <a:rPr lang="en-US" i="1" dirty="0"/>
              <a:t>Q</a:t>
            </a:r>
            <a:r>
              <a:rPr lang="ru-RU" dirty="0"/>
              <a:t>. Энергетическая освещенность измеряется в Вт/м</a:t>
            </a:r>
            <a:r>
              <a:rPr lang="ru-RU" baseline="30000" dirty="0"/>
              <a:t>2</a:t>
            </a:r>
            <a:r>
              <a:rPr lang="ru-RU" dirty="0"/>
              <a:t>, световая – в люксах (</a:t>
            </a:r>
            <a:r>
              <a:rPr lang="ru-RU" dirty="0" err="1"/>
              <a:t>лк</a:t>
            </a:r>
            <a:r>
              <a:rPr lang="ru-RU" dirty="0"/>
              <a:t>).</a:t>
            </a:r>
          </a:p>
          <a:p>
            <a:r>
              <a:rPr lang="ru-RU" dirty="0"/>
              <a:t>Светимость – это полный поток излучения (световой поток), испускаемый с единицы площади светящейся или отражающей поверхности. Единицы измерения соответственно для энергетической и световой светимости Вт/м</a:t>
            </a:r>
            <a:r>
              <a:rPr lang="ru-RU" baseline="30000" dirty="0"/>
              <a:t>2</a:t>
            </a:r>
            <a:r>
              <a:rPr lang="ru-RU" dirty="0"/>
              <a:t> и лм/м</a:t>
            </a:r>
            <a:r>
              <a:rPr lang="ru-RU" baseline="30000" dirty="0"/>
              <a:t>2</a:t>
            </a:r>
            <a:r>
              <a:rPr lang="ru-RU" dirty="0"/>
              <a:t>.</a:t>
            </a:r>
          </a:p>
        </p:txBody>
      </p:sp>
      <p:pic>
        <p:nvPicPr>
          <p:cNvPr id="17410" name="Picture 2" descr="Pict_П_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54" y="4149081"/>
            <a:ext cx="7147847" cy="244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94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1FC49-E5F6-4EAD-B857-642C33B1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Зрительный аппарат и цветовое зрение. Строение глаза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B78FC-F545-41BB-A624-DF9D5A0B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224" y="1526869"/>
            <a:ext cx="2232248" cy="5108340"/>
          </a:xfrm>
        </p:spPr>
        <p:txBody>
          <a:bodyPr>
            <a:normAutofit fontScale="70000" lnSpcReduction="20000"/>
          </a:bodyPr>
          <a:lstStyle/>
          <a:p>
            <a:pPr marL="271463" indent="-271463">
              <a:buFont typeface="+mj-lt"/>
              <a:buAutoNum type="arabicPeriod"/>
            </a:pPr>
            <a:r>
              <a:rPr lang="ru-RU" dirty="0"/>
              <a:t>Белковая оболочка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Роговая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Сосудистая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Ресничное тело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Радужка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Хрусталик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Передняя камера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Стекловидное тело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Связки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Сетчатка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Зрительный нерв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Слепое пятно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Желтое пятно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 err="1"/>
              <a:t>Центральая</a:t>
            </a:r>
            <a:r>
              <a:rPr lang="ru-RU" dirty="0"/>
              <a:t> ямка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Зрительная ось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Оптическая ось</a:t>
            </a:r>
          </a:p>
          <a:p>
            <a:pPr marL="271463" indent="-271463">
              <a:buFont typeface="+mj-lt"/>
              <a:buAutoNum type="arabicPeriod"/>
            </a:pPr>
            <a:r>
              <a:rPr lang="ru-RU" dirty="0"/>
              <a:t>Зрачок</a:t>
            </a:r>
          </a:p>
          <a:p>
            <a:pPr marL="271463" indent="-271463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48B94C-AF00-4BB8-821C-AED0AF15A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499261"/>
            <a:ext cx="6011580" cy="51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7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A008A-7847-4835-9819-4C79AB2A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Теории цветового зрения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95B1E-815D-424F-976C-F6768966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39675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Гиппотеза</a:t>
            </a:r>
            <a:r>
              <a:rPr lang="ru-RU" dirty="0"/>
              <a:t> о трехсоставном (трехцветном) механизме цветового восприятия «О трех материалах дна ока» М.В. Ломоносова 1756 г.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2249A6-F994-46F1-BAA6-DAEB91FA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87" y="4035849"/>
            <a:ext cx="2671867" cy="1550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C01248-F0BF-42D6-8654-C97BCB87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75" y="2485715"/>
            <a:ext cx="2622826" cy="155013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DD2CB8A-46A2-4151-B221-C8E3DD174C43}"/>
              </a:ext>
            </a:extLst>
          </p:cNvPr>
          <p:cNvSpPr/>
          <p:nvPr/>
        </p:nvSpPr>
        <p:spPr>
          <a:xfrm>
            <a:off x="1911436" y="2858910"/>
            <a:ext cx="4948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Трехкомпонентная теория Юнга-Гельмгольца (1801 г.)</a:t>
            </a:r>
          </a:p>
          <a:p>
            <a:endParaRPr lang="ru-RU" sz="2400" dirty="0"/>
          </a:p>
          <a:p>
            <a:r>
              <a:rPr lang="ru-RU" sz="2400" dirty="0"/>
              <a:t>Теория </a:t>
            </a:r>
            <a:r>
              <a:rPr lang="ru-RU" sz="2400" dirty="0" err="1"/>
              <a:t>оппонентных</a:t>
            </a:r>
            <a:r>
              <a:rPr lang="ru-RU" sz="2400" dirty="0"/>
              <a:t> (контрастных) цветов </a:t>
            </a:r>
            <a:br>
              <a:rPr lang="ru-RU" sz="2400" dirty="0"/>
            </a:br>
            <a:r>
              <a:rPr lang="ru-RU" sz="2400" dirty="0"/>
              <a:t>Э. Геринга (1878 г.)</a:t>
            </a:r>
          </a:p>
          <a:p>
            <a:r>
              <a:rPr lang="ru-RU" sz="2400" dirty="0"/>
              <a:t>Д. </a:t>
            </a:r>
            <a:r>
              <a:rPr lang="ru-RU" sz="2400" dirty="0" err="1"/>
              <a:t>Хьюбл</a:t>
            </a:r>
            <a:r>
              <a:rPr lang="ru-RU" sz="2400" dirty="0"/>
              <a:t> и Т. </a:t>
            </a:r>
            <a:r>
              <a:rPr lang="ru-RU" sz="2400" dirty="0" err="1"/>
              <a:t>Вайзел</a:t>
            </a:r>
            <a:r>
              <a:rPr lang="ru-RU" sz="2400" dirty="0"/>
              <a:t> (1964 г.)</a:t>
            </a:r>
          </a:p>
          <a:p>
            <a:endParaRPr lang="ru-RU" sz="2400" dirty="0"/>
          </a:p>
          <a:p>
            <a:r>
              <a:rPr lang="ru-RU" sz="2400" dirty="0"/>
              <a:t>Теория </a:t>
            </a:r>
            <a:r>
              <a:rPr lang="ru-RU" sz="2400" dirty="0" err="1"/>
              <a:t>ретинекса</a:t>
            </a:r>
            <a:r>
              <a:rPr lang="ru-RU" sz="2400" dirty="0"/>
              <a:t> Э.Г. Лэнда (1971 г.)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F91187-0FAB-4FCD-82C6-349F65DD5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906" y="5583101"/>
            <a:ext cx="1319878" cy="12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6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D5046-B882-4CBF-B2C0-F2978804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Двухстадийная модель (2010 г.)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8C9B7-AFD4-406E-9F86-32030CD2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2458616" cy="532656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772BAF-1281-46D2-9385-405E731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48881"/>
            <a:ext cx="3269884" cy="3130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8286EF-98E0-48EE-928D-2C043666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99" y="2348880"/>
            <a:ext cx="4569711" cy="3130103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2B24FEA-3EE9-4B44-8E9D-0067816AAFE6}"/>
              </a:ext>
            </a:extLst>
          </p:cNvPr>
          <p:cNvSpPr txBox="1">
            <a:spLocks/>
          </p:cNvSpPr>
          <p:nvPr/>
        </p:nvSpPr>
        <p:spPr>
          <a:xfrm>
            <a:off x="5640198" y="1600200"/>
            <a:ext cx="2458616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Схема</a:t>
            </a:r>
          </a:p>
        </p:txBody>
      </p:sp>
    </p:spTree>
    <p:extLst>
      <p:ext uri="{BB962C8B-B14F-4D97-AF65-F5344CB8AC3E}">
        <p14:creationId xmlns:p14="http://schemas.microsoft.com/office/powerpoint/2010/main" val="42890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1E850-8AA4-441A-81DD-AB8CD362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Колбочковое</a:t>
            </a:r>
            <a:r>
              <a:rPr lang="ru-RU" dirty="0"/>
              <a:t> зрение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8C642-AC0E-4816-86F0-7F9CEF41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коротковолновые (S) — 426 </a:t>
            </a:r>
            <a:r>
              <a:rPr lang="ru-RU" dirty="0" err="1"/>
              <a:t>нм</a:t>
            </a:r>
            <a:endParaRPr lang="ru-RU" dirty="0"/>
          </a:p>
          <a:p>
            <a:r>
              <a:rPr lang="ru-RU" dirty="0"/>
              <a:t>средневолновые (M) — 530 </a:t>
            </a:r>
            <a:r>
              <a:rPr lang="ru-RU" dirty="0" err="1"/>
              <a:t>нм</a:t>
            </a:r>
            <a:endParaRPr lang="ru-RU" dirty="0"/>
          </a:p>
          <a:p>
            <a:r>
              <a:rPr lang="ru-RU" dirty="0"/>
              <a:t>длинноволновые (L) — 552, 557 </a:t>
            </a:r>
            <a:r>
              <a:rPr lang="ru-RU" dirty="0" err="1"/>
              <a:t>нм</a:t>
            </a:r>
            <a:endParaRPr lang="ru-RU" dirty="0"/>
          </a:p>
          <a:p>
            <a:endParaRPr lang="ru-RU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6584934-1113-4076-9026-89DBAF87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44" y="3146664"/>
            <a:ext cx="6480720" cy="31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9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ED7FBB-8CAE-4EF7-BDCA-1DB70B8B1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b="1" dirty="0"/>
              <a:t>Раздел 3. </a:t>
            </a:r>
            <a:br>
              <a:rPr lang="en-US" sz="4400" b="1" dirty="0"/>
            </a:br>
            <a:r>
              <a:rPr lang="ru-RU" sz="4400" b="1" dirty="0"/>
              <a:t>Основы зрительного восприятия цвета</a:t>
            </a:r>
            <a:endParaRPr lang="ru-RU" sz="44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250E5C5-844C-4FCD-A7D6-6E2B2108E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3.1 Природа цветового ощущения. Основные фотометрические величины</a:t>
            </a:r>
          </a:p>
          <a:p>
            <a:r>
              <a:rPr lang="ru-RU" dirty="0"/>
              <a:t>3.2 Зрительный аппарат и цветовое зрение. Строение глаза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63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B30BC-9675-48C2-9B16-FEAC7382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Природа цветового ощущения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97E5-2D2D-4D90-BF72-BE29E6B0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Перцепция (от лат. </a:t>
            </a:r>
            <a:r>
              <a:rPr lang="ru-RU" dirty="0" err="1"/>
              <a:t>perceptio</a:t>
            </a:r>
            <a:r>
              <a:rPr lang="ru-RU" dirty="0"/>
              <a:t> — «восприятие») — способность человека воспринимать окружающий мир с помощью органов чувств, например различать цвета, чувствовать запахи и слышать звуки.</a:t>
            </a:r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ru-RU" dirty="0"/>
              <a:t>Виды:</a:t>
            </a:r>
          </a:p>
          <a:p>
            <a:r>
              <a:rPr lang="ru-RU" dirty="0"/>
              <a:t>Зрение</a:t>
            </a:r>
          </a:p>
          <a:p>
            <a:r>
              <a:rPr lang="ru-RU" dirty="0"/>
              <a:t>Слух</a:t>
            </a:r>
          </a:p>
          <a:p>
            <a:r>
              <a:rPr lang="ru-RU" dirty="0"/>
              <a:t>Вкус</a:t>
            </a:r>
          </a:p>
          <a:p>
            <a:r>
              <a:rPr lang="ru-RU" dirty="0"/>
              <a:t>Обоняние</a:t>
            </a:r>
          </a:p>
          <a:p>
            <a:r>
              <a:rPr lang="ru-RU" dirty="0"/>
              <a:t>Осязание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85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DB96F-17F2-488B-8A5E-D021C6BA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освещения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AE948-2CE7-4EB6-898C-EF87C913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912" y="2204864"/>
            <a:ext cx="4906888" cy="4272136"/>
          </a:xfrm>
        </p:spPr>
        <p:txBody>
          <a:bodyPr>
            <a:normAutofit/>
          </a:bodyPr>
          <a:lstStyle/>
          <a:p>
            <a:r>
              <a:rPr lang="ru-RU" dirty="0"/>
              <a:t>Зрение человека работает оптимально при яркости не более 320 кд/м</a:t>
            </a:r>
            <a:r>
              <a:rPr lang="ru-RU" baseline="30000" dirty="0"/>
              <a:t>2</a:t>
            </a:r>
            <a:r>
              <a:rPr lang="ru-RU" dirty="0"/>
              <a:t> или 1000 люкс (эквивалентно дневному свету позднего вечера)</a:t>
            </a:r>
          </a:p>
          <a:p>
            <a:r>
              <a:rPr lang="ru-RU" dirty="0"/>
              <a:t>Максимальная чувствительность к яркости </a:t>
            </a:r>
            <a:br>
              <a:rPr lang="ru-RU" dirty="0"/>
            </a:br>
            <a:r>
              <a:rPr lang="ru-RU" dirty="0"/>
              <a:t>от 3,2 до 320 000 кд/м</a:t>
            </a:r>
            <a:r>
              <a:rPr lang="ru-RU" baseline="30000" dirty="0"/>
              <a:t>2</a:t>
            </a:r>
            <a:r>
              <a:rPr lang="ru-RU" dirty="0"/>
              <a:t>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68322-EA30-4093-9206-7DE27C8EEA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4" y="1468756"/>
            <a:ext cx="2753342" cy="527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20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69D73-8C08-445C-BDD1-69332842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Яркость и восприятие ч/б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5FABF-6F5B-46CB-9ECF-2902EF96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B45EFF-E915-4008-A391-842C87096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46" y="1363480"/>
            <a:ext cx="7910863" cy="535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фотометрические величины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1" y="5373216"/>
            <a:ext cx="2703499" cy="110378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Световой поток / поток излучения</a:t>
            </a:r>
          </a:p>
          <a:p>
            <a:r>
              <a:rPr lang="ru-RU" dirty="0"/>
              <a:t>Яркость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3242703" y="1380302"/>
            <a:ext cx="5232060" cy="3828829"/>
            <a:chOff x="0" y="260350"/>
            <a:chExt cx="9144000" cy="6913563"/>
          </a:xfrm>
        </p:grpSpPr>
        <p:sp>
          <p:nvSpPr>
            <p:cNvPr id="5" name="Oval 1"/>
            <p:cNvSpPr>
              <a:spLocks noChangeArrowheads="1"/>
            </p:cNvSpPr>
            <p:nvPr/>
          </p:nvSpPr>
          <p:spPr bwMode="auto">
            <a:xfrm>
              <a:off x="684213" y="836613"/>
              <a:ext cx="1511300" cy="151130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CC00"/>
                </a:gs>
              </a:gsLst>
              <a:path path="shape">
                <a:fillToRect l="50000" t="50000" r="50000" b="50000"/>
              </a:path>
            </a:gra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47813" y="2420938"/>
              <a:ext cx="215900" cy="1079500"/>
            </a:xfrm>
            <a:custGeom>
              <a:avLst/>
              <a:gdLst>
                <a:gd name="G0" fmla="*/ 1 0 51712"/>
                <a:gd name="G1" fmla="*/ G0 136 1"/>
                <a:gd name="G2" fmla="*/ G1 1 136"/>
                <a:gd name="G3" fmla="*/ 1 0 51712"/>
                <a:gd name="G4" fmla="*/ G3 680 1"/>
                <a:gd name="G5" fmla="*/ G4 1 680"/>
                <a:gd name="G6" fmla="*/ 1 0 51712"/>
                <a:gd name="G7" fmla="*/ G6 136 1"/>
                <a:gd name="G8" fmla="*/ G7 1 136"/>
                <a:gd name="G9" fmla="*/ 680 680 1"/>
                <a:gd name="G10" fmla="*/ G9 1 680"/>
                <a:gd name="G11" fmla="*/ 136 136 1"/>
                <a:gd name="G12" fmla="*/ G11 1 136"/>
                <a:gd name="G13" fmla="*/ 181 680 1"/>
                <a:gd name="G14" fmla="*/ G13 1 680"/>
                <a:gd name="G15" fmla="*/ 1 0 51712"/>
                <a:gd name="G16" fmla="*/ G15 136 1"/>
                <a:gd name="G17" fmla="*/ G16 1 136"/>
                <a:gd name="G18" fmla="*/ 1 0 51712"/>
                <a:gd name="G19" fmla="*/ G18 680 1"/>
                <a:gd name="G20" fmla="*/ G19 1 680"/>
                <a:gd name="G21" fmla="*/ 1 0 51712"/>
                <a:gd name="G22" fmla="*/ 1 0 51712"/>
                <a:gd name="G23" fmla="*/ 1 0 51712"/>
                <a:gd name="G24" fmla="*/ 1 0 51712"/>
                <a:gd name="G25" fmla="*/ 1 0 51712"/>
                <a:gd name="G26" fmla="*/ G25 136 1"/>
                <a:gd name="G27" fmla="*/ G26 1 136"/>
                <a:gd name="G28" fmla="*/ 1 0 51712"/>
                <a:gd name="G29" fmla="*/ G28 680 1"/>
                <a:gd name="G30" fmla="*/ G29 1 680"/>
                <a:gd name="G31" fmla="*/ 1 0 51712"/>
                <a:gd name="G32" fmla="*/ G31 136 1"/>
                <a:gd name="G33" fmla="*/ G32 1 136"/>
                <a:gd name="G34" fmla="*/ 1 0 51712"/>
                <a:gd name="G35" fmla="*/ G34 680 1"/>
                <a:gd name="G36" fmla="*/ G35 1 680"/>
                <a:gd name="T0" fmla="*/ 0 w 136"/>
                <a:gd name="T1" fmla="*/ 0 h 680"/>
                <a:gd name="T2" fmla="*/ 0 w 136"/>
                <a:gd name="T3" fmla="*/ 680 h 680"/>
                <a:gd name="T4" fmla="*/ 136 w 136"/>
                <a:gd name="T5" fmla="*/ 181 h 680"/>
                <a:gd name="T6" fmla="*/ 0 w 136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80">
                  <a:moveTo>
                    <a:pt x="0" y="0"/>
                  </a:moveTo>
                  <a:lnTo>
                    <a:pt x="0" y="680"/>
                  </a:lnTo>
                  <a:lnTo>
                    <a:pt x="136" y="18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FFFF00"/>
                </a:gs>
              </a:gsLst>
              <a:lin ang="0" scaled="1"/>
            </a:gra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1979613" y="2205038"/>
              <a:ext cx="936625" cy="792162"/>
            </a:xfrm>
            <a:custGeom>
              <a:avLst/>
              <a:gdLst>
                <a:gd name="G0" fmla="*/ 1 0 51712"/>
                <a:gd name="G1" fmla="*/ G0 590 1"/>
                <a:gd name="G2" fmla="*/ G1 1 590"/>
                <a:gd name="G3" fmla="*/ 45 499 1"/>
                <a:gd name="G4" fmla="*/ G3 1 499"/>
                <a:gd name="G5" fmla="*/ 590 590 1"/>
                <a:gd name="G6" fmla="*/ G5 1 590"/>
                <a:gd name="G7" fmla="*/ 499 499 1"/>
                <a:gd name="G8" fmla="*/ G7 1 499"/>
                <a:gd name="G9" fmla="*/ 182 590 1"/>
                <a:gd name="G10" fmla="*/ G9 1 590"/>
                <a:gd name="G11" fmla="*/ 1 0 51712"/>
                <a:gd name="G12" fmla="*/ G11 499 1"/>
                <a:gd name="G13" fmla="*/ G12 1 499"/>
                <a:gd name="G14" fmla="*/ 1 0 51712"/>
                <a:gd name="G15" fmla="*/ G14 590 1"/>
                <a:gd name="G16" fmla="*/ G15 1 590"/>
                <a:gd name="G17" fmla="*/ 45 499 1"/>
                <a:gd name="G18" fmla="*/ G17 1 499"/>
                <a:gd name="G19" fmla="*/ 1 0 51712"/>
                <a:gd name="G20" fmla="*/ 1 0 51712"/>
                <a:gd name="G21" fmla="*/ 1 0 51712"/>
                <a:gd name="G22" fmla="*/ 1 0 51712"/>
                <a:gd name="G23" fmla="*/ 1 0 51712"/>
                <a:gd name="G24" fmla="*/ G23 590 1"/>
                <a:gd name="G25" fmla="*/ G24 1 590"/>
                <a:gd name="G26" fmla="*/ 1 0 51712"/>
                <a:gd name="G27" fmla="*/ G26 499 1"/>
                <a:gd name="G28" fmla="*/ G27 1 499"/>
                <a:gd name="G29" fmla="*/ 1 0 51712"/>
                <a:gd name="G30" fmla="*/ G29 590 1"/>
                <a:gd name="G31" fmla="*/ G30 1 590"/>
                <a:gd name="G32" fmla="*/ 1 0 51712"/>
                <a:gd name="G33" fmla="*/ G32 499 1"/>
                <a:gd name="G34" fmla="*/ G33 1 499"/>
                <a:gd name="T0" fmla="*/ 0 w 590"/>
                <a:gd name="T1" fmla="*/ 45 h 499"/>
                <a:gd name="T2" fmla="*/ 590 w 590"/>
                <a:gd name="T3" fmla="*/ 499 h 499"/>
                <a:gd name="T4" fmla="*/ 182 w 590"/>
                <a:gd name="T5" fmla="*/ 0 h 499"/>
                <a:gd name="T6" fmla="*/ 0 w 590"/>
                <a:gd name="T7" fmla="*/ 4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0" h="499">
                  <a:moveTo>
                    <a:pt x="0" y="45"/>
                  </a:moveTo>
                  <a:lnTo>
                    <a:pt x="590" y="499"/>
                  </a:lnTo>
                  <a:lnTo>
                    <a:pt x="182" y="0"/>
                  </a:lnTo>
                  <a:lnTo>
                    <a:pt x="0" y="45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CC00"/>
                </a:gs>
                <a:gs pos="100000">
                  <a:srgbClr val="FFFF00"/>
                </a:gs>
              </a:gsLst>
              <a:lin ang="2700000" scaled="1"/>
            </a:gra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 rot="5880000">
              <a:off x="2700338" y="1484313"/>
              <a:ext cx="215900" cy="1079500"/>
            </a:xfrm>
            <a:custGeom>
              <a:avLst/>
              <a:gdLst>
                <a:gd name="G0" fmla="*/ 1 0 51712"/>
                <a:gd name="G1" fmla="*/ G0 136 1"/>
                <a:gd name="G2" fmla="*/ G1 1 136"/>
                <a:gd name="G3" fmla="*/ 1 0 51712"/>
                <a:gd name="G4" fmla="*/ G3 680 1"/>
                <a:gd name="G5" fmla="*/ G4 1 680"/>
                <a:gd name="G6" fmla="*/ 1 0 51712"/>
                <a:gd name="G7" fmla="*/ G6 136 1"/>
                <a:gd name="G8" fmla="*/ G7 1 136"/>
                <a:gd name="G9" fmla="*/ 680 680 1"/>
                <a:gd name="G10" fmla="*/ G9 1 680"/>
                <a:gd name="G11" fmla="*/ 136 136 1"/>
                <a:gd name="G12" fmla="*/ G11 1 136"/>
                <a:gd name="G13" fmla="*/ 181 680 1"/>
                <a:gd name="G14" fmla="*/ G13 1 680"/>
                <a:gd name="G15" fmla="*/ 1 0 51712"/>
                <a:gd name="G16" fmla="*/ G15 136 1"/>
                <a:gd name="G17" fmla="*/ G16 1 136"/>
                <a:gd name="G18" fmla="*/ 1 0 51712"/>
                <a:gd name="G19" fmla="*/ G18 680 1"/>
                <a:gd name="G20" fmla="*/ G19 1 680"/>
                <a:gd name="G21" fmla="*/ 1 0 51712"/>
                <a:gd name="G22" fmla="*/ 1 0 51712"/>
                <a:gd name="G23" fmla="*/ 1 0 51712"/>
                <a:gd name="G24" fmla="*/ 1 0 51712"/>
                <a:gd name="G25" fmla="*/ 1 0 51712"/>
                <a:gd name="G26" fmla="*/ G25 136 1"/>
                <a:gd name="G27" fmla="*/ G26 1 136"/>
                <a:gd name="G28" fmla="*/ 1 0 51712"/>
                <a:gd name="G29" fmla="*/ G28 680 1"/>
                <a:gd name="G30" fmla="*/ G29 1 680"/>
                <a:gd name="G31" fmla="*/ 1 0 51712"/>
                <a:gd name="G32" fmla="*/ G31 136 1"/>
                <a:gd name="G33" fmla="*/ G32 1 136"/>
                <a:gd name="G34" fmla="*/ 1 0 51712"/>
                <a:gd name="G35" fmla="*/ G34 680 1"/>
                <a:gd name="G36" fmla="*/ G35 1 680"/>
                <a:gd name="T0" fmla="*/ 0 w 136"/>
                <a:gd name="T1" fmla="*/ 0 h 680"/>
                <a:gd name="T2" fmla="*/ 0 w 136"/>
                <a:gd name="T3" fmla="*/ 680 h 680"/>
                <a:gd name="T4" fmla="*/ 136 w 136"/>
                <a:gd name="T5" fmla="*/ 181 h 680"/>
                <a:gd name="T6" fmla="*/ 0 w 136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80">
                  <a:moveTo>
                    <a:pt x="0" y="0"/>
                  </a:moveTo>
                  <a:lnTo>
                    <a:pt x="0" y="680"/>
                  </a:lnTo>
                  <a:lnTo>
                    <a:pt x="136" y="18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FFFF00"/>
                </a:gs>
              </a:gsLst>
              <a:lin ang="15738000" scaled="1"/>
            </a:gra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 rot="7560000">
              <a:off x="2484437" y="763588"/>
              <a:ext cx="936625" cy="793750"/>
            </a:xfrm>
            <a:custGeom>
              <a:avLst/>
              <a:gdLst>
                <a:gd name="G0" fmla="*/ 1 0 51712"/>
                <a:gd name="G1" fmla="*/ G0 590 1"/>
                <a:gd name="G2" fmla="*/ G1 1 590"/>
                <a:gd name="G3" fmla="*/ 45 499 1"/>
                <a:gd name="G4" fmla="*/ G3 1 499"/>
                <a:gd name="G5" fmla="*/ 590 590 1"/>
                <a:gd name="G6" fmla="*/ G5 1 590"/>
                <a:gd name="G7" fmla="*/ 499 499 1"/>
                <a:gd name="G8" fmla="*/ G7 1 499"/>
                <a:gd name="G9" fmla="*/ 182 590 1"/>
                <a:gd name="G10" fmla="*/ G9 1 590"/>
                <a:gd name="G11" fmla="*/ 1 0 51712"/>
                <a:gd name="G12" fmla="*/ G11 499 1"/>
                <a:gd name="G13" fmla="*/ G12 1 499"/>
                <a:gd name="G14" fmla="*/ 1 0 51712"/>
                <a:gd name="G15" fmla="*/ G14 590 1"/>
                <a:gd name="G16" fmla="*/ G15 1 590"/>
                <a:gd name="G17" fmla="*/ 45 499 1"/>
                <a:gd name="G18" fmla="*/ G17 1 499"/>
                <a:gd name="G19" fmla="*/ 1 0 51712"/>
                <a:gd name="G20" fmla="*/ 1 0 51712"/>
                <a:gd name="G21" fmla="*/ 1 0 51712"/>
                <a:gd name="G22" fmla="*/ 1 0 51712"/>
                <a:gd name="G23" fmla="*/ 1 0 51712"/>
                <a:gd name="G24" fmla="*/ G23 590 1"/>
                <a:gd name="G25" fmla="*/ G24 1 590"/>
                <a:gd name="G26" fmla="*/ 1 0 51712"/>
                <a:gd name="G27" fmla="*/ G26 499 1"/>
                <a:gd name="G28" fmla="*/ G27 1 499"/>
                <a:gd name="G29" fmla="*/ 1 0 51712"/>
                <a:gd name="G30" fmla="*/ G29 590 1"/>
                <a:gd name="G31" fmla="*/ G30 1 590"/>
                <a:gd name="G32" fmla="*/ 1 0 51712"/>
                <a:gd name="G33" fmla="*/ G32 499 1"/>
                <a:gd name="G34" fmla="*/ G33 1 499"/>
                <a:gd name="T0" fmla="*/ 0 w 590"/>
                <a:gd name="T1" fmla="*/ 45 h 499"/>
                <a:gd name="T2" fmla="*/ 590 w 590"/>
                <a:gd name="T3" fmla="*/ 499 h 499"/>
                <a:gd name="T4" fmla="*/ 182 w 590"/>
                <a:gd name="T5" fmla="*/ 0 h 499"/>
                <a:gd name="T6" fmla="*/ 0 w 590"/>
                <a:gd name="T7" fmla="*/ 4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0" h="499">
                  <a:moveTo>
                    <a:pt x="0" y="45"/>
                  </a:moveTo>
                  <a:lnTo>
                    <a:pt x="590" y="499"/>
                  </a:lnTo>
                  <a:lnTo>
                    <a:pt x="182" y="0"/>
                  </a:lnTo>
                  <a:lnTo>
                    <a:pt x="0" y="45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CC00"/>
                </a:gs>
                <a:gs pos="100000">
                  <a:srgbClr val="FFFF00"/>
                </a:gs>
              </a:gsLst>
              <a:lin ang="16764001" scaled="1"/>
            </a:gra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 rot="4680000">
              <a:off x="179387" y="2562226"/>
              <a:ext cx="936625" cy="793750"/>
            </a:xfrm>
            <a:custGeom>
              <a:avLst/>
              <a:gdLst>
                <a:gd name="G0" fmla="*/ 1 0 51712"/>
                <a:gd name="G1" fmla="*/ G0 590 1"/>
                <a:gd name="G2" fmla="*/ G1 1 590"/>
                <a:gd name="G3" fmla="*/ 45 499 1"/>
                <a:gd name="G4" fmla="*/ G3 1 499"/>
                <a:gd name="G5" fmla="*/ 590 590 1"/>
                <a:gd name="G6" fmla="*/ G5 1 590"/>
                <a:gd name="G7" fmla="*/ 499 499 1"/>
                <a:gd name="G8" fmla="*/ G7 1 499"/>
                <a:gd name="G9" fmla="*/ 182 590 1"/>
                <a:gd name="G10" fmla="*/ G9 1 590"/>
                <a:gd name="G11" fmla="*/ 1 0 51712"/>
                <a:gd name="G12" fmla="*/ G11 499 1"/>
                <a:gd name="G13" fmla="*/ G12 1 499"/>
                <a:gd name="G14" fmla="*/ 1 0 51712"/>
                <a:gd name="G15" fmla="*/ G14 590 1"/>
                <a:gd name="G16" fmla="*/ G15 1 590"/>
                <a:gd name="G17" fmla="*/ 45 499 1"/>
                <a:gd name="G18" fmla="*/ G17 1 499"/>
                <a:gd name="G19" fmla="*/ 1 0 51712"/>
                <a:gd name="G20" fmla="*/ 1 0 51712"/>
                <a:gd name="G21" fmla="*/ 1 0 51712"/>
                <a:gd name="G22" fmla="*/ 1 0 51712"/>
                <a:gd name="G23" fmla="*/ 1 0 51712"/>
                <a:gd name="G24" fmla="*/ G23 590 1"/>
                <a:gd name="G25" fmla="*/ G24 1 590"/>
                <a:gd name="G26" fmla="*/ 1 0 51712"/>
                <a:gd name="G27" fmla="*/ G26 499 1"/>
                <a:gd name="G28" fmla="*/ G27 1 499"/>
                <a:gd name="G29" fmla="*/ 1 0 51712"/>
                <a:gd name="G30" fmla="*/ G29 590 1"/>
                <a:gd name="G31" fmla="*/ G30 1 590"/>
                <a:gd name="G32" fmla="*/ 1 0 51712"/>
                <a:gd name="G33" fmla="*/ G32 499 1"/>
                <a:gd name="G34" fmla="*/ G33 1 499"/>
                <a:gd name="T0" fmla="*/ 0 w 590"/>
                <a:gd name="T1" fmla="*/ 45 h 499"/>
                <a:gd name="T2" fmla="*/ 590 w 590"/>
                <a:gd name="T3" fmla="*/ 499 h 499"/>
                <a:gd name="T4" fmla="*/ 182 w 590"/>
                <a:gd name="T5" fmla="*/ 0 h 499"/>
                <a:gd name="T6" fmla="*/ 0 w 590"/>
                <a:gd name="T7" fmla="*/ 4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0" h="499">
                  <a:moveTo>
                    <a:pt x="0" y="45"/>
                  </a:moveTo>
                  <a:lnTo>
                    <a:pt x="590" y="499"/>
                  </a:lnTo>
                  <a:lnTo>
                    <a:pt x="182" y="0"/>
                  </a:lnTo>
                  <a:lnTo>
                    <a:pt x="0" y="45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CC00"/>
                </a:gs>
                <a:gs pos="100000">
                  <a:srgbClr val="FFFF00"/>
                </a:gs>
              </a:gsLst>
              <a:lin ang="19626000" scaled="1"/>
            </a:gra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 rot="2160000">
              <a:off x="2339975" y="260350"/>
              <a:ext cx="360363" cy="936625"/>
            </a:xfrm>
            <a:custGeom>
              <a:avLst/>
              <a:gdLst>
                <a:gd name="G0" fmla="*/ 1 0 51712"/>
                <a:gd name="G1" fmla="*/ G0 136 1"/>
                <a:gd name="G2" fmla="*/ G1 1 136"/>
                <a:gd name="G3" fmla="*/ 1 0 51712"/>
                <a:gd name="G4" fmla="*/ G3 680 1"/>
                <a:gd name="G5" fmla="*/ G4 1 680"/>
                <a:gd name="G6" fmla="*/ 1 0 51712"/>
                <a:gd name="G7" fmla="*/ G6 136 1"/>
                <a:gd name="G8" fmla="*/ G7 1 136"/>
                <a:gd name="G9" fmla="*/ 680 680 1"/>
                <a:gd name="G10" fmla="*/ G9 1 680"/>
                <a:gd name="G11" fmla="*/ 136 136 1"/>
                <a:gd name="G12" fmla="*/ G11 1 136"/>
                <a:gd name="G13" fmla="*/ 181 680 1"/>
                <a:gd name="G14" fmla="*/ G13 1 680"/>
                <a:gd name="G15" fmla="*/ 1 0 51712"/>
                <a:gd name="G16" fmla="*/ G15 136 1"/>
                <a:gd name="G17" fmla="*/ G16 1 136"/>
                <a:gd name="G18" fmla="*/ 1 0 51712"/>
                <a:gd name="G19" fmla="*/ G18 680 1"/>
                <a:gd name="G20" fmla="*/ G19 1 680"/>
                <a:gd name="G21" fmla="*/ 1 0 51712"/>
                <a:gd name="G22" fmla="*/ 1 0 51712"/>
                <a:gd name="G23" fmla="*/ 1 0 51712"/>
                <a:gd name="G24" fmla="*/ 1 0 51712"/>
                <a:gd name="G25" fmla="*/ 1 0 51712"/>
                <a:gd name="G26" fmla="*/ G25 136 1"/>
                <a:gd name="G27" fmla="*/ G26 1 136"/>
                <a:gd name="G28" fmla="*/ 1 0 51712"/>
                <a:gd name="G29" fmla="*/ G28 680 1"/>
                <a:gd name="G30" fmla="*/ G29 1 680"/>
                <a:gd name="G31" fmla="*/ 1 0 51712"/>
                <a:gd name="G32" fmla="*/ G31 136 1"/>
                <a:gd name="G33" fmla="*/ G32 1 136"/>
                <a:gd name="G34" fmla="*/ 1 0 51712"/>
                <a:gd name="G35" fmla="*/ G34 680 1"/>
                <a:gd name="G36" fmla="*/ G35 1 680"/>
                <a:gd name="T0" fmla="*/ 0 w 136"/>
                <a:gd name="T1" fmla="*/ 0 h 680"/>
                <a:gd name="T2" fmla="*/ 0 w 136"/>
                <a:gd name="T3" fmla="*/ 680 h 680"/>
                <a:gd name="T4" fmla="*/ 136 w 136"/>
                <a:gd name="T5" fmla="*/ 181 h 680"/>
                <a:gd name="T6" fmla="*/ 0 w 136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80">
                  <a:moveTo>
                    <a:pt x="0" y="0"/>
                  </a:moveTo>
                  <a:lnTo>
                    <a:pt x="0" y="680"/>
                  </a:lnTo>
                  <a:lnTo>
                    <a:pt x="136" y="18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FFFF00"/>
                </a:gs>
              </a:gsLst>
              <a:lin ang="19440000" scaled="1"/>
            </a:gra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348038" y="1844675"/>
              <a:ext cx="2736850" cy="1588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348038" y="2133600"/>
              <a:ext cx="2736850" cy="1588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48038" y="2420938"/>
              <a:ext cx="2736850" cy="1587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0" y="5661025"/>
              <a:ext cx="9144000" cy="15128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195513" y="3284538"/>
              <a:ext cx="2449512" cy="2376487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835150" y="3284538"/>
              <a:ext cx="2449513" cy="2376487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474788" y="3284538"/>
              <a:ext cx="2449512" cy="2376487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4284663" y="2635250"/>
              <a:ext cx="2374900" cy="302736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4643438" y="2563813"/>
              <a:ext cx="2374900" cy="3027362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924300" y="5661025"/>
              <a:ext cx="287338" cy="863600"/>
            </a:xfrm>
            <a:prstGeom prst="line">
              <a:avLst/>
            </a:prstGeom>
            <a:noFill/>
            <a:ln w="7632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237426" y="1216956"/>
              <a:ext cx="2991899" cy="608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tabLst>
                  <a:tab pos="723900" algn="l"/>
                  <a:tab pos="1447800" algn="l"/>
                  <a:tab pos="2171700" algn="l"/>
                </a:tabLst>
              </a:pPr>
              <a:r>
                <a:rPr lang="ru-RU" sz="1600" b="1" dirty="0">
                  <a:solidFill>
                    <a:srgbClr val="000000"/>
                  </a:solidFill>
                  <a:latin typeface="Calibri" charset="0"/>
                </a:rPr>
                <a:t>излучаемый свет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 rot="18604395">
              <a:off x="4254712" y="3734472"/>
              <a:ext cx="3829933" cy="696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tabLst>
                  <a:tab pos="723900" algn="l"/>
                  <a:tab pos="1447800" algn="l"/>
                  <a:tab pos="2171700" algn="l"/>
                </a:tabLst>
              </a:pPr>
              <a:r>
                <a:rPr lang="ru-RU" sz="2000" b="1" dirty="0">
                  <a:solidFill>
                    <a:srgbClr val="000000"/>
                  </a:solidFill>
                  <a:latin typeface="Calibri" charset="0"/>
                </a:rPr>
                <a:t>отраженный свет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4500563" y="6237288"/>
              <a:ext cx="4340225" cy="608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5000" rIns="90000" bIns="45000">
              <a:spAutoFit/>
            </a:bodyPr>
            <a:lstStyle/>
            <a:p>
              <a:pPr>
                <a:tabLst>
                  <a:tab pos="723900" algn="l"/>
                  <a:tab pos="1447800" algn="l"/>
                  <a:tab pos="2171700" algn="l"/>
                </a:tabLst>
              </a:pPr>
              <a:r>
                <a:rPr lang="ru-RU" sz="1600" b="1" dirty="0">
                  <a:solidFill>
                    <a:srgbClr val="000000"/>
                  </a:solidFill>
                  <a:latin typeface="Calibri" charset="0"/>
                </a:rPr>
                <a:t>поглощение света</a:t>
              </a:r>
            </a:p>
          </p:txBody>
        </p:sp>
        <p:pic>
          <p:nvPicPr>
            <p:cNvPr id="2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5" y="908050"/>
              <a:ext cx="2684463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6" name="Объект 2"/>
          <p:cNvSpPr txBox="1">
            <a:spLocks/>
          </p:cNvSpPr>
          <p:nvPr/>
        </p:nvSpPr>
        <p:spPr>
          <a:xfrm>
            <a:off x="4875880" y="5373216"/>
            <a:ext cx="2703499" cy="1103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Освещенность / светимость</a:t>
            </a:r>
          </a:p>
          <a:p>
            <a:r>
              <a:rPr lang="ru-RU" dirty="0"/>
              <a:t>Сила света</a:t>
            </a:r>
          </a:p>
        </p:txBody>
      </p:sp>
      <p:sp>
        <p:nvSpPr>
          <p:cNvPr id="27" name="Объект 2"/>
          <p:cNvSpPr txBox="1">
            <a:spLocks/>
          </p:cNvSpPr>
          <p:nvPr/>
        </p:nvSpPr>
        <p:spPr>
          <a:xfrm>
            <a:off x="7752185" y="5361632"/>
            <a:ext cx="2703499" cy="1103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Отражение</a:t>
            </a:r>
          </a:p>
          <a:p>
            <a:r>
              <a:rPr lang="ru-RU" dirty="0"/>
              <a:t>Пропускание</a:t>
            </a:r>
          </a:p>
          <a:p>
            <a:r>
              <a:rPr lang="ru-RU" dirty="0"/>
              <a:t>Поглощение</a:t>
            </a:r>
          </a:p>
        </p:txBody>
      </p:sp>
    </p:spTree>
    <p:extLst>
      <p:ext uri="{BB962C8B-B14F-4D97-AF65-F5344CB8AC3E}">
        <p14:creationId xmlns:p14="http://schemas.microsoft.com/office/powerpoint/2010/main" val="155187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Физические величины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поток (мощность) излучения принимают энергию, переносимую в единицу времени, Ватт (Вт).</a:t>
            </a:r>
          </a:p>
          <a:p>
            <a:r>
              <a:rPr lang="ru-RU" dirty="0"/>
              <a:t>Световой поток </a:t>
            </a:r>
            <a:r>
              <a:rPr lang="en-US" i="1" dirty="0"/>
              <a:t>F </a:t>
            </a:r>
            <a:r>
              <a:rPr lang="ru-RU" dirty="0"/>
              <a:t>– это мощность излучения, оцененная по его действию на глаз человека. Единица измерения – люмен (лм).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618732" y="4038600"/>
          <a:ext cx="479285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90170" imgH="241195" progId="Equation.DSMT4">
                  <p:embed/>
                </p:oleObj>
              </mc:Choice>
              <mc:Fallback>
                <p:oleObj name="Equation" r:id="rId3" imgW="990170" imgH="241195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732" y="4038600"/>
                        <a:ext cx="479285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63178" y="4593358"/>
            <a:ext cx="5613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23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>
              <a:latin typeface="Arial" panose="020B0604020202020204" pitchFamily="34" charset="0"/>
            </a:endParaRPr>
          </a:p>
        </p:txBody>
      </p:sp>
      <p:pic>
        <p:nvPicPr>
          <p:cNvPr id="7" name="Picture 3" descr="Рис_П_7">
            <a:extLst>
              <a:ext uri="{FF2B5EF4-FFF2-40B4-BE49-F238E27FC236}">
                <a16:creationId xmlns:a16="http://schemas.microsoft.com/office/drawing/2014/main" id="{2DEAA2A9-D9F7-4CBB-8000-C2AAB310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05224"/>
            <a:ext cx="4094732" cy="264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520168-983E-451E-83E7-528B73EC54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661" b="-19943"/>
          <a:stretch/>
        </p:blipFill>
        <p:spPr>
          <a:xfrm>
            <a:off x="6573270" y="5181203"/>
            <a:ext cx="335019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4876800"/>
          </a:xfrm>
        </p:spPr>
        <p:txBody>
          <a:bodyPr/>
          <a:lstStyle/>
          <a:p>
            <a:r>
              <a:rPr lang="ru-RU" dirty="0"/>
              <a:t>Энергетическая сила света - поток излучения, приходящийся на единицу телесного угла </a:t>
            </a:r>
            <a:r>
              <a:rPr lang="ru-RU" dirty="0">
                <a:sym typeface="Symbol" panose="05050102010706020507" pitchFamily="18" charset="2"/>
              </a:rPr>
              <a:t></a:t>
            </a:r>
            <a:r>
              <a:rPr lang="ru-RU" dirty="0"/>
              <a:t>. Единицы измерения</a:t>
            </a:r>
            <a:r>
              <a:rPr lang="en-US" dirty="0"/>
              <a:t> </a:t>
            </a:r>
            <a:r>
              <a:rPr lang="ru-RU" dirty="0"/>
              <a:t>– Ватт / стерадиан (Вт / ср). </a:t>
            </a:r>
          </a:p>
          <a:p>
            <a:r>
              <a:rPr lang="ru-RU" dirty="0"/>
              <a:t>Световой силой света называют световой поток, приходящийся на единицу телесного угла </a:t>
            </a:r>
            <a:r>
              <a:rPr lang="ru-RU" dirty="0">
                <a:sym typeface="Symbol" panose="05050102010706020507" pitchFamily="18" charset="2"/>
              </a:rPr>
              <a:t></a:t>
            </a:r>
            <a:r>
              <a:rPr lang="ru-RU" dirty="0"/>
              <a:t>. Единицы измерения – кандела (кд).</a:t>
            </a:r>
          </a:p>
          <a:p>
            <a:r>
              <a:rPr lang="ru-RU" dirty="0"/>
              <a:t>Телесный угол – это часть пространства, ограниченная конической поверхностью и замкнутая криволинейным контуром, не проходящим через вершину угла.</a:t>
            </a:r>
          </a:p>
        </p:txBody>
      </p:sp>
      <p:pic>
        <p:nvPicPr>
          <p:cNvPr id="15362" name="Picture 2" descr="Pict_П_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4164385"/>
            <a:ext cx="2346573" cy="239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7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4876800"/>
          </a:xfrm>
        </p:spPr>
        <p:txBody>
          <a:bodyPr/>
          <a:lstStyle/>
          <a:p>
            <a:r>
              <a:rPr lang="ru-RU" dirty="0"/>
              <a:t>Яркость (</a:t>
            </a:r>
            <a:r>
              <a:rPr lang="ru-RU" i="1" dirty="0"/>
              <a:t>В</a:t>
            </a:r>
            <a:r>
              <a:rPr lang="ru-RU" dirty="0"/>
              <a:t>). Под энергетической яркостью источника излучения понимают энергетическую силу света источника в определенном направлении, отнесенную к единице площади проекции его поверхности на плоскость, перпендикулярную данному направлению. Единицами измерения энергетической и световой яркости соответственно являются (Вт/ср)м</a:t>
            </a:r>
            <a:r>
              <a:rPr lang="ru-RU" baseline="30000" dirty="0"/>
              <a:t>–2</a:t>
            </a:r>
            <a:r>
              <a:rPr lang="ru-RU" dirty="0"/>
              <a:t> и кд/м</a:t>
            </a:r>
            <a:r>
              <a:rPr lang="ru-RU" baseline="30000" dirty="0"/>
              <a:t>2</a:t>
            </a:r>
            <a:r>
              <a:rPr lang="ru-RU" dirty="0"/>
              <a:t>.</a:t>
            </a:r>
          </a:p>
          <a:p>
            <a:r>
              <a:rPr lang="ru-RU" dirty="0"/>
              <a:t>В световых единицах яркость, выраженная через световой поток, определяется по формуле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59897" y="45404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143672" y="4221088"/>
          <a:ext cx="5269472" cy="21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206500" imgH="482600" progId="Equation.DSMT4">
                  <p:embed/>
                </p:oleObj>
              </mc:Choice>
              <mc:Fallback>
                <p:oleObj name="Equation" r:id="rId3" imgW="1206500" imgH="4826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4221088"/>
                        <a:ext cx="5269472" cy="211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52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521</Words>
  <Application>Microsoft Office PowerPoint</Application>
  <PresentationFormat>Широкоэкранный</PresentationFormat>
  <Paragraphs>79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Ясность</vt:lpstr>
      <vt:lpstr>Equation</vt:lpstr>
      <vt:lpstr>Теория цвета и цветовосприятие </vt:lpstr>
      <vt:lpstr>Раздел 3.  Основы зрительного восприятия цвета</vt:lpstr>
      <vt:lpstr>Природа цветового ощущения</vt:lpstr>
      <vt:lpstr>Влияние освещения</vt:lpstr>
      <vt:lpstr>Яркость и восприятие ч/б</vt:lpstr>
      <vt:lpstr>Основные фотометрические величины</vt:lpstr>
      <vt:lpstr>Физические величины</vt:lpstr>
      <vt:lpstr>Презентация PowerPoint</vt:lpstr>
      <vt:lpstr>Презентация PowerPoint</vt:lpstr>
      <vt:lpstr>Презентация PowerPoint</vt:lpstr>
      <vt:lpstr>Зрительный аппарат и цветовое зрение. Строение глаза</vt:lpstr>
      <vt:lpstr>Теории цветового зрения</vt:lpstr>
      <vt:lpstr>Двухстадийная модель (2010 г.)</vt:lpstr>
      <vt:lpstr>Колбочковое зрение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цвета и цветовосприятие</dc:title>
  <dc:creator>novolochka@yandex.ru</dc:creator>
  <cp:lastModifiedBy>novolochka@yandex.ru</cp:lastModifiedBy>
  <cp:revision>3</cp:revision>
  <dcterms:created xsi:type="dcterms:W3CDTF">2024-02-27T15:28:12Z</dcterms:created>
  <dcterms:modified xsi:type="dcterms:W3CDTF">2024-02-27T15:32:22Z</dcterms:modified>
</cp:coreProperties>
</file>