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370" r:id="rId3"/>
    <p:sldId id="365" r:id="rId4"/>
    <p:sldId id="373" r:id="rId5"/>
    <p:sldId id="302" r:id="rId6"/>
    <p:sldId id="265" r:id="rId7"/>
    <p:sldId id="374" r:id="rId8"/>
    <p:sldId id="328" r:id="rId9"/>
    <p:sldId id="371" r:id="rId10"/>
    <p:sldId id="37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6C97B-3FB9-4A54-AAD4-2F3FC263FE9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AFA09-90F8-4460-9BBA-9C6B6C103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097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27.02.2024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25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27.02.2024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82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27.02.2024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38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27.02.2024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44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27.02.2024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314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27.02.2024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4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27.02.2024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56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27.02.2024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35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27.02.2024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79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27.02.2024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20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27.02.2024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23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B089155-895C-4259-8644-4C74F0E5BD3D}" type="datetimeFigureOut">
              <a:rPr lang="ru-RU" smtClean="0"/>
              <a:pPr/>
              <a:t>27.02.2024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29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39516" y="1916833"/>
            <a:ext cx="8712968" cy="1927225"/>
          </a:xfrm>
        </p:spPr>
        <p:txBody>
          <a:bodyPr/>
          <a:lstStyle/>
          <a:p>
            <a:pPr algn="ctr"/>
            <a:r>
              <a:rPr lang="ru-RU" sz="4400" dirty="0"/>
              <a:t>Теория цвета</a:t>
            </a:r>
            <a:br>
              <a:rPr lang="ru-RU" sz="4400" dirty="0"/>
            </a:br>
            <a:r>
              <a:rPr lang="ru-RU" sz="4400" dirty="0"/>
              <a:t>и </a:t>
            </a:r>
            <a:r>
              <a:rPr lang="ru-RU" sz="4400" dirty="0" err="1"/>
              <a:t>цветовосприятие</a:t>
            </a:r>
            <a:br>
              <a:rPr lang="ru-RU" sz="4400" dirty="0"/>
            </a:b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213509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F9621-9C13-4AC0-B136-872A0923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Законы Грассмана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FA90DE-414E-4A43-8C75-8D03E860B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Третий закон — </a:t>
            </a:r>
            <a:r>
              <a:rPr lang="ru-RU" b="1" dirty="0"/>
              <a:t>аддитивности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цвет смеси излучений зависит только от их цвета, а не от спектрального состава самих излучений.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i="1" dirty="0"/>
              <a:t>Следствие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аддитивность цветовых уравнений: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AE6D51C-F5AF-4A0E-AA0B-F366DE50D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753" y="44730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06815B2-9721-4952-A97D-911CCF19CF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1784" y="4356204"/>
          <a:ext cx="4896544" cy="2309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3530600" imgH="1663700" progId="Equation.DSMT4">
                  <p:embed/>
                </p:oleObj>
              </mc:Choice>
              <mc:Fallback>
                <p:oleObj name="Equation" r:id="rId3" imgW="3530600" imgH="1663700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206815B2-9721-4952-A97D-911CCF19CF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784" y="4356204"/>
                        <a:ext cx="4896544" cy="23096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359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ED7FBB-8CAE-4EF7-BDCA-1DB70B8B10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b="1" dirty="0"/>
              <a:t>Раздел </a:t>
            </a:r>
            <a:r>
              <a:rPr lang="en-US" sz="4400" b="1" dirty="0"/>
              <a:t>4</a:t>
            </a:r>
            <a:r>
              <a:rPr lang="ru-RU" sz="4400" b="1" dirty="0"/>
              <a:t>. </a:t>
            </a:r>
            <a:br>
              <a:rPr lang="en-US" sz="4400" b="1" dirty="0"/>
            </a:br>
            <a:r>
              <a:rPr lang="ru-RU" sz="4400" b="1" dirty="0"/>
              <a:t>Законы восприятия цвета</a:t>
            </a:r>
            <a:endParaRPr lang="ru-RU" sz="4400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F250E5C5-844C-4FCD-A7D6-6E2B2108E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505200"/>
            <a:ext cx="7848600" cy="316416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4.1 Световая и спектральная чувствительность глаза, адаптация, зрительная инерция.</a:t>
            </a:r>
          </a:p>
          <a:p>
            <a:r>
              <a:rPr lang="ru-RU" dirty="0"/>
              <a:t>Закономерности восприятия цвета, пороги восприятия, восприятие яркости, цветности</a:t>
            </a:r>
          </a:p>
          <a:p>
            <a:r>
              <a:rPr lang="ru-RU" dirty="0"/>
              <a:t>4.2 Влияние внешних условий на восприятие цвета, эффекты зрительного контраста, влияние непрямых раздражений.</a:t>
            </a:r>
          </a:p>
          <a:p>
            <a:r>
              <a:rPr lang="ru-RU" dirty="0"/>
              <a:t>Синтез цвета. Законы Грассмана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147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684A2-422E-4335-8529-61D627E2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Спектральная чувствительность глаза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6E27E1C1-5336-4BDB-9A05-4BAAB607B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916832"/>
            <a:ext cx="8229600" cy="396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24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F7231-DF75-4E35-A244-C573485D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Световая чувствительность глаза</a:t>
            </a:r>
          </a:p>
        </p:txBody>
      </p:sp>
      <p:pic>
        <p:nvPicPr>
          <p:cNvPr id="27650" name="Picture 2" descr="image">
            <a:extLst>
              <a:ext uri="{FF2B5EF4-FFF2-40B4-BE49-F238E27FC236}">
                <a16:creationId xmlns:a16="http://schemas.microsoft.com/office/drawing/2014/main" id="{A324DDAD-7A96-4770-A3FF-666A81EE3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700808"/>
            <a:ext cx="6768752" cy="435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05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519336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Адаптация и зрительная инерция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063552" y="1484784"/>
          <a:ext cx="8229600" cy="4145280"/>
        </p:xfrm>
        <a:graphic>
          <a:graphicData uri="http://schemas.openxmlformats.org/drawingml/2006/table">
            <a:tbl>
              <a:tblPr/>
              <a:tblGrid>
                <a:gridCol w="648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655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ru-RU" sz="1800" kern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Условия освещения</a:t>
                      </a:r>
                      <a:endParaRPr lang="ru-RU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kern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Среднее значение освещенности, лк</a:t>
                      </a:r>
                      <a:endParaRPr lang="ru-RU" sz="24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39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kern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Земная поверхность ночью в полнолуние </a:t>
                      </a:r>
                      <a:endParaRPr lang="ru-RU" sz="24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kern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То же в сумерках </a:t>
                      </a:r>
                      <a:endParaRPr lang="ru-RU" sz="24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414020" algn="just">
                        <a:spcAft>
                          <a:spcPts val="0"/>
                        </a:spcAft>
                      </a:pPr>
                      <a:r>
                        <a:rPr lang="ru-RU" sz="2000" kern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 летний день в тени </a:t>
                      </a:r>
                      <a:endParaRPr lang="ru-RU" sz="24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414020" algn="just">
                        <a:spcAft>
                          <a:spcPts val="0"/>
                        </a:spcAft>
                      </a:pPr>
                      <a:r>
                        <a:rPr lang="ru-RU" sz="2000" kern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 летний день на солнце </a:t>
                      </a:r>
                      <a:endParaRPr lang="ru-RU" sz="24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414020" algn="just">
                        <a:spcAft>
                          <a:spcPts val="0"/>
                        </a:spcAft>
                      </a:pPr>
                      <a:r>
                        <a:rPr lang="ru-RU" sz="2000" kern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 летний день при сплошной об­лачности </a:t>
                      </a:r>
                      <a:endParaRPr lang="ru-RU" sz="24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kern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Пол комнаты под лампой накаливания мощностью 100 Вт, висящей на высоте 3 м </a:t>
                      </a:r>
                      <a:endParaRPr lang="ru-RU" sz="24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kern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Тротуар под уличным фонарем </a:t>
                      </a:r>
                      <a:endParaRPr lang="ru-RU" sz="24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kern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Стол, освещаемый настольной лампой мощностью 100 Вт </a:t>
                      </a:r>
                      <a:endParaRPr lang="ru-RU" sz="24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kern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</a:t>
                      </a:r>
                      <a:endParaRPr lang="ru-RU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kern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 – 50</a:t>
                      </a:r>
                      <a:endParaRPr lang="ru-RU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kern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6000 – 15 000</a:t>
                      </a:r>
                      <a:endParaRPr lang="ru-RU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kern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50 000 –150 000</a:t>
                      </a:r>
                      <a:endParaRPr lang="ru-RU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kern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5000 –25 000</a:t>
                      </a:r>
                      <a:endParaRPr lang="ru-RU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kern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kern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 – 30</a:t>
                      </a:r>
                      <a:endParaRPr lang="ru-RU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kern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 – 6</a:t>
                      </a:r>
                      <a:endParaRPr lang="ru-RU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kern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80 – 200</a:t>
                      </a:r>
                      <a:endParaRPr lang="ru-RU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339" name="Picture 3" descr="Рис_П_8+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-539" b="-50000"/>
          <a:stretch/>
        </p:blipFill>
        <p:spPr bwMode="auto">
          <a:xfrm>
            <a:off x="1739516" y="1268760"/>
            <a:ext cx="8712968" cy="43204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4340" name="Picture 4" descr="Pict_2_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517" y="1227466"/>
            <a:ext cx="8788181" cy="392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38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Закономерности восприятия цвета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Явления </a:t>
            </a:r>
            <a:r>
              <a:rPr lang="ru-RU" dirty="0" err="1"/>
              <a:t>Берцольда-Брюкке</a:t>
            </a:r>
            <a:r>
              <a:rPr lang="ru-RU" dirty="0"/>
              <a:t> и </a:t>
            </a:r>
            <a:r>
              <a:rPr lang="ru-RU" dirty="0" err="1"/>
              <a:t>Берцольда-Эбнея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008" y="1999954"/>
            <a:ext cx="4639984" cy="252792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85" y="4654980"/>
            <a:ext cx="4578837" cy="217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8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5F981-68AB-417B-B093-B746CCBE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Влияние непрямых раздражений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649FBA-58EB-4AF2-863B-9E953B620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2530624" cy="4876800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/>
              <a:t>Шум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957C8EF-6C34-459A-AB34-D851F360E3EB}"/>
              </a:ext>
            </a:extLst>
          </p:cNvPr>
          <p:cNvSpPr txBox="1">
            <a:spLocks/>
          </p:cNvSpPr>
          <p:nvPr/>
        </p:nvSpPr>
        <p:spPr>
          <a:xfrm>
            <a:off x="5951984" y="1600200"/>
            <a:ext cx="4042792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Обоняние</a:t>
            </a:r>
          </a:p>
          <a:p>
            <a:r>
              <a:rPr lang="ru-RU" dirty="0"/>
              <a:t>Бергамот</a:t>
            </a:r>
          </a:p>
          <a:p>
            <a:r>
              <a:rPr lang="ru-RU" dirty="0"/>
              <a:t>Нашатырь и др.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/>
              <a:t>Вкусовые ощущения</a:t>
            </a:r>
          </a:p>
          <a:p>
            <a:pPr marL="0" indent="0">
              <a:buNone/>
            </a:pPr>
            <a:r>
              <a:rPr lang="ru-RU" dirty="0"/>
              <a:t>Сахар</a:t>
            </a:r>
          </a:p>
          <a:p>
            <a:pPr marL="0" indent="0">
              <a:buNone/>
            </a:pPr>
            <a:r>
              <a:rPr lang="ru-RU" dirty="0"/>
              <a:t>Соль / кислота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Температура</a:t>
            </a:r>
          </a:p>
          <a:p>
            <a:pPr marL="0" indent="0">
              <a:buNone/>
            </a:pPr>
            <a:r>
              <a:rPr lang="ru-RU" dirty="0"/>
              <a:t>Холод / горячее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879C90-385A-4F93-AD92-179A64089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204864"/>
            <a:ext cx="2890664" cy="411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88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C68A75-7670-4449-82D5-7CDA5AC5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Законы Грассмана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B50FCE-7AE0-4455-96BA-778ECD28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880" y="1743296"/>
            <a:ext cx="3528392" cy="1396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1853 году</a:t>
            </a:r>
            <a:r>
              <a:rPr lang="en-US" sz="2000" dirty="0"/>
              <a:t> </a:t>
            </a:r>
            <a:r>
              <a:rPr lang="ru-RU" sz="2000" dirty="0"/>
              <a:t>Герман Гюнтер Грассман сформулировал три закона, названные его именем.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C7CDC2-650C-42F1-B9A9-85A993C7A1AC}"/>
              </a:ext>
            </a:extLst>
          </p:cNvPr>
          <p:cNvSpPr/>
          <p:nvPr/>
        </p:nvSpPr>
        <p:spPr>
          <a:xfrm>
            <a:off x="2059857" y="3359345"/>
            <a:ext cx="857929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400" dirty="0"/>
              <a:t>Первый закон — </a:t>
            </a:r>
            <a:r>
              <a:rPr lang="ru-RU" sz="2400" b="1" dirty="0"/>
              <a:t>трехмерности</a:t>
            </a:r>
            <a:r>
              <a:rPr lang="ru-RU" sz="2400" dirty="0"/>
              <a:t>:</a:t>
            </a:r>
          </a:p>
          <a:p>
            <a:pPr marL="357188"/>
            <a:r>
              <a:rPr lang="ru-RU" sz="2400" dirty="0"/>
              <a:t>любой цвет однозначно выражается тремя цветами, если они </a:t>
            </a:r>
            <a:r>
              <a:rPr lang="ru-RU" sz="2400" i="1" dirty="0"/>
              <a:t>линейно независимы</a:t>
            </a:r>
            <a:r>
              <a:rPr lang="ru-RU" sz="2400" dirty="0"/>
              <a:t>.</a:t>
            </a:r>
          </a:p>
          <a:p>
            <a:pPr marL="628650">
              <a:spcBef>
                <a:spcPts val="1200"/>
              </a:spcBef>
            </a:pPr>
            <a:r>
              <a:rPr lang="ru-RU" sz="2400" i="1" dirty="0"/>
              <a:t>Линейная независимость </a:t>
            </a:r>
            <a:r>
              <a:rPr lang="ru-RU" sz="2400" dirty="0"/>
              <a:t>заключается в том, что ни один из этих трех цветов нельзя получить сложением двух остальных.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be-BY" sz="2400" i="1" dirty="0"/>
              <a:t>Следствием </a:t>
            </a:r>
            <a:r>
              <a:rPr lang="be-BY" sz="2400" dirty="0"/>
              <a:t>из закона является </a:t>
            </a:r>
            <a:r>
              <a:rPr lang="ru-RU" sz="2400" dirty="0"/>
              <a:t>возможность описания любого цвета тремя координатами.</a:t>
            </a:r>
            <a:endParaRPr lang="en-US" sz="2400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60512C90-90F4-41C5-9F4E-39CE7C1B4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297" y="1658320"/>
            <a:ext cx="1199781" cy="148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668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D7D2F-AA6B-4488-BC88-6794EE3CA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Законы Грассмана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0AF170-E18F-4FF5-9402-93BF2F06C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7568" y="1916832"/>
            <a:ext cx="8229600" cy="3412976"/>
          </a:xfrm>
        </p:spPr>
        <p:txBody>
          <a:bodyPr>
            <a:normAutofit/>
          </a:bodyPr>
          <a:lstStyle/>
          <a:p>
            <a:r>
              <a:rPr lang="ru-RU" dirty="0"/>
              <a:t>Второй закон — </a:t>
            </a:r>
            <a:r>
              <a:rPr lang="ru-RU" b="1" dirty="0"/>
              <a:t>непрерывности</a:t>
            </a:r>
            <a:r>
              <a:rPr lang="ru-RU" dirty="0"/>
              <a:t>:</a:t>
            </a:r>
          </a:p>
          <a:p>
            <a:pPr marL="177800" indent="0">
              <a:buNone/>
            </a:pPr>
            <a:r>
              <a:rPr lang="ru-RU" dirty="0"/>
              <a:t>если в смеси трех цветовых стимулов один из них непрерывно изменяется, цвет смеси также изменяется непрерывно.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be-BY" i="1" dirty="0"/>
              <a:t>Следствие </a:t>
            </a:r>
            <a:r>
              <a:rPr lang="be-BY" dirty="0"/>
              <a:t>из закона: </a:t>
            </a:r>
            <a:r>
              <a:rPr lang="ru-RU" dirty="0"/>
              <a:t>не существует такого реального цвета, к которому, варьируя соотношение трех основных цветовых стимулов, нельзя было бы подобрать бесконечно близкий цвет.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6501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327</Words>
  <Application>Microsoft Office PowerPoint</Application>
  <PresentationFormat>Широкоэкранный</PresentationFormat>
  <Paragraphs>59</Paragraphs>
  <Slides>10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Ясность</vt:lpstr>
      <vt:lpstr>Equation</vt:lpstr>
      <vt:lpstr>Теория цвета и цветовосприятие </vt:lpstr>
      <vt:lpstr>Раздел 4.  Законы восприятия цвета</vt:lpstr>
      <vt:lpstr>Спектральная чувствительность глаза</vt:lpstr>
      <vt:lpstr>Световая чувствительность глаза</vt:lpstr>
      <vt:lpstr>Адаптация и зрительная инерция</vt:lpstr>
      <vt:lpstr>Закономерности восприятия цвета</vt:lpstr>
      <vt:lpstr>Влияние непрямых раздражений</vt:lpstr>
      <vt:lpstr>Законы Грассмана</vt:lpstr>
      <vt:lpstr>Законы Грассмана</vt:lpstr>
      <vt:lpstr>Законы Грассмана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цвета и цветовосприятие</dc:title>
  <dc:creator>novolochka@yandex.ru</dc:creator>
  <cp:lastModifiedBy>novolochka@yandex.ru</cp:lastModifiedBy>
  <cp:revision>4</cp:revision>
  <dcterms:created xsi:type="dcterms:W3CDTF">2024-02-27T15:28:12Z</dcterms:created>
  <dcterms:modified xsi:type="dcterms:W3CDTF">2024-02-27T15:32:54Z</dcterms:modified>
</cp:coreProperties>
</file>