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69" r:id="rId3"/>
    <p:sldId id="270" r:id="rId4"/>
    <p:sldId id="375" r:id="rId5"/>
    <p:sldId id="379" r:id="rId6"/>
    <p:sldId id="376" r:id="rId7"/>
    <p:sldId id="380" r:id="rId8"/>
    <p:sldId id="333" r:id="rId9"/>
    <p:sldId id="381" r:id="rId10"/>
    <p:sldId id="382" r:id="rId11"/>
    <p:sldId id="37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9900"/>
    <a:srgbClr val="FF00FF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8"/>
  </p:normalViewPr>
  <p:slideViewPr>
    <p:cSldViewPr>
      <p:cViewPr varScale="1">
        <p:scale>
          <a:sx n="69" d="100"/>
          <a:sy n="69" d="100"/>
        </p:scale>
        <p:origin x="3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93DB-CE09-4007-B1C8-E5D8532AAA6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EBF0C-E726-45E2-8016-041AA65B7CC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5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89155-895C-4259-8644-4C74F0E5BD3D}" type="datetimeFigureOut">
              <a:rPr lang="ru-RU" smtClean="0"/>
              <a:pPr/>
              <a:t>08.04.2024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wmf"/><Relationship Id="rId7" Type="http://schemas.openxmlformats.org/officeDocument/2006/relationships/image" Target="../media/image10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2.wmf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22.wmf"/><Relationship Id="rId3" Type="http://schemas.openxmlformats.org/officeDocument/2006/relationships/image" Target="../media/image2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3.wmf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516" y="1916832"/>
            <a:ext cx="8712968" cy="1927225"/>
          </a:xfrm>
        </p:spPr>
        <p:txBody>
          <a:bodyPr/>
          <a:lstStyle/>
          <a:p>
            <a:pPr algn="ctr"/>
            <a:r>
              <a:rPr lang="ru-RU" sz="4400" dirty="0"/>
              <a:t>Теория цвета</a:t>
            </a:r>
            <a:br>
              <a:rPr lang="ru-RU" sz="4400" dirty="0"/>
            </a:br>
            <a:r>
              <a:rPr lang="ru-RU" sz="4400" dirty="0"/>
              <a:t>и </a:t>
            </a:r>
            <a:r>
              <a:rPr lang="ru-RU" sz="4400" dirty="0" err="1"/>
              <a:t>цветовосприятие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13509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DDD7A-1F56-4C15-98BD-F4B6C95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основным цветам </a:t>
            </a:r>
            <a:br>
              <a:rPr lang="ru-RU" dirty="0"/>
            </a:br>
            <a:r>
              <a:rPr lang="ru-RU" dirty="0"/>
              <a:t>CIE </a:t>
            </a:r>
            <a:r>
              <a:rPr lang="en-US" dirty="0"/>
              <a:t>XYZ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F6B7F-1FCA-48FB-9897-977F7DC9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Яркостная характеристика цвета определяется не тремя составляющими цветового уравнения (как в системе </a:t>
            </a:r>
            <a:r>
              <a:rPr lang="en-US" dirty="0"/>
              <a:t>RGB</a:t>
            </a:r>
            <a:r>
              <a:rPr lang="ru-RU" dirty="0"/>
              <a:t>), а только одной.</a:t>
            </a:r>
          </a:p>
          <a:p>
            <a:pPr marL="0" indent="0">
              <a:buNone/>
            </a:pPr>
            <a:r>
              <a:rPr lang="ru-RU" dirty="0"/>
              <a:t>2. Цветовое уравнение, выражающее любой реальный цвет, включая самые насыщенные – спектральные, не со­держит отрицательных координат.</a:t>
            </a:r>
          </a:p>
          <a:p>
            <a:pPr marL="0" indent="0">
              <a:buNone/>
            </a:pPr>
            <a:r>
              <a:rPr lang="ru-RU" dirty="0"/>
              <a:t>3. При указанных особенностях системы положение белой точки сохраняется в центре треугольника цветности и координаты белого цвета есть Б (1/3; 1/3; 1/3).</a:t>
            </a:r>
          </a:p>
          <a:p>
            <a:pPr marL="0" indent="0">
              <a:buNone/>
            </a:pPr>
            <a:r>
              <a:rPr lang="ru-RU" dirty="0"/>
              <a:t>4. Одна из цветовых координат большого числа спект­ральных цветов равняется нулю, и эти цвета должны выражаются двучленными уравнениями.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3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DCDC47-0FDD-4418-8789-EB3CA7122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F066B3-B279-4F9B-8113-8DA25B6F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792560"/>
            <a:ext cx="4876800" cy="4876800"/>
          </a:xfrm>
          <a:prstGeom prst="rect">
            <a:avLst/>
          </a:prstGeom>
        </p:spPr>
      </p:pic>
      <p:pic>
        <p:nvPicPr>
          <p:cNvPr id="5" name="Picture 4" descr="image150">
            <a:extLst>
              <a:ext uri="{FF2B5EF4-FFF2-40B4-BE49-F238E27FC236}">
                <a16:creationId xmlns:a16="http://schemas.microsoft.com/office/drawing/2014/main" id="{A693E229-4D35-4378-B622-89760F95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4174253" cy="415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CE8769B-3332-4899-8406-1539E940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Формирование цветового пространства </a:t>
            </a:r>
            <a:br>
              <a:rPr lang="en-US" sz="2800" dirty="0"/>
            </a:br>
            <a:r>
              <a:rPr lang="en-US" sz="2800" dirty="0"/>
              <a:t>CIE XYZ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5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319536"/>
          </a:xfrm>
        </p:spPr>
        <p:txBody>
          <a:bodyPr>
            <a:normAutofit fontScale="90000"/>
          </a:bodyPr>
          <a:lstStyle/>
          <a:p>
            <a:r>
              <a:rPr lang="ru-RU" dirty="0"/>
              <a:t>5. Теоретические основы Международной колориметрической системы МКО (</a:t>
            </a:r>
            <a:r>
              <a:rPr lang="en-US" dirty="0"/>
              <a:t>CIE)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28120"/>
          </a:xfrm>
        </p:spPr>
        <p:txBody>
          <a:bodyPr>
            <a:normAutofit/>
          </a:bodyPr>
          <a:lstStyle/>
          <a:p>
            <a:r>
              <a:rPr lang="ru-RU" dirty="0"/>
              <a:t>Векторное представление цвета, цветовое пространство, особые плоскости и линии цветового пространства CIE RGB</a:t>
            </a:r>
          </a:p>
          <a:p>
            <a:r>
              <a:rPr lang="ru-RU" dirty="0"/>
              <a:t>Выражение цветности, свойства цветового треугольника, диаграмма r–g</a:t>
            </a:r>
          </a:p>
          <a:p>
            <a:r>
              <a:rPr lang="ru-RU" dirty="0"/>
              <a:t>Требования к основным цветам CIE XYZ. Нереальные цвета</a:t>
            </a:r>
          </a:p>
          <a:p>
            <a:r>
              <a:rPr lang="ru-RU" dirty="0"/>
              <a:t>Цветовой треугольник </a:t>
            </a:r>
            <a:r>
              <a:rPr lang="ru-RU" i="1" dirty="0" err="1"/>
              <a:t>ху</a:t>
            </a:r>
            <a:r>
              <a:rPr lang="en-US" i="1" dirty="0"/>
              <a:t>z</a:t>
            </a:r>
            <a:r>
              <a:rPr lang="ru-RU" dirty="0"/>
              <a:t>. Особые плоскости </a:t>
            </a:r>
            <a:br>
              <a:rPr lang="ru-RU" dirty="0"/>
            </a:br>
            <a:r>
              <a:rPr lang="ru-RU" dirty="0"/>
              <a:t>в цветовом пространстве CIE </a:t>
            </a:r>
            <a:r>
              <a:rPr lang="en-US" dirty="0"/>
              <a:t>XYZ</a:t>
            </a:r>
            <a:r>
              <a:rPr lang="ru-RU" dirty="0"/>
              <a:t> и цветовая диаграмма </a:t>
            </a:r>
            <a:r>
              <a:rPr lang="ru-RU" i="1" dirty="0"/>
              <a:t>х–у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17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163E454A-24C8-4E43-A222-AEF4642CE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82" r="22890"/>
          <a:stretch/>
        </p:blipFill>
        <p:spPr bwMode="auto">
          <a:xfrm>
            <a:off x="7979969" y="1020600"/>
            <a:ext cx="856232" cy="143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7A1004-419F-4DB4-ACD3-15902AF5E0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1088" y="2497827"/>
            <a:ext cx="1524003" cy="857251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1600200"/>
            <a:ext cx="7355160" cy="48768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1931 год </a:t>
            </a:r>
            <a:r>
              <a:rPr lang="en-US" dirty="0"/>
              <a:t>VIII</a:t>
            </a:r>
            <a:r>
              <a:rPr lang="ru-RU" dirty="0"/>
              <a:t> сессия Международного комитета по освещению (МКО, </a:t>
            </a:r>
            <a:r>
              <a:rPr lang="en-US" dirty="0"/>
              <a:t>CIE</a:t>
            </a:r>
            <a:r>
              <a:rPr lang="ru-RU" dirty="0"/>
              <a:t>)</a:t>
            </a:r>
          </a:p>
          <a:p>
            <a:r>
              <a:rPr lang="ru-RU" dirty="0"/>
              <a:t>красное </a:t>
            </a:r>
            <a:r>
              <a:rPr lang="ru-RU" i="1" dirty="0"/>
              <a:t>λ</a:t>
            </a:r>
            <a:r>
              <a:rPr lang="en-US" i="1" baseline="-25000" dirty="0"/>
              <a:t>R</a:t>
            </a:r>
            <a:r>
              <a:rPr lang="en-US" i="1" dirty="0"/>
              <a:t> </a:t>
            </a:r>
            <a:r>
              <a:rPr lang="ru-RU" dirty="0"/>
              <a:t>= 700 нм, лампа на­каливания за «крутым» красным светофильтром;</a:t>
            </a:r>
          </a:p>
          <a:p>
            <a:r>
              <a:rPr lang="ru-RU" dirty="0"/>
              <a:t>зеленое λ</a:t>
            </a:r>
            <a:r>
              <a:rPr lang="en-US" baseline="-25000" dirty="0"/>
              <a:t>G</a:t>
            </a:r>
            <a:r>
              <a:rPr lang="ru-RU" dirty="0"/>
              <a:t> = 546,1 нм, линия </a:t>
            </a:r>
            <a:r>
              <a:rPr lang="ru-RU" i="1" dirty="0"/>
              <a:t>е </a:t>
            </a:r>
            <a:r>
              <a:rPr lang="ru-RU" dirty="0"/>
              <a:t>в спектре ртути; </a:t>
            </a:r>
          </a:p>
          <a:p>
            <a:r>
              <a:rPr lang="ru-RU" dirty="0"/>
              <a:t>синее </a:t>
            </a:r>
            <a:r>
              <a:rPr lang="ru-RU" dirty="0" err="1"/>
              <a:t>λ</a:t>
            </a:r>
            <a:r>
              <a:rPr lang="ru-RU" baseline="-25000" dirty="0" err="1"/>
              <a:t>в</a:t>
            </a:r>
            <a:r>
              <a:rPr lang="ru-RU" dirty="0"/>
              <a:t> = 435,8 нм, линия </a:t>
            </a:r>
            <a:r>
              <a:rPr lang="en-US" i="1" dirty="0"/>
              <a:t>g </a:t>
            </a:r>
            <a:r>
              <a:rPr lang="ru-RU" dirty="0"/>
              <a:t>в спектре ртути.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1640" y="4509120"/>
            <a:ext cx="3352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Ц = </a:t>
            </a:r>
            <a:r>
              <a:rPr lang="en-US" sz="2800" dirty="0"/>
              <a:t>R</a:t>
            </a:r>
            <a:r>
              <a:rPr lang="en-US" sz="2800" b="1" dirty="0"/>
              <a:t>R</a:t>
            </a:r>
            <a:r>
              <a:rPr lang="ru-RU" sz="2800" dirty="0"/>
              <a:t> + </a:t>
            </a:r>
            <a:r>
              <a:rPr lang="en-US" sz="2800" dirty="0"/>
              <a:t>G</a:t>
            </a:r>
            <a:r>
              <a:rPr lang="en-US" sz="2800" b="1" dirty="0"/>
              <a:t>G</a:t>
            </a:r>
            <a:r>
              <a:rPr lang="ru-RU" sz="2800" dirty="0"/>
              <a:t> + </a:t>
            </a:r>
            <a:r>
              <a:rPr lang="en-US" sz="2800" dirty="0"/>
              <a:t>B</a:t>
            </a:r>
            <a:r>
              <a:rPr lang="en-US" sz="2800" b="1" dirty="0"/>
              <a:t>B</a:t>
            </a:r>
            <a:r>
              <a:rPr lang="ru-RU" sz="2800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716016" y="4509120"/>
            <a:ext cx="3164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Ц = </a:t>
            </a:r>
            <a:r>
              <a:rPr lang="en-US" sz="2800" dirty="0"/>
              <a:t>X</a:t>
            </a:r>
            <a:r>
              <a:rPr lang="en-US" sz="2800" b="1" dirty="0"/>
              <a:t>X</a:t>
            </a:r>
            <a:r>
              <a:rPr lang="ru-RU" sz="2800" dirty="0"/>
              <a:t> + </a:t>
            </a:r>
            <a:r>
              <a:rPr lang="en-US" sz="2800" dirty="0"/>
              <a:t>Y</a:t>
            </a:r>
            <a:r>
              <a:rPr lang="en-US" sz="2800" b="1" dirty="0"/>
              <a:t>Y</a:t>
            </a:r>
            <a:r>
              <a:rPr lang="ru-RU" sz="2800" dirty="0"/>
              <a:t> + </a:t>
            </a:r>
            <a:r>
              <a:rPr lang="en-US" sz="2800" dirty="0"/>
              <a:t>Z</a:t>
            </a:r>
            <a:r>
              <a:rPr lang="en-US" sz="2800" b="1" dirty="0"/>
              <a:t>Z</a:t>
            </a:r>
            <a:r>
              <a:rPr lang="ru-RU" sz="2800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07504" y="553000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</a:t>
            </a:r>
            <a:r>
              <a:rPr lang="ru-RU" dirty="0"/>
              <a:t> = </a:t>
            </a:r>
            <a:r>
              <a:rPr lang="en-US" dirty="0"/>
              <a:t>X</a:t>
            </a:r>
            <a:r>
              <a:rPr lang="en-US" baseline="-25000" dirty="0"/>
              <a:t>R</a:t>
            </a:r>
            <a:r>
              <a:rPr lang="en-US" b="1" dirty="0"/>
              <a:t>X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-25000" dirty="0"/>
              <a:t>R</a:t>
            </a:r>
            <a:r>
              <a:rPr lang="en-US" b="1" dirty="0"/>
              <a:t>Y</a:t>
            </a:r>
            <a:r>
              <a:rPr lang="ru-RU" dirty="0"/>
              <a:t> + </a:t>
            </a:r>
            <a:r>
              <a:rPr lang="en-US" dirty="0"/>
              <a:t>Z</a:t>
            </a:r>
            <a:r>
              <a:rPr lang="en-US" baseline="-25000" dirty="0"/>
              <a:t>R</a:t>
            </a:r>
            <a:r>
              <a:rPr lang="en-US" b="1" dirty="0"/>
              <a:t>Z</a:t>
            </a:r>
            <a:r>
              <a:rPr lang="ru-RU" dirty="0"/>
              <a:t>;</a:t>
            </a:r>
          </a:p>
          <a:p>
            <a:r>
              <a:rPr lang="en-US" b="1" dirty="0"/>
              <a:t>G</a:t>
            </a:r>
            <a:r>
              <a:rPr lang="ru-RU" dirty="0"/>
              <a:t> = </a:t>
            </a:r>
            <a:r>
              <a:rPr lang="en-US" dirty="0"/>
              <a:t>X</a:t>
            </a:r>
            <a:r>
              <a:rPr lang="en-US" baseline="-25000" dirty="0"/>
              <a:t>G</a:t>
            </a:r>
            <a:r>
              <a:rPr lang="en-US" b="1" dirty="0"/>
              <a:t>X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-25000" dirty="0"/>
              <a:t>G</a:t>
            </a:r>
            <a:r>
              <a:rPr lang="en-US" b="1" dirty="0"/>
              <a:t>Y</a:t>
            </a:r>
            <a:r>
              <a:rPr lang="ru-RU" dirty="0"/>
              <a:t> + </a:t>
            </a:r>
            <a:r>
              <a:rPr lang="en-US" dirty="0"/>
              <a:t>Z</a:t>
            </a:r>
            <a:r>
              <a:rPr lang="en-US" baseline="-25000" dirty="0"/>
              <a:t>G</a:t>
            </a:r>
            <a:r>
              <a:rPr lang="en-US" b="1" dirty="0"/>
              <a:t>Z</a:t>
            </a:r>
            <a:r>
              <a:rPr lang="ru-RU" dirty="0"/>
              <a:t>;</a:t>
            </a:r>
          </a:p>
          <a:p>
            <a:r>
              <a:rPr lang="en-US" b="1" dirty="0"/>
              <a:t>B</a:t>
            </a:r>
            <a:r>
              <a:rPr lang="ru-RU" dirty="0"/>
              <a:t> = </a:t>
            </a:r>
            <a:r>
              <a:rPr lang="en-US" dirty="0"/>
              <a:t>X</a:t>
            </a:r>
            <a:r>
              <a:rPr lang="en-US" baseline="-25000" dirty="0"/>
              <a:t>B</a:t>
            </a:r>
            <a:r>
              <a:rPr lang="en-US" b="1" dirty="0"/>
              <a:t>X</a:t>
            </a:r>
            <a:r>
              <a:rPr lang="ru-RU" dirty="0"/>
              <a:t> + </a:t>
            </a:r>
            <a:r>
              <a:rPr lang="en-US" dirty="0"/>
              <a:t>Y</a:t>
            </a:r>
            <a:r>
              <a:rPr lang="en-US" baseline="-25000" dirty="0"/>
              <a:t>B</a:t>
            </a:r>
            <a:r>
              <a:rPr lang="en-US" b="1" dirty="0"/>
              <a:t>Y</a:t>
            </a:r>
            <a:r>
              <a:rPr lang="ru-RU" dirty="0"/>
              <a:t> + </a:t>
            </a:r>
            <a:r>
              <a:rPr lang="en-US" dirty="0"/>
              <a:t>Z</a:t>
            </a:r>
            <a:r>
              <a:rPr lang="en-US" baseline="-25000" dirty="0"/>
              <a:t>B</a:t>
            </a:r>
            <a:r>
              <a:rPr lang="en-US" b="1" dirty="0"/>
              <a:t>Z</a:t>
            </a:r>
            <a:r>
              <a:rPr lang="ru-RU" dirty="0"/>
              <a:t>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27784" y="5530006"/>
            <a:ext cx="2520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 = </a:t>
            </a:r>
            <a:r>
              <a:rPr lang="en-US" dirty="0"/>
              <a:t>RX</a:t>
            </a:r>
            <a:r>
              <a:rPr lang="en-US" baseline="-25000" dirty="0"/>
              <a:t>R</a:t>
            </a:r>
            <a:r>
              <a:rPr lang="ru-RU" dirty="0"/>
              <a:t> + </a:t>
            </a:r>
            <a:r>
              <a:rPr lang="en-US" dirty="0"/>
              <a:t>GX</a:t>
            </a:r>
            <a:r>
              <a:rPr lang="en-US" baseline="-25000" dirty="0"/>
              <a:t>G</a:t>
            </a:r>
            <a:r>
              <a:rPr lang="ru-RU" dirty="0"/>
              <a:t> + </a:t>
            </a:r>
            <a:r>
              <a:rPr lang="en-US" dirty="0"/>
              <a:t>BX</a:t>
            </a:r>
            <a:r>
              <a:rPr lang="en-US" baseline="-25000" dirty="0"/>
              <a:t>B</a:t>
            </a:r>
            <a:r>
              <a:rPr lang="ru-RU" dirty="0"/>
              <a:t>;</a:t>
            </a:r>
          </a:p>
          <a:p>
            <a:r>
              <a:rPr lang="en-US" dirty="0"/>
              <a:t>Y</a:t>
            </a:r>
            <a:r>
              <a:rPr lang="ru-RU" dirty="0"/>
              <a:t> = </a:t>
            </a:r>
            <a:r>
              <a:rPr lang="en-US" dirty="0"/>
              <a:t>RY</a:t>
            </a:r>
            <a:r>
              <a:rPr lang="en-US" baseline="-25000" dirty="0"/>
              <a:t>R</a:t>
            </a:r>
            <a:r>
              <a:rPr lang="ru-RU" dirty="0"/>
              <a:t> + </a:t>
            </a:r>
            <a:r>
              <a:rPr lang="en-US" dirty="0"/>
              <a:t>GY</a:t>
            </a:r>
            <a:r>
              <a:rPr lang="en-US" baseline="-25000" dirty="0"/>
              <a:t>G</a:t>
            </a:r>
            <a:r>
              <a:rPr lang="ru-RU" dirty="0"/>
              <a:t> + </a:t>
            </a:r>
            <a:r>
              <a:rPr lang="en-US" dirty="0"/>
              <a:t>BY</a:t>
            </a:r>
            <a:r>
              <a:rPr lang="en-US" baseline="-25000" dirty="0"/>
              <a:t>B</a:t>
            </a:r>
            <a:r>
              <a:rPr lang="ru-RU" dirty="0"/>
              <a:t>;</a:t>
            </a:r>
          </a:p>
          <a:p>
            <a:r>
              <a:rPr lang="en-US" dirty="0"/>
              <a:t>Z</a:t>
            </a:r>
            <a:r>
              <a:rPr lang="ru-RU" dirty="0"/>
              <a:t> = </a:t>
            </a:r>
            <a:r>
              <a:rPr lang="en-US" dirty="0"/>
              <a:t>RZ</a:t>
            </a:r>
            <a:r>
              <a:rPr lang="en-US" baseline="-25000" dirty="0"/>
              <a:t>R</a:t>
            </a:r>
            <a:r>
              <a:rPr lang="ru-RU" dirty="0"/>
              <a:t> + </a:t>
            </a:r>
            <a:r>
              <a:rPr lang="en-US" dirty="0"/>
              <a:t>GZ</a:t>
            </a:r>
            <a:r>
              <a:rPr lang="en-US" baseline="-25000" dirty="0"/>
              <a:t>G</a:t>
            </a:r>
            <a:r>
              <a:rPr lang="ru-RU" dirty="0"/>
              <a:t> + </a:t>
            </a:r>
            <a:r>
              <a:rPr lang="en-US" dirty="0"/>
              <a:t>BZ</a:t>
            </a:r>
            <a:r>
              <a:rPr lang="en-US" baseline="-25000" dirty="0"/>
              <a:t>B</a:t>
            </a:r>
            <a:r>
              <a:rPr lang="ru-RU" dirty="0"/>
              <a:t>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220072" y="5530006"/>
            <a:ext cx="38157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= 2,7689R + 1,7517G + 1,1302B;</a:t>
            </a:r>
            <a:endParaRPr lang="ru-RU" dirty="0"/>
          </a:p>
          <a:p>
            <a:r>
              <a:rPr lang="en-US" dirty="0"/>
              <a:t>Y = 1,0000R + 4,5907G + 0,0601B;</a:t>
            </a:r>
            <a:endParaRPr lang="ru-RU" dirty="0"/>
          </a:p>
          <a:p>
            <a:r>
              <a:rPr lang="en-US" dirty="0"/>
              <a:t>Z = 0,0565G + 5,5943B.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3056D-D7BE-4759-B3BB-DBD61694A9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9" r="26147"/>
          <a:stretch/>
        </p:blipFill>
        <p:spPr>
          <a:xfrm>
            <a:off x="7989978" y="3176932"/>
            <a:ext cx="856232" cy="12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dirty="0"/>
              <a:t>Формирование цветового пространства </a:t>
            </a:r>
            <a:br>
              <a:rPr lang="en-US" sz="2800" dirty="0"/>
            </a:br>
            <a:r>
              <a:rPr lang="en-US" sz="2800" dirty="0"/>
              <a:t>CIE RGB</a:t>
            </a:r>
            <a:endParaRPr lang="ru-RU" sz="2800" dirty="0"/>
          </a:p>
        </p:txBody>
      </p:sp>
      <p:pic>
        <p:nvPicPr>
          <p:cNvPr id="17409" name="Picture 1" descr="Pict_3_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6" y="2290172"/>
            <a:ext cx="24765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913830"/>
            <a:ext cx="31066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Вектор цвета в пространстве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RGB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3" name="Picture 5" descr="Pict_3_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20681"/>
            <a:ext cx="2409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4309184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Плоскость единичных цветов </a:t>
            </a:r>
            <a:br>
              <a:rPr lang="en-US" sz="1400" dirty="0"/>
            </a:br>
            <a:r>
              <a:rPr lang="ru-RU" sz="1400" dirty="0"/>
              <a:t>и треугольник цветности</a:t>
            </a:r>
          </a:p>
        </p:txBody>
      </p:sp>
      <p:pic>
        <p:nvPicPr>
          <p:cNvPr id="17414" name="Picture 6" descr="image0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127596"/>
            <a:ext cx="2979920" cy="110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Pict_3_1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660902"/>
            <a:ext cx="3384377" cy="217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5B40F961-DD12-4EB1-925C-BB0861B98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800" y="2327984"/>
            <a:ext cx="2447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>
            <a:extLst>
              <a:ext uri="{FF2B5EF4-FFF2-40B4-BE49-F238E27FC236}">
                <a16:creationId xmlns:a16="http://schemas.microsoft.com/office/drawing/2014/main" id="{5D5E493A-811A-45D7-8ADD-CFBB63B3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881" y="4879741"/>
            <a:ext cx="1668050" cy="50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FC8890DE-D5BC-48DF-956D-6EA141B6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88" y="5427493"/>
            <a:ext cx="1793601" cy="44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1AC1F020-EFF9-4085-A397-E324BFBB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33" y="3340940"/>
            <a:ext cx="2985701" cy="134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69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D2A63-52B9-4397-A5BC-AF6274D9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Выражение цветности, свойства цветового треугольника, диаграмма </a:t>
            </a:r>
            <a:r>
              <a:rPr lang="en-US" dirty="0"/>
              <a:t>r</a:t>
            </a:r>
            <a:r>
              <a:rPr lang="ru-RU" dirty="0"/>
              <a:t>–</a:t>
            </a:r>
            <a:r>
              <a:rPr lang="en-US" dirty="0"/>
              <a:t>g</a:t>
            </a:r>
            <a:endParaRPr lang="ru-RU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4F5353D-D5CE-4E45-AEF0-E1EFE87F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0808"/>
            <a:ext cx="55086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B774D1A9-0349-4999-976E-F682C49E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96" y="4509120"/>
            <a:ext cx="3694536" cy="219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44DA4EE1-E9FB-4A41-9B98-880D665D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6F7F8AB-9088-4B5F-A29E-257E4CA55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86716"/>
              </p:ext>
            </p:extLst>
          </p:nvPr>
        </p:nvGraphicFramePr>
        <p:xfrm>
          <a:off x="250180" y="5607926"/>
          <a:ext cx="866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63225" imgH="495085" progId="Equation.DSMT4">
                  <p:embed/>
                </p:oleObj>
              </mc:Choice>
              <mc:Fallback>
                <p:oleObj name="Equation" r:id="rId5" imgW="863225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80" y="5607926"/>
                        <a:ext cx="866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0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image122">
            <a:extLst>
              <a:ext uri="{FF2B5EF4-FFF2-40B4-BE49-F238E27FC236}">
                <a16:creationId xmlns:a16="http://schemas.microsoft.com/office/drawing/2014/main" id="{2AF60992-C206-4A4F-988F-0861D580D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4470974" cy="502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A0282-FC93-45CA-AD77-DFF02CC5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цветового треугольника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8503-445E-4D98-A847-F3E08DEB8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1. Значения цветовых ко­ординат цветов не изменяют­ся от проекционных преоб­разований.</a:t>
            </a:r>
          </a:p>
          <a:p>
            <a:pPr marL="0" indent="0">
              <a:buNone/>
            </a:pPr>
            <a:r>
              <a:rPr lang="ru-RU" dirty="0"/>
              <a:t>2. Насыщенность цветов возрастает от белой точки к локусу.</a:t>
            </a:r>
          </a:p>
          <a:p>
            <a:pPr marL="0" indent="0">
              <a:buNone/>
            </a:pPr>
            <a:r>
              <a:rPr lang="ru-RU" dirty="0"/>
              <a:t>3. На прямой, проходя­щей через белую точку, ле­жат цветности цветов постоянного цветово­го тона.</a:t>
            </a:r>
          </a:p>
          <a:p>
            <a:pPr marL="0" indent="0">
              <a:buNone/>
            </a:pPr>
            <a:r>
              <a:rPr lang="ru-RU" dirty="0"/>
              <a:t>4. На прямой, соединяю­щей точки двух цветностей, находятся точки их суммар­ных цветов; расстояния от точ­ки суммарного цвета до то­чек складываемых цветов обратны модулям последних.</a:t>
            </a:r>
          </a:p>
          <a:p>
            <a:pPr marL="0" indent="0">
              <a:buNone/>
            </a:pPr>
            <a:r>
              <a:rPr lang="ru-RU" dirty="0"/>
              <a:t>5. Белая точка имеет координаты Б (1/3; 1/3).</a:t>
            </a:r>
          </a:p>
          <a:p>
            <a:pPr marL="0" indent="0">
              <a:buNone/>
            </a:pPr>
            <a:r>
              <a:rPr lang="ru-RU" dirty="0"/>
              <a:t>6. Локус является границей спектральных цветов.</a:t>
            </a:r>
          </a:p>
          <a:p>
            <a:pPr marL="0" indent="0">
              <a:buNone/>
            </a:pPr>
            <a:r>
              <a:rPr lang="ru-RU" dirty="0"/>
              <a:t>7. </a:t>
            </a:r>
            <a:r>
              <a:rPr lang="ru-RU" dirty="0" err="1"/>
              <a:t>Алихна</a:t>
            </a:r>
            <a:r>
              <a:rPr lang="ru-RU" dirty="0"/>
              <a:t> является линией нулевых яркостей.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2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image1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352734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image1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44824"/>
            <a:ext cx="460925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4B08E4F-DEAC-4286-A3FF-38DEB960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en-US" dirty="0"/>
              <a:t>r</a:t>
            </a:r>
            <a:r>
              <a:rPr lang="ru-RU" dirty="0"/>
              <a:t>–</a:t>
            </a:r>
            <a:r>
              <a:rPr lang="en-US" dirty="0"/>
              <a:t>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24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512F3-B9CA-4439-803F-0B555273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Колориметрическая чистота цвета</a:t>
            </a:r>
            <a:endParaRPr lang="ru-R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6CDE9F-7BF5-44A6-886C-520255FF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86" y="2862608"/>
            <a:ext cx="336681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A69A387-3261-4671-93FA-F9058EEE5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879155"/>
              </p:ext>
            </p:extLst>
          </p:nvPr>
        </p:nvGraphicFramePr>
        <p:xfrm>
          <a:off x="2573000" y="1620079"/>
          <a:ext cx="2850634" cy="152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926698" imgH="495085" progId="Equation.DSMT4">
                  <p:embed/>
                </p:oleObj>
              </mc:Choice>
              <mc:Fallback>
                <p:oleObj name="Equation" r:id="rId4" imgW="926698" imgH="49508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000" y="1620079"/>
                        <a:ext cx="2850634" cy="152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B9494B8-30A2-41C9-8972-E510E10B602A}"/>
              </a:ext>
            </a:extLst>
          </p:cNvPr>
          <p:cNvSpPr/>
          <p:nvPr/>
        </p:nvSpPr>
        <p:spPr>
          <a:xfrm>
            <a:off x="827584" y="3244334"/>
            <a:ext cx="1675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kern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kern="1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ru-RU" sz="2400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ru-RU" sz="2400" i="1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i="1" kern="1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400" i="1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В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4BF7D7E-1709-4D4F-BC0A-2F2D6DA5FA9E}"/>
              </a:ext>
            </a:extLst>
          </p:cNvPr>
          <p:cNvSpPr/>
          <p:nvPr/>
        </p:nvSpPr>
        <p:spPr>
          <a:xfrm>
            <a:off x="794226" y="3729993"/>
            <a:ext cx="19055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 </a:t>
            </a:r>
            <a:r>
              <a:rPr lang="ru-RU" sz="2400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ru-RU" sz="2400" kern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400" kern="14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ru-RU" sz="2400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ru-RU" sz="2400" i="1" kern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endParaRPr lang="ru-RU" sz="2400" dirty="0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36D262BF-9378-479A-AC90-2DB31D5B1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43114"/>
              </p:ext>
            </p:extLst>
          </p:nvPr>
        </p:nvGraphicFramePr>
        <p:xfrm>
          <a:off x="794226" y="4251696"/>
          <a:ext cx="2046720" cy="73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1270000" imgH="457200" progId="Equation.DSMT4">
                  <p:embed/>
                </p:oleObj>
              </mc:Choice>
              <mc:Fallback>
                <p:oleObj name="Equation" r:id="rId6" imgW="12700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" y="4251696"/>
                        <a:ext cx="2046720" cy="7386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562166B-34CD-4F3C-894D-B6BC807D7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313707"/>
              </p:ext>
            </p:extLst>
          </p:nvPr>
        </p:nvGraphicFramePr>
        <p:xfrm>
          <a:off x="762988" y="5025814"/>
          <a:ext cx="518805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8" imgW="2946400" imgH="558800" progId="Equation.DSMT4">
                  <p:embed/>
                </p:oleObj>
              </mc:Choice>
              <mc:Fallback>
                <p:oleObj name="Equation" r:id="rId8" imgW="29464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88" y="5025814"/>
                        <a:ext cx="5188057" cy="990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A7A54165-88F2-49A4-B9E8-66525CA724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62297"/>
              </p:ext>
            </p:extLst>
          </p:nvPr>
        </p:nvGraphicFramePr>
        <p:xfrm>
          <a:off x="794226" y="6192909"/>
          <a:ext cx="1095172" cy="6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0" imgW="863225" imgH="495085" progId="Equation.DSMT4">
                  <p:embed/>
                </p:oleObj>
              </mc:Choice>
              <mc:Fallback>
                <p:oleObj name="Equation" r:id="rId10" imgW="863225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" y="6192909"/>
                        <a:ext cx="1095172" cy="625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87D09F3D-08D5-40CA-AEFD-F1DF2FD25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902649"/>
              </p:ext>
            </p:extLst>
          </p:nvPr>
        </p:nvGraphicFramePr>
        <p:xfrm>
          <a:off x="2699792" y="6204001"/>
          <a:ext cx="3309384" cy="62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2" imgW="2971800" imgH="558800" progId="Equation.DSMT4">
                  <p:embed/>
                </p:oleObj>
              </mc:Choice>
              <mc:Fallback>
                <p:oleObj name="Equation" r:id="rId12" imgW="29718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6204001"/>
                        <a:ext cx="3309384" cy="625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20615DF-31D6-42C3-8F0D-CF99EF1C7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98214"/>
              </p:ext>
            </p:extLst>
          </p:nvPr>
        </p:nvGraphicFramePr>
        <p:xfrm>
          <a:off x="6908344" y="5733511"/>
          <a:ext cx="2000249" cy="99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4" imgW="1002865" imgH="495085" progId="Equation.DSMT4">
                  <p:embed/>
                </p:oleObj>
              </mc:Choice>
              <mc:Fallback>
                <p:oleObj name="Equation" r:id="rId14" imgW="1002865" imgH="4950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344" y="5733511"/>
                        <a:ext cx="2000249" cy="9905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339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1655</TotalTime>
  <Words>487</Words>
  <Application>Microsoft Office PowerPoint</Application>
  <PresentationFormat>Экран (4:3)</PresentationFormat>
  <Paragraphs>43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Ясность</vt:lpstr>
      <vt:lpstr>Equation</vt:lpstr>
      <vt:lpstr>Теория цвета и цветовосприятие </vt:lpstr>
      <vt:lpstr>5. Теоретические основы Международной колориметрической системы МКО (CIE) </vt:lpstr>
      <vt:lpstr>Презентация PowerPoint</vt:lpstr>
      <vt:lpstr>Формирование цветового пространства  CIE RGB</vt:lpstr>
      <vt:lpstr>Выражение цветности, свойства цветового треугольника, диаграмма r–g</vt:lpstr>
      <vt:lpstr>Презентация PowerPoint</vt:lpstr>
      <vt:lpstr>Свойства цветового треугольника</vt:lpstr>
      <vt:lpstr>Диаграмма r–g</vt:lpstr>
      <vt:lpstr>Колориметрическая чистота цвета</vt:lpstr>
      <vt:lpstr>Требования к основным цветам  CIE XYZ</vt:lpstr>
      <vt:lpstr>Формирование цветового пространства  CIE XYZ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  и цветовоспроизведения</dc:title>
  <dc:creator>Acer</dc:creator>
  <cp:lastModifiedBy>novolochka@yandex.ru</cp:lastModifiedBy>
  <cp:revision>97</cp:revision>
  <dcterms:created xsi:type="dcterms:W3CDTF">2016-09-01T17:57:02Z</dcterms:created>
  <dcterms:modified xsi:type="dcterms:W3CDTF">2024-04-08T11:51:12Z</dcterms:modified>
</cp:coreProperties>
</file>