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20"/>
  </p:notesMasterIdLst>
  <p:sldIdLst>
    <p:sldId id="256" r:id="rId2"/>
    <p:sldId id="273" r:id="rId3"/>
    <p:sldId id="274" r:id="rId4"/>
    <p:sldId id="395" r:id="rId5"/>
    <p:sldId id="275" r:id="rId6"/>
    <p:sldId id="397" r:id="rId7"/>
    <p:sldId id="398" r:id="rId8"/>
    <p:sldId id="276" r:id="rId9"/>
    <p:sldId id="399" r:id="rId10"/>
    <p:sldId id="319" r:id="rId11"/>
    <p:sldId id="402" r:id="rId12"/>
    <p:sldId id="403" r:id="rId13"/>
    <p:sldId id="401" r:id="rId14"/>
    <p:sldId id="404" r:id="rId15"/>
    <p:sldId id="320" r:id="rId16"/>
    <p:sldId id="396" r:id="rId17"/>
    <p:sldId id="405" r:id="rId18"/>
    <p:sldId id="32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9900"/>
    <a:srgbClr val="FF00FF"/>
    <a:srgbClr val="004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>
      <p:cViewPr varScale="1">
        <p:scale>
          <a:sx n="69" d="100"/>
          <a:sy n="69" d="100"/>
        </p:scale>
        <p:origin x="3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793DB-CE09-4007-B1C8-E5D8532AAA6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EBF0C-E726-45E2-8016-041AA65B7CC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5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516" y="1916832"/>
            <a:ext cx="8712968" cy="1927225"/>
          </a:xfrm>
        </p:spPr>
        <p:txBody>
          <a:bodyPr/>
          <a:lstStyle/>
          <a:p>
            <a:pPr algn="ctr"/>
            <a:r>
              <a:rPr lang="ru-RU" sz="4400" dirty="0"/>
              <a:t>Теория цвета</a:t>
            </a:r>
            <a:br>
              <a:rPr lang="ru-RU" sz="4400" dirty="0"/>
            </a:br>
            <a:r>
              <a:rPr lang="ru-RU" sz="4400" dirty="0"/>
              <a:t>и </a:t>
            </a:r>
            <a:r>
              <a:rPr lang="ru-RU" sz="4400" dirty="0" err="1"/>
              <a:t>цветовосприятие</a:t>
            </a:r>
            <a:br>
              <a:rPr lang="ru-RU" sz="4400" dirty="0"/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1350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38150"/>
            <a:ext cx="8229600" cy="990600"/>
          </a:xfrm>
        </p:spPr>
        <p:txBody>
          <a:bodyPr>
            <a:normAutofit/>
          </a:bodyPr>
          <a:lstStyle/>
          <a:p>
            <a:r>
              <a:rPr lang="ru-RU" sz="3200" dirty="0"/>
              <a:t>Расчетные формулы пространства </a:t>
            </a:r>
            <a:r>
              <a:rPr lang="en-US" sz="3200" dirty="0"/>
              <a:t>Luv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627784" y="1677207"/>
            <a:ext cx="38884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 = 116(Y / Y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1/3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16;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 = 13L(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);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 = 13L(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3091678" y="3356992"/>
          <a:ext cx="2154005" cy="807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1295400" imgH="482600" progId="Equation.DSMT4">
                  <p:embed/>
                </p:oleObj>
              </mc:Choice>
              <mc:Fallback>
                <p:oleObj name="Equation" r:id="rId3" imgW="1295400" imgH="482600" progId="Equation.DSMT4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1678" y="3356992"/>
                        <a:ext cx="2154005" cy="807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5572493" y="3347707"/>
          <a:ext cx="2095153" cy="791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5" imgW="1282700" imgH="482600" progId="Equation.DSMT4">
                  <p:embed/>
                </p:oleObj>
              </mc:Choice>
              <mc:Fallback>
                <p:oleObj name="Equation" r:id="rId5" imgW="1282700" imgH="482600" progId="Equation.DSMT4">
                  <p:embed/>
                  <p:pic>
                    <p:nvPicPr>
                      <p:cNvPr id="8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493" y="3347707"/>
                        <a:ext cx="2095153" cy="7915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99390" y="3491137"/>
            <a:ext cx="2304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 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Y</a:t>
            </a:r>
            <a:r>
              <a:rPr kumimoji="0" lang="ru-RU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</a:t>
            </a:r>
            <a:r>
              <a:rPr kumimoji="0" 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0,01, 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1607671" y="4725144"/>
          <a:ext cx="592865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7" imgW="2349500" imgH="368300" progId="Equation.DSMT4">
                  <p:embed/>
                </p:oleObj>
              </mc:Choice>
              <mc:Fallback>
                <p:oleObj name="Equation" r:id="rId7" imgW="2349500" imgH="368300" progId="Equation.DSMT4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671" y="4725144"/>
                        <a:ext cx="5928658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12382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604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041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0FD9-02A8-27FC-4106-82D6A885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CIE Luv </a:t>
            </a:r>
            <a:r>
              <a:rPr lang="ru-RU" dirty="0"/>
              <a:t>(МКО-60) и</a:t>
            </a:r>
            <a:r>
              <a:rPr lang="en-US" dirty="0"/>
              <a:t> CIE L*u*v*</a:t>
            </a:r>
            <a:r>
              <a:rPr lang="ru-RU" dirty="0"/>
              <a:t> (МКО-76)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B465D-675C-BEC1-4DA7-AA188C10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Модель </a:t>
            </a:r>
            <a:r>
              <a:rPr lang="en-GB" b="1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CIE Luv</a:t>
            </a:r>
            <a:r>
              <a:rPr lang="ru-RU" b="0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 должна была лучше отражать различия между цветами. </a:t>
            </a:r>
          </a:p>
          <a:p>
            <a:r>
              <a:rPr lang="en-GB" b="1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CIE Luv</a:t>
            </a:r>
            <a:r>
              <a:rPr lang="ru-RU" b="0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 ограничивает области вокруг коричневого, оранжевого и желтого цветов.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5519B8-A7E1-F2F4-6200-128CD844C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872" y="3422896"/>
            <a:ext cx="6476256" cy="303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1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9FB8-827C-77C3-8E48-8DEA24CF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CIE L*a*b*</a:t>
            </a:r>
            <a:endParaRPr lang="en-B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B66A-A173-5B2A-E586-577B90F3B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880" y="1600200"/>
            <a:ext cx="5194920" cy="4876800"/>
          </a:xfrm>
        </p:spPr>
        <p:txBody>
          <a:bodyPr/>
          <a:lstStyle/>
          <a:p>
            <a:r>
              <a:rPr lang="ru-RU" b="0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Цвета, находящиеся на одинаковом расстоянии друг от друга, воспринимаются как одинаково разные.</a:t>
            </a:r>
            <a:endParaRPr lang="en-US" b="0" i="0" dirty="0">
              <a:solidFill>
                <a:srgbClr val="70707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Цвет не может быть одновременно фиолетовым и синим, и желтым или зеленым.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B8BBEB31-AEF3-F9A2-D898-54A2B07FB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 bwMode="auto">
          <a:xfrm>
            <a:off x="323528" y="1700808"/>
            <a:ext cx="3168352" cy="402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45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3815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Расчетные формулы пространства </a:t>
            </a:r>
            <a:r>
              <a:rPr lang="en-US" sz="3200" dirty="0"/>
              <a:t>CIE L*a*b* (00)</a:t>
            </a:r>
            <a:endParaRPr lang="ru-RU" sz="32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9429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0" y="123825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6047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D56F45-D925-412A-ACDA-E45877A2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65" y="1597916"/>
            <a:ext cx="3941280" cy="241003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333A1E-08D9-40D7-BBAB-2A2C2374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91" y="2973385"/>
            <a:ext cx="3077183" cy="10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7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30D592-15C3-2469-1C8F-7F346ABA6B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ru-RU" dirty="0"/>
                  <a:t>Малое цветовое различие </a:t>
                </a:r>
                <a14:m>
                  <m:oMath xmlns:m="http://schemas.openxmlformats.org/officeDocument/2006/math">
                    <m:r>
                      <a:rPr lang="en-BY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BY" dirty="0"/>
                  <a:t>E, dE</a:t>
                </a:r>
                <a:r>
                  <a:rPr lang="ru-RU" dirty="0"/>
                  <a:t>, </a:t>
                </a:r>
                <a:r>
                  <a:rPr lang="en-US" dirty="0" err="1"/>
                  <a:t>DeltaE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BY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BY" dirty="0"/>
                  <a:t>E</a:t>
                </a:r>
                <a:r>
                  <a:rPr lang="en-BY" baseline="-25000" dirty="0"/>
                  <a:t>ab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30D592-15C3-2469-1C8F-7F346ABA6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15" t="-20253" b="-31646"/>
                </a:stretch>
              </a:blipFill>
            </p:spPr>
            <p:txBody>
              <a:bodyPr/>
              <a:lstStyle/>
              <a:p>
                <a:r>
                  <a:rPr lang="en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A4E6-2337-33D9-7DC1-3D273CB72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040560"/>
          </a:xfrm>
        </p:spPr>
        <p:txBody>
          <a:bodyPr>
            <a:normAutofit/>
          </a:bodyPr>
          <a:lstStyle/>
          <a:p>
            <a:r>
              <a:rPr lang="en-BY" sz="2000" dirty="0"/>
              <a:t>0 &lt; </a:t>
            </a:r>
            <a:r>
              <a:rPr lang="el-GR" sz="2000" dirty="0"/>
              <a:t>Δ </a:t>
            </a:r>
            <a:r>
              <a:rPr lang="en-BY" sz="2000" dirty="0"/>
              <a:t>E &lt; 1 – </a:t>
            </a:r>
            <a:r>
              <a:rPr lang="ru-RU" sz="2000" dirty="0"/>
              <a:t>цвета не отличимы</a:t>
            </a:r>
            <a:r>
              <a:rPr lang="en-US" sz="2000" dirty="0"/>
              <a:t>;</a:t>
            </a:r>
          </a:p>
          <a:p>
            <a:r>
              <a:rPr lang="el-GR" sz="2000" dirty="0"/>
              <a:t>1 &lt; Δ</a:t>
            </a:r>
            <a:r>
              <a:rPr lang="en-GB" sz="2000" dirty="0"/>
              <a:t>E &lt; 2 – </a:t>
            </a:r>
            <a:r>
              <a:rPr lang="ru-RU" sz="2000" dirty="0"/>
              <a:t>только опытный наблюдатель замечает разницу</a:t>
            </a:r>
            <a:r>
              <a:rPr lang="en-US" sz="2000" dirty="0"/>
              <a:t>;</a:t>
            </a:r>
          </a:p>
          <a:p>
            <a:r>
              <a:rPr lang="ru-RU" sz="2000" dirty="0"/>
              <a:t>2 &lt; </a:t>
            </a:r>
            <a:r>
              <a:rPr lang="el-GR" sz="2000" dirty="0"/>
              <a:t>Δ</a:t>
            </a:r>
            <a:r>
              <a:rPr lang="en-GB" sz="2000" dirty="0"/>
              <a:t>E &lt; 3,5 – </a:t>
            </a:r>
            <a:r>
              <a:rPr lang="ru-RU" sz="2000" dirty="0"/>
              <a:t>также неопытный наблюдатель замечает разницу</a:t>
            </a:r>
            <a:r>
              <a:rPr lang="en-US" sz="2000" dirty="0"/>
              <a:t>;</a:t>
            </a:r>
            <a:r>
              <a:rPr lang="ru-RU" sz="2000" dirty="0"/>
              <a:t> </a:t>
            </a:r>
            <a:endParaRPr lang="en-US" sz="2000" dirty="0"/>
          </a:p>
          <a:p>
            <a:r>
              <a:rPr lang="ru-RU" sz="2000" dirty="0"/>
              <a:t>3,5 &lt; </a:t>
            </a:r>
            <a:r>
              <a:rPr lang="el-GR" sz="2000" dirty="0"/>
              <a:t>Δ</a:t>
            </a:r>
            <a:r>
              <a:rPr lang="en-GB" sz="2000" dirty="0"/>
              <a:t>E &lt; 5 – </a:t>
            </a:r>
            <a:r>
              <a:rPr lang="ru-RU" sz="2000" dirty="0"/>
              <a:t>наблюдатель замечает явное цветовое различие</a:t>
            </a:r>
            <a:r>
              <a:rPr lang="en-US" sz="2000" dirty="0"/>
              <a:t>;</a:t>
            </a:r>
            <a:r>
              <a:rPr lang="ru-RU" sz="2000" dirty="0"/>
              <a:t> </a:t>
            </a:r>
            <a:endParaRPr lang="en-US" sz="2000" dirty="0"/>
          </a:p>
          <a:p>
            <a:r>
              <a:rPr lang="ru-RU" sz="2000" dirty="0"/>
              <a:t>5 &lt; </a:t>
            </a:r>
            <a:r>
              <a:rPr lang="el-GR" sz="2000" dirty="0"/>
              <a:t>Δ</a:t>
            </a:r>
            <a:r>
              <a:rPr lang="en-GB" sz="2000" dirty="0"/>
              <a:t>E – </a:t>
            </a:r>
            <a:r>
              <a:rPr lang="ru-RU" sz="2000" dirty="0"/>
              <a:t>наблюдатель воспринимает цвета как совершенно разные. 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1976</a:t>
            </a:r>
          </a:p>
          <a:p>
            <a:endParaRPr lang="en-US" sz="2000" dirty="0"/>
          </a:p>
          <a:p>
            <a:r>
              <a:rPr lang="en-US" sz="2000" dirty="0"/>
              <a:t>2000</a:t>
            </a:r>
          </a:p>
          <a:p>
            <a:endParaRPr lang="ru-RU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где 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R</a:t>
            </a:r>
            <a:r>
              <a:rPr lang="en-GB" sz="160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t</a:t>
            </a:r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GB" sz="1600" dirty="0"/>
              <a:t>–</a:t>
            </a:r>
            <a:r>
              <a:rPr lang="ru-RU" sz="1600" dirty="0"/>
              <a:t> 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поворот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угла цветового тона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GB" sz="160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L</a:t>
            </a:r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GB" sz="1600" dirty="0"/>
              <a:t>– 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компенсация для нейтральных цветов светлоты</a:t>
            </a:r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GB" sz="160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C</a:t>
            </a:r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GB" sz="1600" dirty="0"/>
              <a:t>– </a:t>
            </a:r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насыщенности цвета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sz="1600" dirty="0">
                <a:solidFill>
                  <a:srgbClr val="202122"/>
                </a:solidFill>
                <a:latin typeface="Arial" panose="020B0604020202020204" pitchFamily="34" charset="0"/>
              </a:rPr>
              <a:t>S</a:t>
            </a:r>
            <a:r>
              <a:rPr lang="en-GB" sz="1600" baseline="-25000" dirty="0">
                <a:solidFill>
                  <a:srgbClr val="202122"/>
                </a:solidFill>
                <a:latin typeface="Arial" panose="020B0604020202020204" pitchFamily="34" charset="0"/>
              </a:rPr>
              <a:t>H</a:t>
            </a:r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GB" sz="1600" dirty="0"/>
              <a:t>– 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цветового тона</a:t>
            </a:r>
            <a:endParaRPr lang="en-GB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ru-RU" sz="2000" dirty="0"/>
          </a:p>
          <a:p>
            <a:endParaRPr lang="en-BY" sz="2000" dirty="0"/>
          </a:p>
        </p:txBody>
      </p:sp>
      <p:pic>
        <p:nvPicPr>
          <p:cNvPr id="5" name="Рисунок 14">
            <a:extLst>
              <a:ext uri="{FF2B5EF4-FFF2-40B4-BE49-F238E27FC236}">
                <a16:creationId xmlns:a16="http://schemas.microsoft.com/office/drawing/2014/main" id="{121A7A27-0CF5-F8A3-ADA5-466C36945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722674"/>
            <a:ext cx="4660900" cy="1275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D30C92-FDCE-0F63-21AA-D77426C05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960166"/>
            <a:ext cx="4660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4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7" t="34721" r="34970" b="32640"/>
          <a:stretch/>
        </p:blipFill>
        <p:spPr bwMode="auto">
          <a:xfrm>
            <a:off x="394450" y="1395184"/>
            <a:ext cx="2278743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97884"/>
            <a:ext cx="8229600" cy="990600"/>
          </a:xfrm>
        </p:spPr>
        <p:txBody>
          <a:bodyPr>
            <a:normAutofit/>
          </a:bodyPr>
          <a:lstStyle/>
          <a:p>
            <a:r>
              <a:rPr lang="ru-RU" sz="3200" dirty="0"/>
              <a:t>Пространство </a:t>
            </a:r>
            <a:r>
              <a:rPr lang="en-US" sz="3200" dirty="0" err="1"/>
              <a:t>Lch</a:t>
            </a:r>
            <a:endParaRPr lang="ru-RU" sz="32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4331216"/>
            <a:ext cx="8195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Times New Roman" pitchFamily="18" charset="0"/>
              </a:rPr>
              <a:t>LCH</a:t>
            </a:r>
            <a:r>
              <a:rPr lang="ru-RU" sz="2400" dirty="0">
                <a:cs typeface="Times New Roman" pitchFamily="18" charset="0"/>
              </a:rPr>
              <a:t>:</a:t>
            </a:r>
          </a:p>
          <a:p>
            <a:r>
              <a:rPr lang="ru-RU" sz="2400" dirty="0">
                <a:cs typeface="Times New Roman" pitchFamily="18" charset="0"/>
              </a:rPr>
              <a:t>С (</a:t>
            </a:r>
            <a:r>
              <a:rPr lang="en-US" sz="2400" dirty="0" err="1">
                <a:cs typeface="Times New Roman" pitchFamily="18" charset="0"/>
              </a:rPr>
              <a:t>chroma</a:t>
            </a:r>
            <a:r>
              <a:rPr lang="ru-RU" sz="2400" dirty="0">
                <a:cs typeface="Times New Roman" pitchFamily="18" charset="0"/>
              </a:rPr>
              <a:t> – насыщенность) = (</a:t>
            </a:r>
            <a:r>
              <a:rPr lang="ru-RU" sz="2400" i="1" dirty="0">
                <a:cs typeface="Times New Roman" pitchFamily="18" charset="0"/>
              </a:rPr>
              <a:t>а</a:t>
            </a:r>
            <a:r>
              <a:rPr lang="ru-RU" sz="2400" baseline="30000" dirty="0">
                <a:cs typeface="Times New Roman" pitchFamily="18" charset="0"/>
              </a:rPr>
              <a:t>2</a:t>
            </a:r>
            <a:r>
              <a:rPr lang="ru-RU" sz="2400" dirty="0">
                <a:cs typeface="Times New Roman" pitchFamily="18" charset="0"/>
              </a:rPr>
              <a:t> + 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ru-RU" sz="2400" baseline="30000" dirty="0">
                <a:cs typeface="Times New Roman" pitchFamily="18" charset="0"/>
              </a:rPr>
              <a:t>2</a:t>
            </a:r>
            <a:r>
              <a:rPr lang="ru-RU" sz="2400" dirty="0">
                <a:cs typeface="Times New Roman" pitchFamily="18" charset="0"/>
              </a:rPr>
              <a:t>)</a:t>
            </a:r>
            <a:r>
              <a:rPr lang="ru-RU" sz="2400" baseline="30000" dirty="0">
                <a:cs typeface="Times New Roman" pitchFamily="18" charset="0"/>
              </a:rPr>
              <a:t>1/2</a:t>
            </a:r>
            <a:r>
              <a:rPr lang="ru-RU" sz="2400" dirty="0">
                <a:cs typeface="Times New Roman" pitchFamily="18" charset="0"/>
              </a:rPr>
              <a:t>.</a:t>
            </a:r>
          </a:p>
          <a:p>
            <a:r>
              <a:rPr lang="ru-RU" sz="2400" dirty="0">
                <a:cs typeface="Times New Roman" pitchFamily="18" charset="0"/>
              </a:rPr>
              <a:t>Н (</a:t>
            </a:r>
            <a:r>
              <a:rPr lang="en-US" sz="2400" dirty="0">
                <a:cs typeface="Times New Roman" pitchFamily="18" charset="0"/>
              </a:rPr>
              <a:t>Hue</a:t>
            </a:r>
            <a:r>
              <a:rPr lang="ru-RU" sz="2400" dirty="0">
                <a:cs typeface="Times New Roman" pitchFamily="18" charset="0"/>
              </a:rPr>
              <a:t> – цветовой тон) = </a:t>
            </a:r>
            <a:r>
              <a:rPr lang="en-US" sz="2400" dirty="0" err="1">
                <a:cs typeface="Times New Roman" pitchFamily="18" charset="0"/>
              </a:rPr>
              <a:t>arctg</a:t>
            </a:r>
            <a:r>
              <a:rPr lang="ru-RU" sz="2400" dirty="0">
                <a:cs typeface="Times New Roman" pitchFamily="18" charset="0"/>
              </a:rPr>
              <a:t>(</a:t>
            </a:r>
            <a:r>
              <a:rPr lang="en-US" sz="2400" i="1" dirty="0">
                <a:cs typeface="Times New Roman" pitchFamily="18" charset="0"/>
              </a:rPr>
              <a:t>b</a:t>
            </a:r>
            <a:r>
              <a:rPr lang="ru-RU" sz="2400" dirty="0">
                <a:cs typeface="Times New Roman" pitchFamily="18" charset="0"/>
              </a:rPr>
              <a:t> / </a:t>
            </a:r>
            <a:r>
              <a:rPr lang="en-US" sz="2400" i="1" dirty="0">
                <a:cs typeface="Times New Roman" pitchFamily="18" charset="0"/>
              </a:rPr>
              <a:t>a</a:t>
            </a:r>
            <a:r>
              <a:rPr lang="ru-RU" sz="2400" dirty="0">
                <a:cs typeface="Times New Roman" pitchFamily="18" charset="0"/>
              </a:rPr>
              <a:t>).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BB039A-C715-4BEA-9A1A-4DFA74F1E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395184"/>
            <a:ext cx="1895475" cy="2286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439BF5-6C16-4EE8-877D-7D65DA546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546" y="3933056"/>
            <a:ext cx="3035742" cy="2790264"/>
          </a:xfrm>
          <a:prstGeom prst="rect">
            <a:avLst/>
          </a:prstGeom>
        </p:spPr>
      </p:pic>
      <p:pic>
        <p:nvPicPr>
          <p:cNvPr id="44034" name="Picture 2">
            <a:extLst>
              <a:ext uri="{FF2B5EF4-FFF2-40B4-BE49-F238E27FC236}">
                <a16:creationId xmlns:a16="http://schemas.microsoft.com/office/drawing/2014/main" id="{DEAAFEB4-A76F-6D3E-C9D5-3AB7F26B0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88" y="596044"/>
            <a:ext cx="3337012" cy="333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C7DB9F-8061-538E-D41D-1E592E3856E3}"/>
              </a:ext>
            </a:extLst>
          </p:cNvPr>
          <p:cNvSpPr txBox="1"/>
          <p:nvPr/>
        </p:nvSpPr>
        <p:spPr>
          <a:xfrm>
            <a:off x="144112" y="5804267"/>
            <a:ext cx="554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Fira Sans" panose="020F0502020204030204" pitchFamily="34" charset="0"/>
              </a:rPr>
              <a:t>LCH, </a:t>
            </a:r>
            <a:r>
              <a:rPr lang="ru-RU" b="0" i="0" dirty="0">
                <a:solidFill>
                  <a:srgbClr val="333333"/>
                </a:solidFill>
                <a:effectLst/>
                <a:latin typeface="Fira Sans" panose="020F0502020204030204" pitchFamily="34" charset="0"/>
              </a:rPr>
              <a:t>в сравнении с </a:t>
            </a:r>
            <a:r>
              <a:rPr lang="en-GB" b="0" i="0" dirty="0">
                <a:solidFill>
                  <a:srgbClr val="333333"/>
                </a:solidFill>
                <a:effectLst/>
                <a:latin typeface="Fira Sans" panose="020F0502020204030204" pitchFamily="34" charset="0"/>
              </a:rPr>
              <a:t>sRGB, </a:t>
            </a:r>
            <a:r>
              <a:rPr lang="ru-RU" b="0" i="0" dirty="0">
                <a:solidFill>
                  <a:srgbClr val="333333"/>
                </a:solidFill>
                <a:effectLst/>
                <a:latin typeface="Fira Sans" panose="020F0502020204030204" pitchFamily="34" charset="0"/>
              </a:rPr>
              <a:t>даёт доступ к примерно на 50% большему количеству цветов</a:t>
            </a:r>
          </a:p>
        </p:txBody>
      </p:sp>
    </p:spTree>
    <p:extLst>
      <p:ext uri="{BB962C8B-B14F-4D97-AF65-F5344CB8AC3E}">
        <p14:creationId xmlns:p14="http://schemas.microsoft.com/office/powerpoint/2010/main" val="2184920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C5749-A3B3-463F-8911-5AFCAED6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/>
              <a:t>Сравнение </a:t>
            </a:r>
            <a:r>
              <a:rPr lang="ru-RU" b="1" dirty="0" err="1"/>
              <a:t>Hunter</a:t>
            </a:r>
            <a:r>
              <a:rPr lang="ru-RU" b="1" dirty="0"/>
              <a:t> </a:t>
            </a:r>
            <a:r>
              <a:rPr lang="ru-RU" b="1" dirty="0" err="1"/>
              <a:t>Lab</a:t>
            </a:r>
            <a:r>
              <a:rPr lang="ru-RU" b="1" dirty="0"/>
              <a:t> и CIE </a:t>
            </a:r>
            <a:r>
              <a:rPr lang="ru-RU" b="1" dirty="0" err="1"/>
              <a:t>Lab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485C5-8C2F-4976-B71E-0AEFD2B4C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ru-RU" sz="1800" b="1" dirty="0"/>
              <a:t>Преимущества </a:t>
            </a:r>
            <a:r>
              <a:rPr lang="ru-RU" sz="1800" b="1" dirty="0" err="1"/>
              <a:t>Hunter</a:t>
            </a:r>
            <a:r>
              <a:rPr lang="ru-RU" sz="1800" b="1" dirty="0"/>
              <a:t> </a:t>
            </a:r>
            <a:r>
              <a:rPr lang="ru-RU" sz="1800" b="1" dirty="0" err="1"/>
              <a:t>Lab</a:t>
            </a:r>
            <a:endParaRPr lang="ru-RU" sz="1800" b="1" dirty="0"/>
          </a:p>
          <a:p>
            <a:pPr marL="0" indent="0" fontAlgn="base">
              <a:buNone/>
            </a:pPr>
            <a:r>
              <a:rPr lang="ru-RU" sz="1800" dirty="0"/>
              <a:t>– Более интуитивно понятные координаты.</a:t>
            </a:r>
            <a:br>
              <a:rPr lang="ru-RU" sz="1800" dirty="0"/>
            </a:br>
            <a:r>
              <a:rPr lang="ru-RU" sz="1800" dirty="0"/>
              <a:t>– Долгая история использования в промышленности.</a:t>
            </a:r>
            <a:br>
              <a:rPr lang="ru-RU" sz="1800" dirty="0"/>
            </a:br>
            <a:r>
              <a:rPr lang="ru-RU" sz="1800" dirty="0"/>
              <a:t>– Преобразование коэффициента отражения немного проще, чем в CIE </a:t>
            </a:r>
            <a:r>
              <a:rPr lang="ru-RU" sz="1800" dirty="0" err="1"/>
              <a:t>Lab</a:t>
            </a:r>
            <a:r>
              <a:rPr lang="ru-RU" sz="1800" dirty="0"/>
              <a:t>.</a:t>
            </a:r>
          </a:p>
          <a:p>
            <a:pPr marL="0" indent="0" fontAlgn="base">
              <a:buNone/>
            </a:pPr>
            <a:r>
              <a:rPr lang="ru-RU" sz="1800" b="1" dirty="0"/>
              <a:t>Недостатки </a:t>
            </a:r>
            <a:r>
              <a:rPr lang="ru-RU" sz="1800" b="1" dirty="0" err="1"/>
              <a:t>Hunter</a:t>
            </a:r>
            <a:r>
              <a:rPr lang="ru-RU" sz="1800" b="1" dirty="0"/>
              <a:t> </a:t>
            </a:r>
            <a:r>
              <a:rPr lang="ru-RU" sz="1800" b="1" dirty="0" err="1"/>
              <a:t>Lab</a:t>
            </a:r>
            <a:endParaRPr lang="ru-RU" sz="1800" b="1" dirty="0"/>
          </a:p>
          <a:p>
            <a:pPr marL="0" indent="0" fontAlgn="base">
              <a:buNone/>
            </a:pPr>
            <a:r>
              <a:rPr lang="ru-RU" sz="1800" dirty="0"/>
              <a:t>– Меньшая однородность восприятия, чем у CIE </a:t>
            </a:r>
            <a:r>
              <a:rPr lang="ru-RU" sz="1800" dirty="0" err="1"/>
              <a:t>Lab</a:t>
            </a:r>
            <a:r>
              <a:rPr lang="ru-RU" sz="1800" dirty="0"/>
              <a:t>.</a:t>
            </a:r>
            <a:br>
              <a:rPr lang="ru-RU" sz="1800" dirty="0"/>
            </a:br>
            <a:r>
              <a:rPr lang="ru-RU" sz="1800" dirty="0"/>
              <a:t>– Не является </a:t>
            </a:r>
            <a:r>
              <a:rPr lang="ru-RU" sz="1800" dirty="0" err="1"/>
              <a:t>аппаратно</a:t>
            </a:r>
            <a:r>
              <a:rPr lang="ru-RU" sz="1800" dirty="0"/>
              <a:t> независимым.</a:t>
            </a:r>
            <a:br>
              <a:rPr lang="ru-RU" sz="1800" dirty="0"/>
            </a:br>
            <a:r>
              <a:rPr lang="ru-RU" sz="1800" dirty="0"/>
              <a:t>– Ограниченное применение для цифровых изображений.</a:t>
            </a:r>
          </a:p>
          <a:p>
            <a:pPr marL="0" indent="0" fontAlgn="base">
              <a:buNone/>
            </a:pPr>
            <a:r>
              <a:rPr lang="ru-RU" sz="1800" b="1" dirty="0"/>
              <a:t>Преимущества </a:t>
            </a:r>
            <a:r>
              <a:rPr lang="ru-RU" sz="1800" b="1" dirty="0" err="1"/>
              <a:t>CIELab</a:t>
            </a:r>
            <a:endParaRPr lang="ru-RU" sz="1800" b="1" dirty="0"/>
          </a:p>
          <a:p>
            <a:pPr marL="0" indent="0" fontAlgn="base">
              <a:buNone/>
            </a:pPr>
            <a:r>
              <a:rPr lang="ru-RU" sz="1800" dirty="0"/>
              <a:t>– Лучшая однородность восприятия.</a:t>
            </a:r>
            <a:br>
              <a:rPr lang="ru-RU" sz="1800" dirty="0"/>
            </a:br>
            <a:r>
              <a:rPr lang="ru-RU" sz="1800" dirty="0"/>
              <a:t>– Координата L * разработана с учетом восприятия человеком освещенности.</a:t>
            </a:r>
            <a:br>
              <a:rPr lang="ru-RU" sz="1800" dirty="0"/>
            </a:br>
            <a:r>
              <a:rPr lang="ru-RU" sz="1800" dirty="0"/>
              <a:t>– </a:t>
            </a:r>
            <a:r>
              <a:rPr lang="ru-RU" sz="1800" dirty="0" err="1"/>
              <a:t>Аппаратно</a:t>
            </a:r>
            <a:r>
              <a:rPr lang="ru-RU" sz="1800" dirty="0"/>
              <a:t> независима.</a:t>
            </a:r>
            <a:br>
              <a:rPr lang="ru-RU" sz="1800" dirty="0"/>
            </a:br>
            <a:r>
              <a:rPr lang="ru-RU" sz="1800" dirty="0"/>
              <a:t>– Используется в обработке цифровых изображений и управлении цветом.</a:t>
            </a:r>
          </a:p>
          <a:p>
            <a:pPr marL="0" indent="0" fontAlgn="base">
              <a:buNone/>
            </a:pPr>
            <a:r>
              <a:rPr lang="ru-RU" sz="1800" b="1" dirty="0"/>
              <a:t>Недостатки </a:t>
            </a:r>
            <a:r>
              <a:rPr lang="ru-RU" sz="1800" b="1" dirty="0" err="1"/>
              <a:t>CIELab</a:t>
            </a:r>
            <a:endParaRPr lang="ru-RU" sz="1800" b="1" dirty="0"/>
          </a:p>
          <a:p>
            <a:pPr marL="0" indent="0" fontAlgn="base">
              <a:buNone/>
            </a:pPr>
            <a:r>
              <a:rPr lang="ru-RU" sz="1800" dirty="0"/>
              <a:t>– Более сложные координаты (L *, a *, b *), чем у </a:t>
            </a:r>
            <a:r>
              <a:rPr lang="ru-RU" sz="1800" dirty="0" err="1"/>
              <a:t>Hunter</a:t>
            </a:r>
            <a:r>
              <a:rPr lang="ru-RU" sz="1800" dirty="0"/>
              <a:t> </a:t>
            </a:r>
            <a:r>
              <a:rPr lang="ru-RU" sz="1800" dirty="0" err="1"/>
              <a:t>lab</a:t>
            </a:r>
            <a:r>
              <a:rPr lang="ru-RU" sz="1800" dirty="0"/>
              <a:t>.</a:t>
            </a:r>
            <a:br>
              <a:rPr lang="ru-RU" sz="1800" dirty="0"/>
            </a:br>
            <a:r>
              <a:rPr lang="ru-RU" sz="1800" dirty="0"/>
              <a:t>– Сложные уравнения преобразования.</a:t>
            </a:r>
            <a:br>
              <a:rPr lang="ru-RU" sz="1800" dirty="0"/>
            </a:br>
            <a:r>
              <a:rPr lang="ru-RU" sz="1800" dirty="0"/>
              <a:t>– оси a * и b * менее интуитивно понятны, чем оси </a:t>
            </a:r>
            <a:r>
              <a:rPr lang="ru-RU" sz="1800" dirty="0" err="1"/>
              <a:t>Hunter</a:t>
            </a:r>
            <a:r>
              <a:rPr lang="ru-RU" sz="1800" dirty="0"/>
              <a:t> a и b.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793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9F8DF28-55B5-47DF-1D47-7B6D14A8F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66454"/>
            <a:ext cx="6501388" cy="309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12319B-AD9B-F1B2-B5C5-F6708A7EF982}"/>
              </a:ext>
            </a:extLst>
          </p:cNvPr>
          <p:cNvSpPr txBox="1"/>
          <p:nvPr/>
        </p:nvSpPr>
        <p:spPr>
          <a:xfrm>
            <a:off x="395536" y="599102"/>
            <a:ext cx="63904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4000" b="1" i="0" u="none" strike="noStrike" kern="1200" cap="none" spc="-100" normalizeH="0" baseline="0" noProof="0" dirty="0" err="1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Hunter</a:t>
            </a:r>
            <a:r>
              <a:rPr kumimoji="0" lang="ru-RU" sz="4000" b="1" i="0" u="none" strike="noStrike" kern="1200" cap="none" spc="-100" normalizeH="0" baseline="0" noProof="0" dirty="0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Lab и CIE Lab</a:t>
            </a:r>
            <a:endParaRPr lang="en-BY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2F5488-77AE-8C76-33D7-DB761923F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Шкала </a:t>
            </a:r>
            <a:r>
              <a:rPr lang="en-GB" b="0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Hunter Lab </a:t>
            </a:r>
            <a:r>
              <a:rPr lang="ru-RU" b="0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уменьшается в желтой области и расширяется синим цветом. </a:t>
            </a:r>
            <a:endParaRPr lang="en-US" b="0" i="0" dirty="0">
              <a:solidFill>
                <a:srgbClr val="70707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Шкала </a:t>
            </a:r>
            <a:r>
              <a:rPr lang="en-GB" b="0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CIE Lab </a:t>
            </a:r>
            <a:r>
              <a:rPr lang="ru-RU" b="0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слегка расширяется в желтой области</a:t>
            </a:r>
            <a:r>
              <a:rPr lang="en-US" dirty="0">
                <a:solidFill>
                  <a:srgbClr val="707070"/>
                </a:solidFill>
                <a:latin typeface="Roboto" panose="02000000000000000000" pitchFamily="2" charset="0"/>
              </a:rPr>
              <a:t>.</a:t>
            </a:r>
            <a:endParaRPr lang="en-US" b="0" i="0" dirty="0">
              <a:solidFill>
                <a:srgbClr val="707070"/>
              </a:solidFill>
              <a:effectLst/>
              <a:latin typeface="Roboto" panose="02000000000000000000" pitchFamily="2" charset="0"/>
            </a:endParaRPr>
          </a:p>
          <a:p>
            <a:r>
              <a:rPr lang="en-GB" b="0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CIE Lab </a:t>
            </a:r>
            <a:r>
              <a:rPr lang="ru-RU" b="0" i="0" dirty="0">
                <a:solidFill>
                  <a:srgbClr val="707070"/>
                </a:solidFill>
                <a:effectLst/>
                <a:latin typeface="Roboto" panose="02000000000000000000" pitchFamily="2" charset="0"/>
              </a:rPr>
              <a:t>лучше отражает визуальную оценку цветовых различий для очень темных цветов.</a:t>
            </a:r>
            <a:endParaRPr lang="en-BY" dirty="0"/>
          </a:p>
        </p:txBody>
      </p:sp>
    </p:spTree>
    <p:extLst>
      <p:ext uri="{BB962C8B-B14F-4D97-AF65-F5344CB8AC3E}">
        <p14:creationId xmlns:p14="http://schemas.microsoft.com/office/powerpoint/2010/main" val="378708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Lab</a:t>
            </a:r>
            <a:r>
              <a:rPr lang="ru-RU" dirty="0"/>
              <a:t>, </a:t>
            </a:r>
            <a:r>
              <a:rPr lang="en-US" dirty="0" err="1"/>
              <a:t>Lch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6DA4-D04F-1768-0E9F-86077480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Основное свойство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–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«однородность восприятия» («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perceptual uniformity»)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– одно и то же числовое изменение координат в цветовом пространстве даёт одну и ту же воспринимаемую разницу между цветами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A7579-540C-4BB4-E2C4-47655237A6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95" b="48673"/>
          <a:stretch/>
        </p:blipFill>
        <p:spPr>
          <a:xfrm>
            <a:off x="251520" y="3283734"/>
            <a:ext cx="5317952" cy="3574266"/>
          </a:xfrm>
          <a:prstGeom prst="rect">
            <a:avLst/>
          </a:prstGeom>
        </p:spPr>
      </p:pic>
      <p:pic>
        <p:nvPicPr>
          <p:cNvPr id="4" name="SRGB_gamut_within_CIELCHuv_color_space_mesh">
            <a:hlinkClick r:id="" action="ppaction://media"/>
            <a:extLst>
              <a:ext uri="{FF2B5EF4-FFF2-40B4-BE49-F238E27FC236}">
                <a16:creationId xmlns:a16="http://schemas.microsoft.com/office/drawing/2014/main" id="{C264A057-3D4F-4A95-B3F0-E45FE02B67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85644" y="3283734"/>
            <a:ext cx="3284984" cy="32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0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442913" indent="-442913"/>
            <a:r>
              <a:rPr lang="en-US" sz="3600" b="1" dirty="0">
                <a:solidFill>
                  <a:schemeClr val="accent1"/>
                </a:solidFill>
              </a:rPr>
              <a:t>7. </a:t>
            </a:r>
            <a:r>
              <a:rPr lang="ru-RU" sz="3600" b="1" dirty="0">
                <a:solidFill>
                  <a:schemeClr val="accent1"/>
                </a:solidFill>
              </a:rPr>
              <a:t>Равноконтрастные колориметрические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Пороговые эллипсы на диаграмме </a:t>
            </a:r>
            <a:r>
              <a:rPr lang="en-US" sz="3200" i="1" dirty="0"/>
              <a:t>x–y </a:t>
            </a:r>
            <a:endParaRPr lang="ru-RU" sz="3200" i="1" dirty="0"/>
          </a:p>
          <a:p>
            <a:r>
              <a:rPr lang="ru-RU" sz="3200" dirty="0"/>
              <a:t>Равноконтрастные колориметрические системы </a:t>
            </a:r>
            <a:r>
              <a:rPr lang="en-US" sz="3200" dirty="0"/>
              <a:t>UVW, U*V*W*</a:t>
            </a:r>
          </a:p>
          <a:p>
            <a:r>
              <a:rPr lang="ru-RU" sz="3200" dirty="0"/>
              <a:t>Равноконтрастные системы </a:t>
            </a:r>
            <a:r>
              <a:rPr lang="en-US" sz="3200" dirty="0"/>
              <a:t>CIE Luv, CIE Lab</a:t>
            </a:r>
            <a:r>
              <a:rPr lang="ru-RU" sz="3200" dirty="0"/>
              <a:t> (МКО 76</a:t>
            </a:r>
            <a:r>
              <a:rPr lang="en-US" sz="3200" dirty="0"/>
              <a:t>, 00</a:t>
            </a:r>
            <a:r>
              <a:rPr lang="ru-RU" sz="3200" dirty="0"/>
              <a:t>)</a:t>
            </a:r>
            <a:endParaRPr lang="en-US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0751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ru-RU" dirty="0"/>
              <a:t>Пороговые эллипсы на диаграмме </a:t>
            </a:r>
            <a:r>
              <a:rPr lang="en-US" i="1" dirty="0"/>
              <a:t>x–y</a:t>
            </a:r>
            <a:endParaRPr lang="ru-RU" dirty="0"/>
          </a:p>
        </p:txBody>
      </p:sp>
      <p:pic>
        <p:nvPicPr>
          <p:cNvPr id="10242" name="Picture 2" descr="image15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48133"/>
            <a:ext cx="1780645" cy="156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75" y="3221653"/>
            <a:ext cx="5292229" cy="359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 descr="image15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63905"/>
            <a:ext cx="3585703" cy="386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79BD84-01D1-42C7-B720-610C09617A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3848" y="1323256"/>
            <a:ext cx="1682303" cy="13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7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6AFC12-5DEB-4C18-8E0B-9763100C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55" y="1600200"/>
            <a:ext cx="3714750" cy="29432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7966D-EA28-4A3C-B6E3-BA920456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Hunter Lab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76759-1081-4AEC-BC7B-B4B474CD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925144"/>
          </a:xfrm>
        </p:spPr>
        <p:txBody>
          <a:bodyPr>
            <a:normAutofit fontScale="62500" lnSpcReduction="20000"/>
          </a:bodyPr>
          <a:lstStyle/>
          <a:p>
            <a:r>
              <a:rPr lang="ru-RU" sz="3200" dirty="0"/>
              <a:t>улучшенная альтернатива цветовым пространствам </a:t>
            </a:r>
            <a:br>
              <a:rPr lang="ru-RU" sz="3200" dirty="0"/>
            </a:br>
            <a:r>
              <a:rPr lang="ru-RU" sz="3200" dirty="0"/>
              <a:t>XYZ и RGB;</a:t>
            </a:r>
          </a:p>
          <a:p>
            <a:r>
              <a:rPr lang="ru-RU" sz="3200" dirty="0"/>
              <a:t>использовалась как средство измерения цвета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600" dirty="0"/>
              <a:t>Диапазоны изменения </a:t>
            </a:r>
            <a:br>
              <a:rPr lang="en-US" sz="2600" dirty="0"/>
            </a:br>
            <a:r>
              <a:rPr lang="en-US" sz="2600" dirty="0"/>
              <a:t>L [0..100]; a, b [-80..100]</a:t>
            </a:r>
          </a:p>
          <a:p>
            <a:pPr marL="0" indent="0">
              <a:buNone/>
            </a:pPr>
            <a:endParaRPr lang="ru-RU" sz="1700" dirty="0"/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A03B1045-5233-470D-84CF-DDC3389A2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790700"/>
            <a:ext cx="45339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1824A3A-A431-4C2C-AA08-B2631A091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30507"/>
              </p:ext>
            </p:extLst>
          </p:nvPr>
        </p:nvGraphicFramePr>
        <p:xfrm>
          <a:off x="457200" y="4225280"/>
          <a:ext cx="3394720" cy="1219182"/>
        </p:xfrm>
        <a:graphic>
          <a:graphicData uri="http://schemas.openxmlformats.org/drawingml/2006/table">
            <a:tbl>
              <a:tblPr/>
              <a:tblGrid>
                <a:gridCol w="3394720">
                  <a:extLst>
                    <a:ext uri="{9D8B030D-6E8A-4147-A177-3AD203B41FA5}">
                      <a16:colId xmlns:a16="http://schemas.microsoft.com/office/drawing/2014/main" val="3815314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  <a:latin typeface="inherit"/>
                        </a:rPr>
                        <a:t>L = 100 * √(Y/Yn)</a:t>
                      </a:r>
                    </a:p>
                  </a:txBody>
                  <a:tcPr marL="50797" marR="50797" marT="50797" marB="50797" anchor="ctr">
                    <a:lnL w="4763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397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s-ES" sz="2000">
                          <a:effectLst/>
                          <a:latin typeface="inherit"/>
                        </a:rPr>
                        <a:t>a = 172.46 * [(X/Xn) – (Y/Yn)]</a:t>
                      </a:r>
                    </a:p>
                  </a:txBody>
                  <a:tcPr marL="50797" marR="50797" marT="50797" marB="50797" anchor="ctr">
                    <a:lnL w="4763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239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pl-PL" sz="2000" dirty="0">
                          <a:effectLst/>
                          <a:latin typeface="inherit"/>
                        </a:rPr>
                        <a:t>b = 67.74 * [(Y/Yn) – (Z/Zn)]</a:t>
                      </a:r>
                    </a:p>
                  </a:txBody>
                  <a:tcPr marL="50797" marR="50797" marT="50797" marB="50797" anchor="ctr">
                    <a:lnL w="4763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93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25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i="1" dirty="0"/>
              <a:t>Равноконтрастные  системы </a:t>
            </a:r>
            <a:r>
              <a:rPr lang="en-US" sz="3600" i="1" dirty="0"/>
              <a:t>CIE UVW</a:t>
            </a:r>
            <a:r>
              <a:rPr lang="ru-RU" sz="3600" i="1" dirty="0"/>
              <a:t> (МКО 60) и </a:t>
            </a:r>
            <a:r>
              <a:rPr lang="en-US" sz="3600" i="1" dirty="0"/>
              <a:t>CIE U*V*W*</a:t>
            </a:r>
            <a:r>
              <a:rPr lang="ru-RU" sz="3600" i="1" dirty="0"/>
              <a:t> (МКО 64)</a:t>
            </a:r>
            <a:endParaRPr lang="ru-RU" sz="3600" dirty="0"/>
          </a:p>
        </p:txBody>
      </p:sp>
      <p:pic>
        <p:nvPicPr>
          <p:cNvPr id="11266" name="Picture 2" descr="image15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216954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5990" y="3110554"/>
            <a:ext cx="2304255" cy="366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 descr="image161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0000" contras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753" y="2324821"/>
            <a:ext cx="4831640" cy="352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4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77FE57-3FC4-4148-9E96-4347811D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674639"/>
            <a:ext cx="4536504" cy="33669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3B8D50-818B-467F-9970-5507F8198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266728"/>
            <a:ext cx="5371466" cy="291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7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Равноконтрастная система </a:t>
            </a:r>
            <a:r>
              <a:rPr lang="en-US" dirty="0"/>
              <a:t>CIE Luv</a:t>
            </a:r>
            <a:r>
              <a:rPr lang="ru-RU" dirty="0"/>
              <a:t> 76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95288" y="5032375"/>
          <a:ext cx="68405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2349360" imgH="368280" progId="Equation.DSMT4">
                  <p:embed/>
                </p:oleObj>
              </mc:Choice>
              <mc:Fallback>
                <p:oleObj name="Equation" r:id="rId3" imgW="2349360" imgH="368280" progId="Equation.DSMT4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032375"/>
                        <a:ext cx="6840537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94EDD2-187E-41D2-9258-03F841A68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728" y="2143125"/>
            <a:ext cx="38957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Равноконтрастные системы </a:t>
            </a:r>
            <a:r>
              <a:rPr lang="en-US" dirty="0"/>
              <a:t>CIE Lab</a:t>
            </a:r>
            <a:r>
              <a:rPr lang="ru-RU" dirty="0"/>
              <a:t> 76</a:t>
            </a:r>
          </a:p>
        </p:txBody>
      </p:sp>
      <p:pic>
        <p:nvPicPr>
          <p:cNvPr id="12291" name="Рисунок 1" descr="Описание: http://seno.by/sites/default/files/colors/color_la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3"/>
          <a:stretch/>
        </p:blipFill>
        <p:spPr bwMode="auto">
          <a:xfrm>
            <a:off x="395536" y="1628799"/>
            <a:ext cx="5832648" cy="2853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482494"/>
            <a:ext cx="9620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76238" y="5032375"/>
          <a:ext cx="6878637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5" imgW="2361960" imgH="368280" progId="">
                  <p:embed/>
                </p:oleObj>
              </mc:Choice>
              <mc:Fallback>
                <p:oleObj name="Equation" r:id="rId5" imgW="2361960" imgH="368280" progId="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5032375"/>
                        <a:ext cx="6878637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2607D3-6D3B-4E02-B6E5-4458101EF1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1749" y="2250050"/>
            <a:ext cx="2516652" cy="125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Равноконтрастные системы </a:t>
            </a:r>
            <a:r>
              <a:rPr lang="en-US" dirty="0"/>
              <a:t>CIE Luv, CIE Lab</a:t>
            </a:r>
            <a:r>
              <a:rPr lang="ru-RU" dirty="0"/>
              <a:t> (МКО 76, 00)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259632" y="4709540"/>
          <a:ext cx="7056783" cy="914400"/>
        </p:xfrm>
        <a:graphic>
          <a:graphicData uri="http://schemas.openxmlformats.org/drawingml/2006/table">
            <a:tbl>
              <a:tblPr/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CIE </a:t>
                      </a:r>
                      <a:r>
                        <a:rPr lang="en-US" sz="2400" dirty="0" err="1"/>
                        <a:t>xy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CIE a*b*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CIE </a:t>
                      </a:r>
                      <a:r>
                        <a:rPr lang="en-US" sz="2400" dirty="0" err="1"/>
                        <a:t>u'v</a:t>
                      </a:r>
                      <a:r>
                        <a:rPr lang="en-US" sz="2400" dirty="0"/>
                        <a:t>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AutoShape 19" descr="CIE xy"/>
          <p:cNvSpPr>
            <a:spLocks noChangeAspect="1" noChangeArrowheads="1"/>
          </p:cNvSpPr>
          <p:nvPr/>
        </p:nvSpPr>
        <p:spPr bwMode="auto">
          <a:xfrm>
            <a:off x="2114550" y="3673475"/>
            <a:ext cx="14287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0" descr="CIE a*b*"/>
          <p:cNvSpPr>
            <a:spLocks noChangeAspect="1" noChangeArrowheads="1"/>
          </p:cNvSpPr>
          <p:nvPr/>
        </p:nvSpPr>
        <p:spPr bwMode="auto">
          <a:xfrm>
            <a:off x="2114550" y="3673475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21" descr="CIE u'v'"/>
          <p:cNvSpPr>
            <a:spLocks noChangeAspect="1" noChangeArrowheads="1"/>
          </p:cNvSpPr>
          <p:nvPr/>
        </p:nvSpPr>
        <p:spPr bwMode="auto">
          <a:xfrm>
            <a:off x="2114550" y="3673475"/>
            <a:ext cx="14287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310" name="Picture 2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" t="46230" r="36607" b="23815"/>
          <a:stretch/>
        </p:blipFill>
        <p:spPr bwMode="auto">
          <a:xfrm>
            <a:off x="73005" y="1916832"/>
            <a:ext cx="8997991" cy="324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469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1659</TotalTime>
  <Words>672</Words>
  <Application>Microsoft Office PowerPoint</Application>
  <PresentationFormat>Экран (4:3)</PresentationFormat>
  <Paragraphs>81</Paragraphs>
  <Slides>18</Slides>
  <Notes>0</Notes>
  <HiddenSlides>0</HiddenSlides>
  <MMClips>1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-apple-system</vt:lpstr>
      <vt:lpstr>Arial</vt:lpstr>
      <vt:lpstr>Calibri</vt:lpstr>
      <vt:lpstr>Cambria Math</vt:lpstr>
      <vt:lpstr>Fira Sans</vt:lpstr>
      <vt:lpstr>inherit</vt:lpstr>
      <vt:lpstr>Roboto</vt:lpstr>
      <vt:lpstr>Times New Roman</vt:lpstr>
      <vt:lpstr>Ясность</vt:lpstr>
      <vt:lpstr>Equation</vt:lpstr>
      <vt:lpstr>Теория цвета и цветовосприятие </vt:lpstr>
      <vt:lpstr>7. Равноконтрастные колориметрические системы</vt:lpstr>
      <vt:lpstr>Пороговые эллипсы на диаграмме x–y</vt:lpstr>
      <vt:lpstr>Hunter Lab</vt:lpstr>
      <vt:lpstr>Равноконтрастные  системы CIE UVW (МКО 60) и CIE U*V*W* (МКО 64)</vt:lpstr>
      <vt:lpstr>Презентация PowerPoint</vt:lpstr>
      <vt:lpstr>Равноконтрастная система CIE Luv 76</vt:lpstr>
      <vt:lpstr>Равноконтрастные системы CIE Lab 76</vt:lpstr>
      <vt:lpstr>Равноконтрастные системы CIE Luv, CIE Lab (МКО 76, 00)</vt:lpstr>
      <vt:lpstr>Расчетные формулы пространства Luv</vt:lpstr>
      <vt:lpstr>CIE Luv (МКО-60) и CIE L*u*v* (МКО-76)</vt:lpstr>
      <vt:lpstr>CIE L*a*b*</vt:lpstr>
      <vt:lpstr>Расчетные формулы пространства CIE L*a*b* (00)</vt:lpstr>
      <vt:lpstr>Малое цветовое различие ∆E, dE, DeltaE, ∆Eab</vt:lpstr>
      <vt:lpstr>Пространство Lch</vt:lpstr>
      <vt:lpstr>Сравнение Hunter Lab и CIE Lab</vt:lpstr>
      <vt:lpstr>Презентация PowerPoint</vt:lpstr>
      <vt:lpstr>Применение Lab, Lch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цвета  и цветовоспроизведения</dc:title>
  <dc:creator>Acer</dc:creator>
  <cp:lastModifiedBy>novolochka@yandex.ru</cp:lastModifiedBy>
  <cp:revision>99</cp:revision>
  <dcterms:created xsi:type="dcterms:W3CDTF">2016-09-01T17:57:02Z</dcterms:created>
  <dcterms:modified xsi:type="dcterms:W3CDTF">2024-04-08T11:54:52Z</dcterms:modified>
</cp:coreProperties>
</file>