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Ex1.xml" ContentType="application/vnd.ms-office.chartex+xml"/>
  <Override PartName="/ppt/charts/style7.xml" ContentType="application/vnd.ms-office.chartstyle+xml"/>
  <Override PartName="/ppt/charts/colors7.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sldIdLst>
    <p:sldId id="527" r:id="rId5"/>
    <p:sldId id="528" r:id="rId6"/>
    <p:sldId id="525" r:id="rId7"/>
    <p:sldId id="553" r:id="rId8"/>
    <p:sldId id="532" r:id="rId9"/>
    <p:sldId id="554" r:id="rId10"/>
    <p:sldId id="556" r:id="rId11"/>
    <p:sldId id="555" r:id="rId12"/>
    <p:sldId id="557" r:id="rId13"/>
    <p:sldId id="534" r:id="rId14"/>
    <p:sldId id="535" r:id="rId15"/>
  </p:sldIdLst>
  <p:sldSz cx="9144000" cy="5143500" type="screen16x9"/>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charset="0"/>
        <a:ea typeface="MS PGothic" charset="-128"/>
        <a:cs typeface="+mn-cs"/>
      </a:defRPr>
    </a:lvl1pPr>
    <a:lvl2pPr marL="457200" algn="l" defTabSz="457200" rtl="0" eaLnBrk="0" fontAlgn="base" hangingPunct="0">
      <a:spcBef>
        <a:spcPct val="0"/>
      </a:spcBef>
      <a:spcAft>
        <a:spcPct val="0"/>
      </a:spcAft>
      <a:defRPr kern="1200">
        <a:solidFill>
          <a:schemeClr val="tx1"/>
        </a:solidFill>
        <a:latin typeface="Calibri" charset="0"/>
        <a:ea typeface="MS PGothic" charset="-128"/>
        <a:cs typeface="+mn-cs"/>
      </a:defRPr>
    </a:lvl2pPr>
    <a:lvl3pPr marL="914400" algn="l" defTabSz="457200" rtl="0" eaLnBrk="0" fontAlgn="base" hangingPunct="0">
      <a:spcBef>
        <a:spcPct val="0"/>
      </a:spcBef>
      <a:spcAft>
        <a:spcPct val="0"/>
      </a:spcAft>
      <a:defRPr kern="1200">
        <a:solidFill>
          <a:schemeClr val="tx1"/>
        </a:solidFill>
        <a:latin typeface="Calibri" charset="0"/>
        <a:ea typeface="MS PGothic" charset="-128"/>
        <a:cs typeface="+mn-cs"/>
      </a:defRPr>
    </a:lvl3pPr>
    <a:lvl4pPr marL="1371600" algn="l" defTabSz="457200" rtl="0" eaLnBrk="0" fontAlgn="base" hangingPunct="0">
      <a:spcBef>
        <a:spcPct val="0"/>
      </a:spcBef>
      <a:spcAft>
        <a:spcPct val="0"/>
      </a:spcAft>
      <a:defRPr kern="1200">
        <a:solidFill>
          <a:schemeClr val="tx1"/>
        </a:solidFill>
        <a:latin typeface="Calibri" charset="0"/>
        <a:ea typeface="MS PGothic" charset="-128"/>
        <a:cs typeface="+mn-cs"/>
      </a:defRPr>
    </a:lvl4pPr>
    <a:lvl5pPr marL="1828800" algn="l" defTabSz="457200" rtl="0" eaLnBrk="0" fontAlgn="base" hangingPunct="0">
      <a:spcBef>
        <a:spcPct val="0"/>
      </a:spcBef>
      <a:spcAft>
        <a:spcPct val="0"/>
      </a:spcAft>
      <a:defRPr kern="1200">
        <a:solidFill>
          <a:schemeClr val="tx1"/>
        </a:solidFill>
        <a:latin typeface="Calibri" charset="0"/>
        <a:ea typeface="MS PGothic" charset="-128"/>
        <a:cs typeface="+mn-cs"/>
      </a:defRPr>
    </a:lvl5pPr>
    <a:lvl6pPr marL="2286000" algn="l" defTabSz="914400" rtl="0" eaLnBrk="1" latinLnBrk="0" hangingPunct="1">
      <a:defRPr kern="1200">
        <a:solidFill>
          <a:schemeClr val="tx1"/>
        </a:solidFill>
        <a:latin typeface="Calibri" charset="0"/>
        <a:ea typeface="MS PGothic" charset="-128"/>
        <a:cs typeface="+mn-cs"/>
      </a:defRPr>
    </a:lvl6pPr>
    <a:lvl7pPr marL="2743200" algn="l" defTabSz="914400" rtl="0" eaLnBrk="1" latinLnBrk="0" hangingPunct="1">
      <a:defRPr kern="1200">
        <a:solidFill>
          <a:schemeClr val="tx1"/>
        </a:solidFill>
        <a:latin typeface="Calibri" charset="0"/>
        <a:ea typeface="MS PGothic" charset="-128"/>
        <a:cs typeface="+mn-cs"/>
      </a:defRPr>
    </a:lvl7pPr>
    <a:lvl8pPr marL="3200400" algn="l" defTabSz="914400" rtl="0" eaLnBrk="1" latinLnBrk="0" hangingPunct="1">
      <a:defRPr kern="1200">
        <a:solidFill>
          <a:schemeClr val="tx1"/>
        </a:solidFill>
        <a:latin typeface="Calibri" charset="0"/>
        <a:ea typeface="MS PGothic" charset="-128"/>
        <a:cs typeface="+mn-cs"/>
      </a:defRPr>
    </a:lvl8pPr>
    <a:lvl9pPr marL="3657600" algn="l" defTabSz="914400" rtl="0" eaLnBrk="1" latinLnBrk="0" hangingPunct="1">
      <a:defRPr kern="1200">
        <a:solidFill>
          <a:schemeClr val="tx1"/>
        </a:solidFill>
        <a:latin typeface="Calibri" charset="0"/>
        <a:ea typeface="MS PGothic" charset="-128"/>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8C0272C-715F-F38D-905F-DF462CE7869C}" name="Vimbai Jack" initials="" userId="S::vimbaij@goldyouth.org::31fc0d3f-5814-4a94-8ee8-7380d75c65eb" providerId="AD"/>
  <p188:author id="{89D48357-DE12-4786-CC73-043F1541AD6D}" name="Nomandla Mkwananzi" initials="NM" userId="S::nomandla@goldyouth.org::b1c8124d-6cdf-4a9a-8cce-e0ab1e4f0d84" providerId="AD"/>
  <p188:author id="{948AD786-98F3-97D7-2647-A2BCA29D2D25}" name="Paula Wallace-Pickering" initials="PW" userId="S::paula@goldyouth.org::9a5ad1be-fcc1-4b5b-ab38-22c542c77e5f" providerId="AD"/>
</p188: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F6A51D"/>
    <a:srgbClr val="00B0F0"/>
    <a:srgbClr val="FFC000"/>
    <a:srgbClr val="1F497D"/>
    <a:srgbClr val="F5A920"/>
    <a:srgbClr val="27308E"/>
    <a:srgbClr val="F9A413"/>
    <a:srgbClr val="B3914A"/>
    <a:srgbClr val="725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0" autoAdjust="0"/>
  </p:normalViewPr>
  <p:slideViewPr>
    <p:cSldViewPr snapToGrid="0">
      <p:cViewPr varScale="1">
        <p:scale>
          <a:sx n="99" d="100"/>
          <a:sy n="99" d="100"/>
        </p:scale>
        <p:origin x="96" y="31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atrick%20Manzi\Downloads\PEs_lis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atrick%20Manzi\Downloads\PEs_lis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atrick%20Manzi\Downloads\RSSB\billed_amount_summary.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atrick%20Manzi\Downloads\RSSB\Mean_Billed_Amount_by_health_facility_demographic.xlsx" TargetMode="External"/><Relationship Id="rId2" Type="http://schemas.microsoft.com/office/2011/relationships/chartColorStyle" Target="colors6.xml"/><Relationship Id="rId1" Type="http://schemas.microsoft.com/office/2011/relationships/chartStyle" Target="style6.xml"/></Relationships>
</file>

<file path=ppt/charts/_rels/chartEx1.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solidFill>
                  <a:srgbClr val="002060"/>
                </a:solidFill>
              </a:rPr>
              <a:t>Members</a:t>
            </a:r>
            <a:r>
              <a:rPr lang="en-US" baseline="0" dirty="0">
                <a:solidFill>
                  <a:srgbClr val="002060"/>
                </a:solidFill>
              </a:rPr>
              <a:t> by gender </a:t>
            </a:r>
            <a:endParaRPr lang="en-US" dirty="0">
              <a:solidFill>
                <a:srgbClr val="00206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RW"/>
        </a:p>
      </c:txPr>
    </c:title>
    <c:autoTitleDeleted val="0"/>
    <c:plotArea>
      <c:layout>
        <c:manualLayout>
          <c:layoutTarget val="inner"/>
          <c:xMode val="edge"/>
          <c:yMode val="edge"/>
          <c:x val="0.26752025164323578"/>
          <c:y val="0.20514622818275238"/>
          <c:w val="0.45830613380387208"/>
          <c:h val="0.59495429285355284"/>
        </c:manualLayout>
      </c:layout>
      <c:doughnutChart>
        <c:varyColors val="1"/>
        <c:ser>
          <c:idx val="0"/>
          <c:order val="0"/>
          <c:dPt>
            <c:idx val="0"/>
            <c:bubble3D val="0"/>
            <c:spPr>
              <a:solidFill>
                <a:srgbClr val="002060"/>
              </a:solidFill>
              <a:ln w="19050">
                <a:solidFill>
                  <a:schemeClr val="lt1"/>
                </a:solidFill>
              </a:ln>
              <a:effectLst/>
            </c:spPr>
            <c:extLst>
              <c:ext xmlns:c16="http://schemas.microsoft.com/office/drawing/2014/chart" uri="{C3380CC4-5D6E-409C-BE32-E72D297353CC}">
                <c16:uniqueId val="{00000001-F707-40E6-9283-F239DBFEC55C}"/>
              </c:ext>
            </c:extLst>
          </c:dPt>
          <c:dPt>
            <c:idx val="1"/>
            <c:bubble3D val="0"/>
            <c:spPr>
              <a:solidFill>
                <a:srgbClr val="F9A413"/>
              </a:solidFill>
              <a:ln w="19050">
                <a:solidFill>
                  <a:schemeClr val="lt1"/>
                </a:solidFill>
              </a:ln>
              <a:effectLst/>
            </c:spPr>
            <c:extLst>
              <c:ext xmlns:c16="http://schemas.microsoft.com/office/drawing/2014/chart" uri="{C3380CC4-5D6E-409C-BE32-E72D297353CC}">
                <c16:uniqueId val="{00000003-F707-40E6-9283-F239DBFEC55C}"/>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RW"/>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Sheet2!$M$13:$M$14</c:f>
              <c:strCache>
                <c:ptCount val="2"/>
                <c:pt idx="0">
                  <c:v>Female</c:v>
                </c:pt>
                <c:pt idx="1">
                  <c:v>Male</c:v>
                </c:pt>
              </c:strCache>
            </c:strRef>
          </c:cat>
          <c:val>
            <c:numRef>
              <c:f>Sheet2!$N$13:$N$14</c:f>
              <c:numCache>
                <c:formatCode>General</c:formatCode>
                <c:ptCount val="2"/>
                <c:pt idx="0">
                  <c:v>19436</c:v>
                </c:pt>
                <c:pt idx="1">
                  <c:v>19311</c:v>
                </c:pt>
              </c:numCache>
            </c:numRef>
          </c:val>
          <c:extLst>
            <c:ext xmlns:c16="http://schemas.microsoft.com/office/drawing/2014/chart" uri="{C3380CC4-5D6E-409C-BE32-E72D297353CC}">
              <c16:uniqueId val="{00000004-F707-40E6-9283-F239DBFEC55C}"/>
            </c:ext>
          </c:extLst>
        </c:ser>
        <c:dLbls>
          <c:showLegendKey val="0"/>
          <c:showVal val="1"/>
          <c:showCatName val="0"/>
          <c:showSerName val="0"/>
          <c:showPercent val="0"/>
          <c:showBubbleSize val="0"/>
          <c:showLeaderLines val="1"/>
        </c:dLbls>
        <c:firstSliceAng val="0"/>
        <c:holeSize val="62"/>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R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85000"/>
        </a:schemeClr>
      </a:solidFill>
    </a:ln>
    <a:effectLst/>
  </c:spPr>
  <c:txPr>
    <a:bodyPr/>
    <a:lstStyle/>
    <a:p>
      <a:pPr>
        <a:defRPr/>
      </a:pPr>
      <a:endParaRPr lang="en-RW"/>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solidFill>
                  <a:srgbClr val="002060"/>
                </a:solidFill>
              </a:rPr>
              <a:t>Members age distribution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RW"/>
        </a:p>
      </c:txPr>
    </c:title>
    <c:autoTitleDeleted val="0"/>
    <c:plotArea>
      <c:layout/>
      <c:barChart>
        <c:barDir val="col"/>
        <c:grouping val="clustered"/>
        <c:varyColors val="0"/>
        <c:ser>
          <c:idx val="0"/>
          <c:order val="0"/>
          <c:tx>
            <c:strRef>
              <c:f>Sheet2!$C$39</c:f>
              <c:strCache>
                <c:ptCount val="1"/>
                <c:pt idx="0">
                  <c:v>Percent</c:v>
                </c:pt>
              </c:strCache>
            </c:strRef>
          </c:tx>
          <c:spPr>
            <a:solidFill>
              <a:srgbClr val="00206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R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Sheet2!$B$40:$B$44</c:f>
              <c:strCache>
                <c:ptCount val="5"/>
                <c:pt idx="0">
                  <c:v>15-25</c:v>
                </c:pt>
                <c:pt idx="1">
                  <c:v>25-55</c:v>
                </c:pt>
                <c:pt idx="2">
                  <c:v>55-65</c:v>
                </c:pt>
                <c:pt idx="3">
                  <c:v>Above 65</c:v>
                </c:pt>
                <c:pt idx="4">
                  <c:v>Under 15 </c:v>
                </c:pt>
              </c:strCache>
            </c:strRef>
          </c:cat>
          <c:val>
            <c:numRef>
              <c:f>Sheet2!$C$40:$C$44</c:f>
              <c:numCache>
                <c:formatCode>0%</c:formatCode>
                <c:ptCount val="5"/>
                <c:pt idx="0">
                  <c:v>0.12550649082509613</c:v>
                </c:pt>
                <c:pt idx="1">
                  <c:v>0.37651947247528839</c:v>
                </c:pt>
                <c:pt idx="2">
                  <c:v>0.13946886210545331</c:v>
                </c:pt>
                <c:pt idx="3">
                  <c:v>0.16690324412212559</c:v>
                </c:pt>
                <c:pt idx="4">
                  <c:v>0.19160193047203655</c:v>
                </c:pt>
              </c:numCache>
            </c:numRef>
          </c:val>
          <c:extLst>
            <c:ext xmlns:c16="http://schemas.microsoft.com/office/drawing/2014/chart" uri="{C3380CC4-5D6E-409C-BE32-E72D297353CC}">
              <c16:uniqueId val="{00000000-C990-4D6E-A0D8-2C746A1A00D2}"/>
            </c:ext>
          </c:extLst>
        </c:ser>
        <c:dLbls>
          <c:dLblPos val="outEnd"/>
          <c:showLegendKey val="0"/>
          <c:showVal val="1"/>
          <c:showCatName val="0"/>
          <c:showSerName val="0"/>
          <c:showPercent val="0"/>
          <c:showBubbleSize val="0"/>
        </c:dLbls>
        <c:gapWidth val="219"/>
        <c:overlap val="-27"/>
        <c:axId val="347005408"/>
        <c:axId val="347005888"/>
      </c:barChart>
      <c:catAx>
        <c:axId val="347005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rgbClr val="002060"/>
                </a:solidFill>
                <a:latin typeface="+mn-lt"/>
                <a:ea typeface="+mn-ea"/>
                <a:cs typeface="+mn-cs"/>
              </a:defRPr>
            </a:pPr>
            <a:endParaRPr lang="en-RW"/>
          </a:p>
        </c:txPr>
        <c:crossAx val="347005888"/>
        <c:crosses val="autoZero"/>
        <c:auto val="1"/>
        <c:lblAlgn val="ctr"/>
        <c:lblOffset val="100"/>
        <c:noMultiLvlLbl val="0"/>
      </c:catAx>
      <c:valAx>
        <c:axId val="347005888"/>
        <c:scaling>
          <c:orientation val="minMax"/>
        </c:scaling>
        <c:delete val="1"/>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347005408"/>
        <c:crosses val="autoZero"/>
        <c:crossBetween val="between"/>
      </c:valAx>
      <c:spPr>
        <a:noFill/>
        <a:ln>
          <a:noFill/>
        </a:ln>
        <a:effectLst/>
      </c:spPr>
    </c:plotArea>
    <c:plotVisOnly val="1"/>
    <c:dispBlanksAs val="gap"/>
    <c:showDLblsOverMax val="0"/>
  </c:chart>
  <c:spPr>
    <a:noFill/>
    <a:ln>
      <a:solidFill>
        <a:schemeClr val="bg1">
          <a:lumMod val="85000"/>
        </a:schemeClr>
      </a:solidFill>
    </a:ln>
    <a:effectLst/>
  </c:spPr>
  <c:txPr>
    <a:bodyPr/>
    <a:lstStyle/>
    <a:p>
      <a:pPr>
        <a:defRPr/>
      </a:pPr>
      <a:endParaRPr lang="en-RW"/>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billedAmount</c:v>
                </c:pt>
              </c:strCache>
            </c:strRef>
          </c:tx>
          <c:spPr>
            <a:ln w="6350" cap="rnd">
              <a:solidFill>
                <a:schemeClr val="tx2"/>
              </a:solidFill>
              <a:round/>
            </a:ln>
            <a:effectLst/>
          </c:spPr>
          <c:marker>
            <c:symbol val="none"/>
          </c:marker>
          <c:cat>
            <c:numRef>
              <c:f>Sheet1!$A$2:$A$367</c:f>
              <c:numCache>
                <c:formatCode>yyyy\-mm\-dd</c:formatCode>
                <c:ptCount val="366"/>
                <c:pt idx="0">
                  <c:v>45017</c:v>
                </c:pt>
                <c:pt idx="1">
                  <c:v>45018</c:v>
                </c:pt>
                <c:pt idx="2">
                  <c:v>45019</c:v>
                </c:pt>
                <c:pt idx="3">
                  <c:v>45020</c:v>
                </c:pt>
                <c:pt idx="4">
                  <c:v>45021</c:v>
                </c:pt>
                <c:pt idx="5">
                  <c:v>45022</c:v>
                </c:pt>
                <c:pt idx="6">
                  <c:v>45023</c:v>
                </c:pt>
                <c:pt idx="7">
                  <c:v>45024</c:v>
                </c:pt>
                <c:pt idx="8">
                  <c:v>45025</c:v>
                </c:pt>
                <c:pt idx="9">
                  <c:v>45026</c:v>
                </c:pt>
                <c:pt idx="10">
                  <c:v>45027</c:v>
                </c:pt>
                <c:pt idx="11">
                  <c:v>45028</c:v>
                </c:pt>
                <c:pt idx="12">
                  <c:v>45029</c:v>
                </c:pt>
                <c:pt idx="13">
                  <c:v>45030</c:v>
                </c:pt>
                <c:pt idx="14">
                  <c:v>45031</c:v>
                </c:pt>
                <c:pt idx="15">
                  <c:v>45032</c:v>
                </c:pt>
                <c:pt idx="16">
                  <c:v>45033</c:v>
                </c:pt>
                <c:pt idx="17">
                  <c:v>45034</c:v>
                </c:pt>
                <c:pt idx="18">
                  <c:v>45035</c:v>
                </c:pt>
                <c:pt idx="19">
                  <c:v>45036</c:v>
                </c:pt>
                <c:pt idx="20">
                  <c:v>45037</c:v>
                </c:pt>
                <c:pt idx="21">
                  <c:v>45038</c:v>
                </c:pt>
                <c:pt idx="22">
                  <c:v>45039</c:v>
                </c:pt>
                <c:pt idx="23">
                  <c:v>45040</c:v>
                </c:pt>
                <c:pt idx="24">
                  <c:v>45041</c:v>
                </c:pt>
                <c:pt idx="25">
                  <c:v>45042</c:v>
                </c:pt>
                <c:pt idx="26">
                  <c:v>45043</c:v>
                </c:pt>
                <c:pt idx="27">
                  <c:v>45044</c:v>
                </c:pt>
                <c:pt idx="28">
                  <c:v>45045</c:v>
                </c:pt>
                <c:pt idx="29">
                  <c:v>45046</c:v>
                </c:pt>
                <c:pt idx="30">
                  <c:v>45047</c:v>
                </c:pt>
                <c:pt idx="31">
                  <c:v>45048</c:v>
                </c:pt>
                <c:pt idx="32">
                  <c:v>45049</c:v>
                </c:pt>
                <c:pt idx="33">
                  <c:v>45050</c:v>
                </c:pt>
                <c:pt idx="34">
                  <c:v>45051</c:v>
                </c:pt>
                <c:pt idx="35">
                  <c:v>45052</c:v>
                </c:pt>
                <c:pt idx="36">
                  <c:v>45053</c:v>
                </c:pt>
                <c:pt idx="37">
                  <c:v>45054</c:v>
                </c:pt>
                <c:pt idx="38">
                  <c:v>45055</c:v>
                </c:pt>
                <c:pt idx="39">
                  <c:v>45056</c:v>
                </c:pt>
                <c:pt idx="40">
                  <c:v>45057</c:v>
                </c:pt>
                <c:pt idx="41">
                  <c:v>45058</c:v>
                </c:pt>
                <c:pt idx="42">
                  <c:v>45059</c:v>
                </c:pt>
                <c:pt idx="43">
                  <c:v>45060</c:v>
                </c:pt>
                <c:pt idx="44">
                  <c:v>45061</c:v>
                </c:pt>
                <c:pt idx="45">
                  <c:v>45062</c:v>
                </c:pt>
                <c:pt idx="46">
                  <c:v>45063</c:v>
                </c:pt>
                <c:pt idx="47">
                  <c:v>45064</c:v>
                </c:pt>
                <c:pt idx="48">
                  <c:v>45065</c:v>
                </c:pt>
                <c:pt idx="49">
                  <c:v>45066</c:v>
                </c:pt>
                <c:pt idx="50">
                  <c:v>45067</c:v>
                </c:pt>
                <c:pt idx="51">
                  <c:v>45068</c:v>
                </c:pt>
                <c:pt idx="52">
                  <c:v>45069</c:v>
                </c:pt>
                <c:pt idx="53">
                  <c:v>45070</c:v>
                </c:pt>
                <c:pt idx="54">
                  <c:v>45071</c:v>
                </c:pt>
                <c:pt idx="55">
                  <c:v>45072</c:v>
                </c:pt>
                <c:pt idx="56">
                  <c:v>45073</c:v>
                </c:pt>
                <c:pt idx="57">
                  <c:v>45074</c:v>
                </c:pt>
                <c:pt idx="58">
                  <c:v>45075</c:v>
                </c:pt>
                <c:pt idx="59">
                  <c:v>45076</c:v>
                </c:pt>
                <c:pt idx="60">
                  <c:v>45077</c:v>
                </c:pt>
                <c:pt idx="61">
                  <c:v>45078</c:v>
                </c:pt>
                <c:pt idx="62">
                  <c:v>45079</c:v>
                </c:pt>
                <c:pt idx="63">
                  <c:v>45080</c:v>
                </c:pt>
                <c:pt idx="64">
                  <c:v>45081</c:v>
                </c:pt>
                <c:pt idx="65">
                  <c:v>45082</c:v>
                </c:pt>
                <c:pt idx="66">
                  <c:v>45083</c:v>
                </c:pt>
                <c:pt idx="67">
                  <c:v>45084</c:v>
                </c:pt>
                <c:pt idx="68">
                  <c:v>45085</c:v>
                </c:pt>
                <c:pt idx="69">
                  <c:v>45086</c:v>
                </c:pt>
                <c:pt idx="70">
                  <c:v>45087</c:v>
                </c:pt>
                <c:pt idx="71">
                  <c:v>45088</c:v>
                </c:pt>
                <c:pt idx="72">
                  <c:v>45089</c:v>
                </c:pt>
                <c:pt idx="73">
                  <c:v>45090</c:v>
                </c:pt>
                <c:pt idx="74">
                  <c:v>45091</c:v>
                </c:pt>
                <c:pt idx="75">
                  <c:v>45092</c:v>
                </c:pt>
                <c:pt idx="76">
                  <c:v>45093</c:v>
                </c:pt>
                <c:pt idx="77">
                  <c:v>45094</c:v>
                </c:pt>
                <c:pt idx="78">
                  <c:v>45095</c:v>
                </c:pt>
                <c:pt idx="79">
                  <c:v>45096</c:v>
                </c:pt>
                <c:pt idx="80">
                  <c:v>45097</c:v>
                </c:pt>
                <c:pt idx="81">
                  <c:v>45098</c:v>
                </c:pt>
                <c:pt idx="82">
                  <c:v>45099</c:v>
                </c:pt>
                <c:pt idx="83">
                  <c:v>45100</c:v>
                </c:pt>
                <c:pt idx="84">
                  <c:v>45101</c:v>
                </c:pt>
                <c:pt idx="85">
                  <c:v>45102</c:v>
                </c:pt>
                <c:pt idx="86">
                  <c:v>45103</c:v>
                </c:pt>
                <c:pt idx="87">
                  <c:v>45104</c:v>
                </c:pt>
                <c:pt idx="88">
                  <c:v>45105</c:v>
                </c:pt>
                <c:pt idx="89">
                  <c:v>45106</c:v>
                </c:pt>
                <c:pt idx="90">
                  <c:v>45107</c:v>
                </c:pt>
                <c:pt idx="91">
                  <c:v>45108</c:v>
                </c:pt>
                <c:pt idx="92">
                  <c:v>45109</c:v>
                </c:pt>
                <c:pt idx="93">
                  <c:v>45110</c:v>
                </c:pt>
                <c:pt idx="94">
                  <c:v>45111</c:v>
                </c:pt>
                <c:pt idx="95">
                  <c:v>45112</c:v>
                </c:pt>
                <c:pt idx="96">
                  <c:v>45113</c:v>
                </c:pt>
                <c:pt idx="97">
                  <c:v>45114</c:v>
                </c:pt>
                <c:pt idx="98">
                  <c:v>45115</c:v>
                </c:pt>
                <c:pt idx="99">
                  <c:v>45116</c:v>
                </c:pt>
                <c:pt idx="100">
                  <c:v>45117</c:v>
                </c:pt>
                <c:pt idx="101">
                  <c:v>45118</c:v>
                </c:pt>
                <c:pt idx="102">
                  <c:v>45119</c:v>
                </c:pt>
                <c:pt idx="103">
                  <c:v>45120</c:v>
                </c:pt>
                <c:pt idx="104">
                  <c:v>45121</c:v>
                </c:pt>
                <c:pt idx="105">
                  <c:v>45122</c:v>
                </c:pt>
                <c:pt idx="106">
                  <c:v>45123</c:v>
                </c:pt>
                <c:pt idx="107">
                  <c:v>45124</c:v>
                </c:pt>
                <c:pt idx="108">
                  <c:v>45125</c:v>
                </c:pt>
                <c:pt idx="109">
                  <c:v>45126</c:v>
                </c:pt>
                <c:pt idx="110">
                  <c:v>45127</c:v>
                </c:pt>
                <c:pt idx="111">
                  <c:v>45128</c:v>
                </c:pt>
                <c:pt idx="112">
                  <c:v>45129</c:v>
                </c:pt>
                <c:pt idx="113">
                  <c:v>45130</c:v>
                </c:pt>
                <c:pt idx="114">
                  <c:v>45131</c:v>
                </c:pt>
                <c:pt idx="115">
                  <c:v>45132</c:v>
                </c:pt>
                <c:pt idx="116">
                  <c:v>45133</c:v>
                </c:pt>
                <c:pt idx="117">
                  <c:v>45134</c:v>
                </c:pt>
                <c:pt idx="118">
                  <c:v>45135</c:v>
                </c:pt>
                <c:pt idx="119">
                  <c:v>45136</c:v>
                </c:pt>
                <c:pt idx="120">
                  <c:v>45137</c:v>
                </c:pt>
                <c:pt idx="121">
                  <c:v>45138</c:v>
                </c:pt>
                <c:pt idx="122">
                  <c:v>45139</c:v>
                </c:pt>
                <c:pt idx="123">
                  <c:v>45140</c:v>
                </c:pt>
                <c:pt idx="124">
                  <c:v>45141</c:v>
                </c:pt>
                <c:pt idx="125">
                  <c:v>45142</c:v>
                </c:pt>
                <c:pt idx="126">
                  <c:v>45143</c:v>
                </c:pt>
                <c:pt idx="127">
                  <c:v>45144</c:v>
                </c:pt>
                <c:pt idx="128">
                  <c:v>45145</c:v>
                </c:pt>
                <c:pt idx="129">
                  <c:v>45146</c:v>
                </c:pt>
                <c:pt idx="130">
                  <c:v>45147</c:v>
                </c:pt>
                <c:pt idx="131">
                  <c:v>45148</c:v>
                </c:pt>
                <c:pt idx="132">
                  <c:v>45149</c:v>
                </c:pt>
                <c:pt idx="133">
                  <c:v>45150</c:v>
                </c:pt>
                <c:pt idx="134">
                  <c:v>45151</c:v>
                </c:pt>
                <c:pt idx="135">
                  <c:v>45152</c:v>
                </c:pt>
                <c:pt idx="136">
                  <c:v>45153</c:v>
                </c:pt>
                <c:pt idx="137">
                  <c:v>45154</c:v>
                </c:pt>
                <c:pt idx="138">
                  <c:v>45155</c:v>
                </c:pt>
                <c:pt idx="139">
                  <c:v>45156</c:v>
                </c:pt>
                <c:pt idx="140">
                  <c:v>45157</c:v>
                </c:pt>
                <c:pt idx="141">
                  <c:v>45158</c:v>
                </c:pt>
                <c:pt idx="142">
                  <c:v>45159</c:v>
                </c:pt>
                <c:pt idx="143">
                  <c:v>45160</c:v>
                </c:pt>
                <c:pt idx="144">
                  <c:v>45161</c:v>
                </c:pt>
                <c:pt idx="145">
                  <c:v>45162</c:v>
                </c:pt>
                <c:pt idx="146">
                  <c:v>45163</c:v>
                </c:pt>
                <c:pt idx="147">
                  <c:v>45164</c:v>
                </c:pt>
                <c:pt idx="148">
                  <c:v>45165</c:v>
                </c:pt>
                <c:pt idx="149">
                  <c:v>45166</c:v>
                </c:pt>
                <c:pt idx="150">
                  <c:v>45167</c:v>
                </c:pt>
                <c:pt idx="151">
                  <c:v>45168</c:v>
                </c:pt>
                <c:pt idx="152">
                  <c:v>45169</c:v>
                </c:pt>
                <c:pt idx="153">
                  <c:v>45170</c:v>
                </c:pt>
                <c:pt idx="154">
                  <c:v>45171</c:v>
                </c:pt>
                <c:pt idx="155">
                  <c:v>45172</c:v>
                </c:pt>
                <c:pt idx="156">
                  <c:v>45173</c:v>
                </c:pt>
                <c:pt idx="157">
                  <c:v>45174</c:v>
                </c:pt>
                <c:pt idx="158">
                  <c:v>45175</c:v>
                </c:pt>
                <c:pt idx="159">
                  <c:v>45176</c:v>
                </c:pt>
                <c:pt idx="160">
                  <c:v>45177</c:v>
                </c:pt>
                <c:pt idx="161">
                  <c:v>45178</c:v>
                </c:pt>
                <c:pt idx="162">
                  <c:v>45179</c:v>
                </c:pt>
                <c:pt idx="163">
                  <c:v>45180</c:v>
                </c:pt>
                <c:pt idx="164">
                  <c:v>45181</c:v>
                </c:pt>
                <c:pt idx="165">
                  <c:v>45182</c:v>
                </c:pt>
                <c:pt idx="166">
                  <c:v>45183</c:v>
                </c:pt>
                <c:pt idx="167">
                  <c:v>45184</c:v>
                </c:pt>
                <c:pt idx="168">
                  <c:v>45185</c:v>
                </c:pt>
                <c:pt idx="169">
                  <c:v>45186</c:v>
                </c:pt>
                <c:pt idx="170">
                  <c:v>45187</c:v>
                </c:pt>
                <c:pt idx="171">
                  <c:v>45188</c:v>
                </c:pt>
                <c:pt idx="172">
                  <c:v>45189</c:v>
                </c:pt>
                <c:pt idx="173">
                  <c:v>45190</c:v>
                </c:pt>
                <c:pt idx="174">
                  <c:v>45191</c:v>
                </c:pt>
                <c:pt idx="175">
                  <c:v>45192</c:v>
                </c:pt>
                <c:pt idx="176">
                  <c:v>45193</c:v>
                </c:pt>
                <c:pt idx="177">
                  <c:v>45194</c:v>
                </c:pt>
                <c:pt idx="178">
                  <c:v>45195</c:v>
                </c:pt>
                <c:pt idx="179">
                  <c:v>45196</c:v>
                </c:pt>
                <c:pt idx="180">
                  <c:v>45197</c:v>
                </c:pt>
                <c:pt idx="181">
                  <c:v>45198</c:v>
                </c:pt>
                <c:pt idx="182">
                  <c:v>45199</c:v>
                </c:pt>
                <c:pt idx="183">
                  <c:v>45200</c:v>
                </c:pt>
                <c:pt idx="184">
                  <c:v>45201</c:v>
                </c:pt>
                <c:pt idx="185">
                  <c:v>45202</c:v>
                </c:pt>
                <c:pt idx="186">
                  <c:v>45203</c:v>
                </c:pt>
                <c:pt idx="187">
                  <c:v>45204</c:v>
                </c:pt>
                <c:pt idx="188">
                  <c:v>45205</c:v>
                </c:pt>
                <c:pt idx="189">
                  <c:v>45206</c:v>
                </c:pt>
                <c:pt idx="190">
                  <c:v>45207</c:v>
                </c:pt>
                <c:pt idx="191">
                  <c:v>45208</c:v>
                </c:pt>
                <c:pt idx="192">
                  <c:v>45209</c:v>
                </c:pt>
                <c:pt idx="193">
                  <c:v>45210</c:v>
                </c:pt>
                <c:pt idx="194">
                  <c:v>45211</c:v>
                </c:pt>
                <c:pt idx="195">
                  <c:v>45212</c:v>
                </c:pt>
                <c:pt idx="196">
                  <c:v>45213</c:v>
                </c:pt>
                <c:pt idx="197">
                  <c:v>45214</c:v>
                </c:pt>
                <c:pt idx="198">
                  <c:v>45215</c:v>
                </c:pt>
                <c:pt idx="199">
                  <c:v>45216</c:v>
                </c:pt>
                <c:pt idx="200">
                  <c:v>45217</c:v>
                </c:pt>
                <c:pt idx="201">
                  <c:v>45218</c:v>
                </c:pt>
                <c:pt idx="202">
                  <c:v>45219</c:v>
                </c:pt>
                <c:pt idx="203">
                  <c:v>45220</c:v>
                </c:pt>
                <c:pt idx="204">
                  <c:v>45221</c:v>
                </c:pt>
                <c:pt idx="205">
                  <c:v>45222</c:v>
                </c:pt>
                <c:pt idx="206">
                  <c:v>45223</c:v>
                </c:pt>
                <c:pt idx="207">
                  <c:v>45224</c:v>
                </c:pt>
                <c:pt idx="208">
                  <c:v>45225</c:v>
                </c:pt>
                <c:pt idx="209">
                  <c:v>45226</c:v>
                </c:pt>
                <c:pt idx="210">
                  <c:v>45227</c:v>
                </c:pt>
                <c:pt idx="211">
                  <c:v>45228</c:v>
                </c:pt>
                <c:pt idx="212">
                  <c:v>45229</c:v>
                </c:pt>
                <c:pt idx="213">
                  <c:v>45230</c:v>
                </c:pt>
                <c:pt idx="214">
                  <c:v>45231</c:v>
                </c:pt>
                <c:pt idx="215">
                  <c:v>45232</c:v>
                </c:pt>
                <c:pt idx="216">
                  <c:v>45233</c:v>
                </c:pt>
                <c:pt idx="217">
                  <c:v>45234</c:v>
                </c:pt>
                <c:pt idx="218">
                  <c:v>45235</c:v>
                </c:pt>
                <c:pt idx="219">
                  <c:v>45236</c:v>
                </c:pt>
                <c:pt idx="220">
                  <c:v>45237</c:v>
                </c:pt>
                <c:pt idx="221">
                  <c:v>45238</c:v>
                </c:pt>
                <c:pt idx="222">
                  <c:v>45239</c:v>
                </c:pt>
                <c:pt idx="223">
                  <c:v>45240</c:v>
                </c:pt>
                <c:pt idx="224">
                  <c:v>45241</c:v>
                </c:pt>
                <c:pt idx="225">
                  <c:v>45242</c:v>
                </c:pt>
                <c:pt idx="226">
                  <c:v>45243</c:v>
                </c:pt>
                <c:pt idx="227">
                  <c:v>45244</c:v>
                </c:pt>
                <c:pt idx="228">
                  <c:v>45245</c:v>
                </c:pt>
                <c:pt idx="229">
                  <c:v>45246</c:v>
                </c:pt>
                <c:pt idx="230">
                  <c:v>45247</c:v>
                </c:pt>
                <c:pt idx="231">
                  <c:v>45248</c:v>
                </c:pt>
                <c:pt idx="232">
                  <c:v>45249</c:v>
                </c:pt>
                <c:pt idx="233">
                  <c:v>45250</c:v>
                </c:pt>
                <c:pt idx="234">
                  <c:v>45251</c:v>
                </c:pt>
                <c:pt idx="235">
                  <c:v>45252</c:v>
                </c:pt>
                <c:pt idx="236">
                  <c:v>45253</c:v>
                </c:pt>
                <c:pt idx="237">
                  <c:v>45254</c:v>
                </c:pt>
                <c:pt idx="238">
                  <c:v>45255</c:v>
                </c:pt>
                <c:pt idx="239">
                  <c:v>45256</c:v>
                </c:pt>
                <c:pt idx="240">
                  <c:v>45257</c:v>
                </c:pt>
                <c:pt idx="241">
                  <c:v>45258</c:v>
                </c:pt>
                <c:pt idx="242">
                  <c:v>45259</c:v>
                </c:pt>
                <c:pt idx="243">
                  <c:v>45260</c:v>
                </c:pt>
                <c:pt idx="244">
                  <c:v>45261</c:v>
                </c:pt>
                <c:pt idx="245">
                  <c:v>45262</c:v>
                </c:pt>
                <c:pt idx="246">
                  <c:v>45263</c:v>
                </c:pt>
                <c:pt idx="247">
                  <c:v>45264</c:v>
                </c:pt>
                <c:pt idx="248">
                  <c:v>45265</c:v>
                </c:pt>
                <c:pt idx="249">
                  <c:v>45266</c:v>
                </c:pt>
                <c:pt idx="250">
                  <c:v>45267</c:v>
                </c:pt>
                <c:pt idx="251">
                  <c:v>45268</c:v>
                </c:pt>
                <c:pt idx="252">
                  <c:v>45269</c:v>
                </c:pt>
                <c:pt idx="253">
                  <c:v>45270</c:v>
                </c:pt>
                <c:pt idx="254">
                  <c:v>45271</c:v>
                </c:pt>
                <c:pt idx="255">
                  <c:v>45272</c:v>
                </c:pt>
                <c:pt idx="256">
                  <c:v>45273</c:v>
                </c:pt>
                <c:pt idx="257">
                  <c:v>45274</c:v>
                </c:pt>
                <c:pt idx="258">
                  <c:v>45275</c:v>
                </c:pt>
                <c:pt idx="259">
                  <c:v>45276</c:v>
                </c:pt>
                <c:pt idx="260">
                  <c:v>45277</c:v>
                </c:pt>
                <c:pt idx="261">
                  <c:v>45278</c:v>
                </c:pt>
                <c:pt idx="262">
                  <c:v>45279</c:v>
                </c:pt>
                <c:pt idx="263">
                  <c:v>45280</c:v>
                </c:pt>
                <c:pt idx="264">
                  <c:v>45281</c:v>
                </c:pt>
                <c:pt idx="265">
                  <c:v>45282</c:v>
                </c:pt>
                <c:pt idx="266">
                  <c:v>45283</c:v>
                </c:pt>
                <c:pt idx="267">
                  <c:v>45284</c:v>
                </c:pt>
                <c:pt idx="268">
                  <c:v>45285</c:v>
                </c:pt>
                <c:pt idx="269">
                  <c:v>45286</c:v>
                </c:pt>
                <c:pt idx="270">
                  <c:v>45287</c:v>
                </c:pt>
                <c:pt idx="271">
                  <c:v>45288</c:v>
                </c:pt>
                <c:pt idx="272">
                  <c:v>45289</c:v>
                </c:pt>
                <c:pt idx="273">
                  <c:v>45290</c:v>
                </c:pt>
                <c:pt idx="274">
                  <c:v>45291</c:v>
                </c:pt>
                <c:pt idx="275">
                  <c:v>45292</c:v>
                </c:pt>
                <c:pt idx="276">
                  <c:v>45293</c:v>
                </c:pt>
                <c:pt idx="277">
                  <c:v>45294</c:v>
                </c:pt>
                <c:pt idx="278">
                  <c:v>45295</c:v>
                </c:pt>
                <c:pt idx="279">
                  <c:v>45296</c:v>
                </c:pt>
                <c:pt idx="280">
                  <c:v>45297</c:v>
                </c:pt>
                <c:pt idx="281">
                  <c:v>45298</c:v>
                </c:pt>
                <c:pt idx="282">
                  <c:v>45299</c:v>
                </c:pt>
                <c:pt idx="283">
                  <c:v>45300</c:v>
                </c:pt>
                <c:pt idx="284">
                  <c:v>45301</c:v>
                </c:pt>
                <c:pt idx="285">
                  <c:v>45302</c:v>
                </c:pt>
                <c:pt idx="286">
                  <c:v>45303</c:v>
                </c:pt>
                <c:pt idx="287">
                  <c:v>45304</c:v>
                </c:pt>
                <c:pt idx="288">
                  <c:v>45305</c:v>
                </c:pt>
                <c:pt idx="289">
                  <c:v>45306</c:v>
                </c:pt>
                <c:pt idx="290">
                  <c:v>45307</c:v>
                </c:pt>
                <c:pt idx="291">
                  <c:v>45308</c:v>
                </c:pt>
                <c:pt idx="292">
                  <c:v>45309</c:v>
                </c:pt>
                <c:pt idx="293">
                  <c:v>45310</c:v>
                </c:pt>
                <c:pt idx="294">
                  <c:v>45311</c:v>
                </c:pt>
                <c:pt idx="295">
                  <c:v>45312</c:v>
                </c:pt>
                <c:pt idx="296">
                  <c:v>45313</c:v>
                </c:pt>
                <c:pt idx="297">
                  <c:v>45314</c:v>
                </c:pt>
                <c:pt idx="298">
                  <c:v>45315</c:v>
                </c:pt>
                <c:pt idx="299">
                  <c:v>45316</c:v>
                </c:pt>
                <c:pt idx="300">
                  <c:v>45317</c:v>
                </c:pt>
                <c:pt idx="301">
                  <c:v>45318</c:v>
                </c:pt>
                <c:pt idx="302">
                  <c:v>45319</c:v>
                </c:pt>
                <c:pt idx="303">
                  <c:v>45320</c:v>
                </c:pt>
                <c:pt idx="304">
                  <c:v>45321</c:v>
                </c:pt>
                <c:pt idx="305">
                  <c:v>45322</c:v>
                </c:pt>
                <c:pt idx="306">
                  <c:v>45323</c:v>
                </c:pt>
                <c:pt idx="307">
                  <c:v>45324</c:v>
                </c:pt>
                <c:pt idx="308">
                  <c:v>45325</c:v>
                </c:pt>
                <c:pt idx="309">
                  <c:v>45326</c:v>
                </c:pt>
                <c:pt idx="310">
                  <c:v>45327</c:v>
                </c:pt>
                <c:pt idx="311">
                  <c:v>45328</c:v>
                </c:pt>
                <c:pt idx="312">
                  <c:v>45329</c:v>
                </c:pt>
                <c:pt idx="313">
                  <c:v>45330</c:v>
                </c:pt>
                <c:pt idx="314">
                  <c:v>45331</c:v>
                </c:pt>
                <c:pt idx="315">
                  <c:v>45332</c:v>
                </c:pt>
                <c:pt idx="316">
                  <c:v>45333</c:v>
                </c:pt>
                <c:pt idx="317">
                  <c:v>45334</c:v>
                </c:pt>
                <c:pt idx="318">
                  <c:v>45335</c:v>
                </c:pt>
                <c:pt idx="319">
                  <c:v>45336</c:v>
                </c:pt>
                <c:pt idx="320">
                  <c:v>45337</c:v>
                </c:pt>
                <c:pt idx="321">
                  <c:v>45338</c:v>
                </c:pt>
                <c:pt idx="322">
                  <c:v>45339</c:v>
                </c:pt>
                <c:pt idx="323">
                  <c:v>45340</c:v>
                </c:pt>
                <c:pt idx="324">
                  <c:v>45341</c:v>
                </c:pt>
                <c:pt idx="325">
                  <c:v>45342</c:v>
                </c:pt>
                <c:pt idx="326">
                  <c:v>45343</c:v>
                </c:pt>
                <c:pt idx="327">
                  <c:v>45344</c:v>
                </c:pt>
                <c:pt idx="328">
                  <c:v>45345</c:v>
                </c:pt>
                <c:pt idx="329">
                  <c:v>45346</c:v>
                </c:pt>
                <c:pt idx="330">
                  <c:v>45347</c:v>
                </c:pt>
                <c:pt idx="331">
                  <c:v>45348</c:v>
                </c:pt>
                <c:pt idx="332">
                  <c:v>45349</c:v>
                </c:pt>
                <c:pt idx="333">
                  <c:v>45350</c:v>
                </c:pt>
                <c:pt idx="334">
                  <c:v>45351</c:v>
                </c:pt>
                <c:pt idx="335">
                  <c:v>45352</c:v>
                </c:pt>
                <c:pt idx="336">
                  <c:v>45353</c:v>
                </c:pt>
                <c:pt idx="337">
                  <c:v>45354</c:v>
                </c:pt>
                <c:pt idx="338">
                  <c:v>45355</c:v>
                </c:pt>
                <c:pt idx="339">
                  <c:v>45356</c:v>
                </c:pt>
                <c:pt idx="340">
                  <c:v>45357</c:v>
                </c:pt>
                <c:pt idx="341">
                  <c:v>45358</c:v>
                </c:pt>
                <c:pt idx="342">
                  <c:v>45359</c:v>
                </c:pt>
                <c:pt idx="343">
                  <c:v>45360</c:v>
                </c:pt>
                <c:pt idx="344">
                  <c:v>45361</c:v>
                </c:pt>
                <c:pt idx="345">
                  <c:v>45362</c:v>
                </c:pt>
                <c:pt idx="346">
                  <c:v>45363</c:v>
                </c:pt>
                <c:pt idx="347">
                  <c:v>45364</c:v>
                </c:pt>
                <c:pt idx="348">
                  <c:v>45365</c:v>
                </c:pt>
                <c:pt idx="349">
                  <c:v>45366</c:v>
                </c:pt>
                <c:pt idx="350">
                  <c:v>45367</c:v>
                </c:pt>
                <c:pt idx="351">
                  <c:v>45368</c:v>
                </c:pt>
                <c:pt idx="352">
                  <c:v>45369</c:v>
                </c:pt>
                <c:pt idx="353">
                  <c:v>45370</c:v>
                </c:pt>
                <c:pt idx="354">
                  <c:v>45371</c:v>
                </c:pt>
                <c:pt idx="355">
                  <c:v>45372</c:v>
                </c:pt>
                <c:pt idx="356">
                  <c:v>45373</c:v>
                </c:pt>
                <c:pt idx="357">
                  <c:v>45374</c:v>
                </c:pt>
                <c:pt idx="358">
                  <c:v>45375</c:v>
                </c:pt>
                <c:pt idx="359">
                  <c:v>45376</c:v>
                </c:pt>
                <c:pt idx="360">
                  <c:v>45377</c:v>
                </c:pt>
                <c:pt idx="361">
                  <c:v>45378</c:v>
                </c:pt>
                <c:pt idx="362">
                  <c:v>45379</c:v>
                </c:pt>
                <c:pt idx="363">
                  <c:v>45380</c:v>
                </c:pt>
                <c:pt idx="364">
                  <c:v>45381</c:v>
                </c:pt>
                <c:pt idx="365">
                  <c:v>45382</c:v>
                </c:pt>
              </c:numCache>
            </c:numRef>
          </c:cat>
          <c:val>
            <c:numRef>
              <c:f>Sheet1!$B$2:$B$367</c:f>
              <c:numCache>
                <c:formatCode>General</c:formatCode>
                <c:ptCount val="366"/>
                <c:pt idx="0">
                  <c:v>1208199220</c:v>
                </c:pt>
                <c:pt idx="1">
                  <c:v>1310793895</c:v>
                </c:pt>
                <c:pt idx="2">
                  <c:v>1315729555</c:v>
                </c:pt>
                <c:pt idx="3">
                  <c:v>1340270815</c:v>
                </c:pt>
                <c:pt idx="4">
                  <c:v>1358316200</c:v>
                </c:pt>
                <c:pt idx="5">
                  <c:v>1351129155</c:v>
                </c:pt>
                <c:pt idx="6">
                  <c:v>1320247675</c:v>
                </c:pt>
                <c:pt idx="7">
                  <c:v>1320972450</c:v>
                </c:pt>
                <c:pt idx="8">
                  <c:v>1366188865</c:v>
                </c:pt>
                <c:pt idx="9">
                  <c:v>1372772705</c:v>
                </c:pt>
                <c:pt idx="10">
                  <c:v>1366030915</c:v>
                </c:pt>
                <c:pt idx="11">
                  <c:v>1361824610</c:v>
                </c:pt>
                <c:pt idx="12">
                  <c:v>1336333125</c:v>
                </c:pt>
                <c:pt idx="13">
                  <c:v>1327169835</c:v>
                </c:pt>
                <c:pt idx="14">
                  <c:v>1326761145</c:v>
                </c:pt>
                <c:pt idx="15">
                  <c:v>1335209915</c:v>
                </c:pt>
                <c:pt idx="16">
                  <c:v>1313235705</c:v>
                </c:pt>
                <c:pt idx="17">
                  <c:v>1307367925</c:v>
                </c:pt>
                <c:pt idx="18">
                  <c:v>1314777545</c:v>
                </c:pt>
                <c:pt idx="19">
                  <c:v>1361477845</c:v>
                </c:pt>
                <c:pt idx="20">
                  <c:v>1379657195</c:v>
                </c:pt>
                <c:pt idx="21">
                  <c:v>1344073740</c:v>
                </c:pt>
                <c:pt idx="22">
                  <c:v>1380798680</c:v>
                </c:pt>
                <c:pt idx="23">
                  <c:v>1328022420</c:v>
                </c:pt>
                <c:pt idx="24">
                  <c:v>1327811580</c:v>
                </c:pt>
                <c:pt idx="25">
                  <c:v>1360317030</c:v>
                </c:pt>
                <c:pt idx="26">
                  <c:v>1326671890</c:v>
                </c:pt>
                <c:pt idx="27">
                  <c:v>1322240315</c:v>
                </c:pt>
                <c:pt idx="28">
                  <c:v>1324368060</c:v>
                </c:pt>
                <c:pt idx="29">
                  <c:v>1317526270</c:v>
                </c:pt>
                <c:pt idx="30">
                  <c:v>1359447255</c:v>
                </c:pt>
                <c:pt idx="31">
                  <c:v>1342390370</c:v>
                </c:pt>
                <c:pt idx="32">
                  <c:v>1340687155</c:v>
                </c:pt>
                <c:pt idx="33">
                  <c:v>1355342130</c:v>
                </c:pt>
                <c:pt idx="34">
                  <c:v>1320629925</c:v>
                </c:pt>
                <c:pt idx="35">
                  <c:v>1306381450</c:v>
                </c:pt>
                <c:pt idx="36">
                  <c:v>1343968070</c:v>
                </c:pt>
                <c:pt idx="37">
                  <c:v>1385785760</c:v>
                </c:pt>
                <c:pt idx="38">
                  <c:v>1409079070</c:v>
                </c:pt>
                <c:pt idx="39">
                  <c:v>1355237410</c:v>
                </c:pt>
                <c:pt idx="40">
                  <c:v>1344312460</c:v>
                </c:pt>
                <c:pt idx="41">
                  <c:v>1342249360</c:v>
                </c:pt>
                <c:pt idx="42">
                  <c:v>1328927145</c:v>
                </c:pt>
                <c:pt idx="43">
                  <c:v>1333154940</c:v>
                </c:pt>
                <c:pt idx="44">
                  <c:v>1364797745</c:v>
                </c:pt>
                <c:pt idx="45">
                  <c:v>1302754300</c:v>
                </c:pt>
                <c:pt idx="46">
                  <c:v>1335310345</c:v>
                </c:pt>
                <c:pt idx="47">
                  <c:v>1324629985</c:v>
                </c:pt>
                <c:pt idx="48">
                  <c:v>1356968070</c:v>
                </c:pt>
                <c:pt idx="49">
                  <c:v>1322084610</c:v>
                </c:pt>
                <c:pt idx="50">
                  <c:v>1303368660</c:v>
                </c:pt>
                <c:pt idx="51">
                  <c:v>1311176945</c:v>
                </c:pt>
                <c:pt idx="52">
                  <c:v>1331828245</c:v>
                </c:pt>
                <c:pt idx="53">
                  <c:v>1328749460</c:v>
                </c:pt>
                <c:pt idx="54">
                  <c:v>1317263210</c:v>
                </c:pt>
                <c:pt idx="55">
                  <c:v>1338022215</c:v>
                </c:pt>
                <c:pt idx="56">
                  <c:v>1346522715</c:v>
                </c:pt>
                <c:pt idx="57">
                  <c:v>1290258325</c:v>
                </c:pt>
                <c:pt idx="58">
                  <c:v>1322542835</c:v>
                </c:pt>
                <c:pt idx="59">
                  <c:v>1348620395</c:v>
                </c:pt>
                <c:pt idx="60">
                  <c:v>1315583150</c:v>
                </c:pt>
                <c:pt idx="61">
                  <c:v>1327434925</c:v>
                </c:pt>
                <c:pt idx="62">
                  <c:v>1339013515</c:v>
                </c:pt>
                <c:pt idx="63">
                  <c:v>1381163925</c:v>
                </c:pt>
                <c:pt idx="64">
                  <c:v>1297489905</c:v>
                </c:pt>
                <c:pt idx="65">
                  <c:v>1333169410</c:v>
                </c:pt>
                <c:pt idx="66">
                  <c:v>1304315085</c:v>
                </c:pt>
                <c:pt idx="67">
                  <c:v>1330478350</c:v>
                </c:pt>
                <c:pt idx="68">
                  <c:v>1352271625</c:v>
                </c:pt>
                <c:pt idx="69">
                  <c:v>1332898085</c:v>
                </c:pt>
                <c:pt idx="70">
                  <c:v>1335995350</c:v>
                </c:pt>
                <c:pt idx="71">
                  <c:v>1388025335</c:v>
                </c:pt>
                <c:pt idx="72">
                  <c:v>1364037310</c:v>
                </c:pt>
                <c:pt idx="73">
                  <c:v>1372365540</c:v>
                </c:pt>
                <c:pt idx="74">
                  <c:v>1371337345</c:v>
                </c:pt>
                <c:pt idx="75">
                  <c:v>1336305280</c:v>
                </c:pt>
                <c:pt idx="76">
                  <c:v>1330559530</c:v>
                </c:pt>
                <c:pt idx="77">
                  <c:v>1347509670</c:v>
                </c:pt>
                <c:pt idx="78">
                  <c:v>1343446975</c:v>
                </c:pt>
                <c:pt idx="79">
                  <c:v>1325513775</c:v>
                </c:pt>
                <c:pt idx="80">
                  <c:v>1396746960</c:v>
                </c:pt>
                <c:pt idx="81">
                  <c:v>1311880125</c:v>
                </c:pt>
                <c:pt idx="82">
                  <c:v>1350135390</c:v>
                </c:pt>
                <c:pt idx="83">
                  <c:v>1325459840</c:v>
                </c:pt>
                <c:pt idx="84">
                  <c:v>1358602030</c:v>
                </c:pt>
                <c:pt idx="85">
                  <c:v>1385904135</c:v>
                </c:pt>
                <c:pt idx="86">
                  <c:v>1313151625</c:v>
                </c:pt>
                <c:pt idx="87">
                  <c:v>1353106035</c:v>
                </c:pt>
                <c:pt idx="88">
                  <c:v>1349295650</c:v>
                </c:pt>
                <c:pt idx="89">
                  <c:v>1323861845</c:v>
                </c:pt>
                <c:pt idx="90">
                  <c:v>1330534420</c:v>
                </c:pt>
                <c:pt idx="91">
                  <c:v>1342372775</c:v>
                </c:pt>
                <c:pt idx="92">
                  <c:v>1327225105</c:v>
                </c:pt>
                <c:pt idx="93">
                  <c:v>1309020935</c:v>
                </c:pt>
                <c:pt idx="94">
                  <c:v>1313866135</c:v>
                </c:pt>
                <c:pt idx="95">
                  <c:v>1284051130</c:v>
                </c:pt>
                <c:pt idx="96">
                  <c:v>1319061320</c:v>
                </c:pt>
                <c:pt idx="97">
                  <c:v>1283044540</c:v>
                </c:pt>
                <c:pt idx="98">
                  <c:v>1317544335</c:v>
                </c:pt>
                <c:pt idx="99">
                  <c:v>1335665105</c:v>
                </c:pt>
                <c:pt idx="100">
                  <c:v>1306768030</c:v>
                </c:pt>
                <c:pt idx="101">
                  <c:v>1349225015</c:v>
                </c:pt>
                <c:pt idx="102">
                  <c:v>1324240860</c:v>
                </c:pt>
                <c:pt idx="103">
                  <c:v>1340184825</c:v>
                </c:pt>
                <c:pt idx="104">
                  <c:v>1321468845</c:v>
                </c:pt>
                <c:pt idx="105">
                  <c:v>1317345920</c:v>
                </c:pt>
                <c:pt idx="106">
                  <c:v>1327309715</c:v>
                </c:pt>
                <c:pt idx="107">
                  <c:v>1328796025</c:v>
                </c:pt>
                <c:pt idx="108">
                  <c:v>1326448135</c:v>
                </c:pt>
                <c:pt idx="109">
                  <c:v>1319357965</c:v>
                </c:pt>
                <c:pt idx="110">
                  <c:v>1348605400</c:v>
                </c:pt>
                <c:pt idx="111">
                  <c:v>1315656135</c:v>
                </c:pt>
                <c:pt idx="112">
                  <c:v>1350200505</c:v>
                </c:pt>
                <c:pt idx="113">
                  <c:v>1277917020</c:v>
                </c:pt>
                <c:pt idx="114">
                  <c:v>1348276320</c:v>
                </c:pt>
                <c:pt idx="115">
                  <c:v>1312058085</c:v>
                </c:pt>
                <c:pt idx="116">
                  <c:v>1336582935</c:v>
                </c:pt>
                <c:pt idx="117">
                  <c:v>1352579515</c:v>
                </c:pt>
                <c:pt idx="118">
                  <c:v>1338878345</c:v>
                </c:pt>
                <c:pt idx="119">
                  <c:v>1357482300</c:v>
                </c:pt>
                <c:pt idx="120">
                  <c:v>1334473580</c:v>
                </c:pt>
                <c:pt idx="121">
                  <c:v>1305397625</c:v>
                </c:pt>
                <c:pt idx="122">
                  <c:v>1350637620</c:v>
                </c:pt>
                <c:pt idx="123">
                  <c:v>1350667875</c:v>
                </c:pt>
                <c:pt idx="124">
                  <c:v>1335900995</c:v>
                </c:pt>
                <c:pt idx="125">
                  <c:v>1371752055</c:v>
                </c:pt>
                <c:pt idx="126">
                  <c:v>1346214180</c:v>
                </c:pt>
                <c:pt idx="127">
                  <c:v>1358807985</c:v>
                </c:pt>
                <c:pt idx="128">
                  <c:v>1331184770</c:v>
                </c:pt>
                <c:pt idx="129">
                  <c:v>1322290605</c:v>
                </c:pt>
                <c:pt idx="130">
                  <c:v>1347394690</c:v>
                </c:pt>
                <c:pt idx="131">
                  <c:v>1310994685</c:v>
                </c:pt>
                <c:pt idx="132">
                  <c:v>1324084175</c:v>
                </c:pt>
                <c:pt idx="133">
                  <c:v>1303021300</c:v>
                </c:pt>
                <c:pt idx="134">
                  <c:v>1281782365</c:v>
                </c:pt>
                <c:pt idx="135">
                  <c:v>1288778035</c:v>
                </c:pt>
                <c:pt idx="136">
                  <c:v>1316409540</c:v>
                </c:pt>
                <c:pt idx="137">
                  <c:v>1368687400</c:v>
                </c:pt>
                <c:pt idx="138">
                  <c:v>1354682110</c:v>
                </c:pt>
                <c:pt idx="139">
                  <c:v>1282451675</c:v>
                </c:pt>
                <c:pt idx="140">
                  <c:v>1346587565</c:v>
                </c:pt>
                <c:pt idx="141">
                  <c:v>1383719990</c:v>
                </c:pt>
                <c:pt idx="142">
                  <c:v>1349493290</c:v>
                </c:pt>
                <c:pt idx="143">
                  <c:v>1324436920</c:v>
                </c:pt>
                <c:pt idx="144">
                  <c:v>1329683510</c:v>
                </c:pt>
                <c:pt idx="145">
                  <c:v>1354362220</c:v>
                </c:pt>
                <c:pt idx="146">
                  <c:v>1356426855</c:v>
                </c:pt>
                <c:pt idx="147">
                  <c:v>1296017350</c:v>
                </c:pt>
                <c:pt idx="148">
                  <c:v>1341831690</c:v>
                </c:pt>
                <c:pt idx="149">
                  <c:v>1340550170</c:v>
                </c:pt>
                <c:pt idx="150">
                  <c:v>1345488560</c:v>
                </c:pt>
                <c:pt idx="151">
                  <c:v>1364903020</c:v>
                </c:pt>
                <c:pt idx="152">
                  <c:v>1335257150</c:v>
                </c:pt>
                <c:pt idx="153">
                  <c:v>1326020715</c:v>
                </c:pt>
                <c:pt idx="154">
                  <c:v>1374766705</c:v>
                </c:pt>
                <c:pt idx="155">
                  <c:v>1325110135</c:v>
                </c:pt>
                <c:pt idx="156">
                  <c:v>1286847315</c:v>
                </c:pt>
                <c:pt idx="157">
                  <c:v>1315314055</c:v>
                </c:pt>
                <c:pt idx="158">
                  <c:v>1313029770</c:v>
                </c:pt>
                <c:pt idx="159">
                  <c:v>1324708895</c:v>
                </c:pt>
                <c:pt idx="160">
                  <c:v>1308295515</c:v>
                </c:pt>
                <c:pt idx="161">
                  <c:v>1325097920</c:v>
                </c:pt>
                <c:pt idx="162">
                  <c:v>1349288900</c:v>
                </c:pt>
                <c:pt idx="163">
                  <c:v>1338023505</c:v>
                </c:pt>
                <c:pt idx="164">
                  <c:v>1349612555</c:v>
                </c:pt>
                <c:pt idx="165">
                  <c:v>1342768190</c:v>
                </c:pt>
                <c:pt idx="166">
                  <c:v>1332610415</c:v>
                </c:pt>
                <c:pt idx="167">
                  <c:v>1363180050</c:v>
                </c:pt>
                <c:pt idx="168">
                  <c:v>1309401650</c:v>
                </c:pt>
                <c:pt idx="169">
                  <c:v>1331297940</c:v>
                </c:pt>
                <c:pt idx="170">
                  <c:v>1331812170</c:v>
                </c:pt>
                <c:pt idx="171">
                  <c:v>1323343820</c:v>
                </c:pt>
                <c:pt idx="172">
                  <c:v>1348764985</c:v>
                </c:pt>
                <c:pt idx="173">
                  <c:v>1338309925</c:v>
                </c:pt>
                <c:pt idx="174">
                  <c:v>1333239595</c:v>
                </c:pt>
                <c:pt idx="175">
                  <c:v>1336643160</c:v>
                </c:pt>
                <c:pt idx="176">
                  <c:v>1318168485</c:v>
                </c:pt>
                <c:pt idx="177">
                  <c:v>1331757045</c:v>
                </c:pt>
                <c:pt idx="178">
                  <c:v>1259345290</c:v>
                </c:pt>
                <c:pt idx="179">
                  <c:v>1313487855</c:v>
                </c:pt>
                <c:pt idx="180">
                  <c:v>1349503985</c:v>
                </c:pt>
                <c:pt idx="181">
                  <c:v>1323368405</c:v>
                </c:pt>
                <c:pt idx="182">
                  <c:v>1344540245</c:v>
                </c:pt>
                <c:pt idx="183">
                  <c:v>1346528590</c:v>
                </c:pt>
                <c:pt idx="184">
                  <c:v>1325644275</c:v>
                </c:pt>
                <c:pt idx="185">
                  <c:v>1346885335</c:v>
                </c:pt>
                <c:pt idx="186">
                  <c:v>1280320040</c:v>
                </c:pt>
                <c:pt idx="187">
                  <c:v>1357020775</c:v>
                </c:pt>
                <c:pt idx="188">
                  <c:v>1363280035</c:v>
                </c:pt>
                <c:pt idx="189">
                  <c:v>1300961950</c:v>
                </c:pt>
                <c:pt idx="190">
                  <c:v>1344386010</c:v>
                </c:pt>
                <c:pt idx="191">
                  <c:v>1388179645</c:v>
                </c:pt>
                <c:pt idx="192">
                  <c:v>1331414570</c:v>
                </c:pt>
                <c:pt idx="193">
                  <c:v>1332310910</c:v>
                </c:pt>
                <c:pt idx="194">
                  <c:v>1355364080</c:v>
                </c:pt>
                <c:pt idx="195">
                  <c:v>1326142135</c:v>
                </c:pt>
                <c:pt idx="196">
                  <c:v>1350594040</c:v>
                </c:pt>
                <c:pt idx="197">
                  <c:v>1345947065</c:v>
                </c:pt>
                <c:pt idx="198">
                  <c:v>1328852560</c:v>
                </c:pt>
                <c:pt idx="199">
                  <c:v>1326432115</c:v>
                </c:pt>
                <c:pt idx="200">
                  <c:v>1347772180</c:v>
                </c:pt>
                <c:pt idx="201">
                  <c:v>1321895080</c:v>
                </c:pt>
                <c:pt idx="202">
                  <c:v>1332374775</c:v>
                </c:pt>
                <c:pt idx="203">
                  <c:v>1297410640</c:v>
                </c:pt>
                <c:pt idx="204">
                  <c:v>1301769275</c:v>
                </c:pt>
                <c:pt idx="205">
                  <c:v>1338162130</c:v>
                </c:pt>
                <c:pt idx="206">
                  <c:v>1312927425</c:v>
                </c:pt>
                <c:pt idx="207">
                  <c:v>1348666885</c:v>
                </c:pt>
                <c:pt idx="208">
                  <c:v>1293389980</c:v>
                </c:pt>
                <c:pt idx="209">
                  <c:v>1358137965</c:v>
                </c:pt>
                <c:pt idx="210">
                  <c:v>1325376775</c:v>
                </c:pt>
                <c:pt idx="211">
                  <c:v>1287138315</c:v>
                </c:pt>
                <c:pt idx="212">
                  <c:v>1339801535</c:v>
                </c:pt>
                <c:pt idx="213">
                  <c:v>1331939810</c:v>
                </c:pt>
                <c:pt idx="214">
                  <c:v>1362626800</c:v>
                </c:pt>
                <c:pt idx="215">
                  <c:v>1326678370</c:v>
                </c:pt>
                <c:pt idx="216">
                  <c:v>1303311765</c:v>
                </c:pt>
                <c:pt idx="217">
                  <c:v>1337156355</c:v>
                </c:pt>
                <c:pt idx="218">
                  <c:v>1352664755</c:v>
                </c:pt>
                <c:pt idx="219">
                  <c:v>1346364635</c:v>
                </c:pt>
                <c:pt idx="220">
                  <c:v>1370269585</c:v>
                </c:pt>
                <c:pt idx="221">
                  <c:v>1357334910</c:v>
                </c:pt>
                <c:pt idx="222">
                  <c:v>1303979500</c:v>
                </c:pt>
                <c:pt idx="223">
                  <c:v>1349447900</c:v>
                </c:pt>
                <c:pt idx="224">
                  <c:v>1340969885</c:v>
                </c:pt>
                <c:pt idx="225">
                  <c:v>1324530160</c:v>
                </c:pt>
                <c:pt idx="226">
                  <c:v>1305405315</c:v>
                </c:pt>
                <c:pt idx="227">
                  <c:v>1309020485</c:v>
                </c:pt>
                <c:pt idx="228">
                  <c:v>1315597385</c:v>
                </c:pt>
                <c:pt idx="229">
                  <c:v>1326761080</c:v>
                </c:pt>
                <c:pt idx="230">
                  <c:v>1347694975</c:v>
                </c:pt>
                <c:pt idx="231">
                  <c:v>1360587280</c:v>
                </c:pt>
                <c:pt idx="232">
                  <c:v>1336486260</c:v>
                </c:pt>
                <c:pt idx="233">
                  <c:v>1345949250</c:v>
                </c:pt>
                <c:pt idx="234">
                  <c:v>1350071940</c:v>
                </c:pt>
                <c:pt idx="235">
                  <c:v>1303157855</c:v>
                </c:pt>
                <c:pt idx="236">
                  <c:v>1317582845</c:v>
                </c:pt>
                <c:pt idx="237">
                  <c:v>1307468075</c:v>
                </c:pt>
                <c:pt idx="238">
                  <c:v>1319722040</c:v>
                </c:pt>
                <c:pt idx="239">
                  <c:v>1314671445</c:v>
                </c:pt>
                <c:pt idx="240">
                  <c:v>1297587085</c:v>
                </c:pt>
                <c:pt idx="241">
                  <c:v>1333440405</c:v>
                </c:pt>
                <c:pt idx="242">
                  <c:v>1366899005</c:v>
                </c:pt>
                <c:pt idx="243">
                  <c:v>1298748390</c:v>
                </c:pt>
                <c:pt idx="244">
                  <c:v>1331734760</c:v>
                </c:pt>
                <c:pt idx="245">
                  <c:v>1352176925</c:v>
                </c:pt>
                <c:pt idx="246">
                  <c:v>1348730390</c:v>
                </c:pt>
                <c:pt idx="247">
                  <c:v>1323656260</c:v>
                </c:pt>
                <c:pt idx="248">
                  <c:v>1308935735</c:v>
                </c:pt>
                <c:pt idx="249">
                  <c:v>1362337165</c:v>
                </c:pt>
                <c:pt idx="250">
                  <c:v>1361501065</c:v>
                </c:pt>
                <c:pt idx="251">
                  <c:v>1329705960</c:v>
                </c:pt>
                <c:pt idx="252">
                  <c:v>1355532620</c:v>
                </c:pt>
                <c:pt idx="253">
                  <c:v>1334402340</c:v>
                </c:pt>
                <c:pt idx="254">
                  <c:v>1375879300</c:v>
                </c:pt>
                <c:pt idx="255">
                  <c:v>1344032190</c:v>
                </c:pt>
                <c:pt idx="256">
                  <c:v>1364717865</c:v>
                </c:pt>
                <c:pt idx="257">
                  <c:v>1386365740</c:v>
                </c:pt>
                <c:pt idx="258">
                  <c:v>1322592360</c:v>
                </c:pt>
                <c:pt idx="259">
                  <c:v>1345124600</c:v>
                </c:pt>
                <c:pt idx="260">
                  <c:v>1367412110</c:v>
                </c:pt>
                <c:pt idx="261">
                  <c:v>1299760125</c:v>
                </c:pt>
                <c:pt idx="262">
                  <c:v>1322276550</c:v>
                </c:pt>
                <c:pt idx="263">
                  <c:v>1297327955</c:v>
                </c:pt>
                <c:pt idx="264">
                  <c:v>1394008510</c:v>
                </c:pt>
                <c:pt idx="265">
                  <c:v>1342296445</c:v>
                </c:pt>
                <c:pt idx="266">
                  <c:v>1384476895</c:v>
                </c:pt>
                <c:pt idx="267">
                  <c:v>1352345670</c:v>
                </c:pt>
                <c:pt idx="268">
                  <c:v>1338369925</c:v>
                </c:pt>
                <c:pt idx="269">
                  <c:v>1343361240</c:v>
                </c:pt>
                <c:pt idx="270">
                  <c:v>1341782720</c:v>
                </c:pt>
                <c:pt idx="271">
                  <c:v>1349723670</c:v>
                </c:pt>
                <c:pt idx="272">
                  <c:v>1336748745</c:v>
                </c:pt>
                <c:pt idx="273">
                  <c:v>1352821015</c:v>
                </c:pt>
                <c:pt idx="274">
                  <c:v>1375762985</c:v>
                </c:pt>
                <c:pt idx="275">
                  <c:v>1343735895</c:v>
                </c:pt>
                <c:pt idx="276">
                  <c:v>1333282585</c:v>
                </c:pt>
                <c:pt idx="277">
                  <c:v>1323135405</c:v>
                </c:pt>
                <c:pt idx="278">
                  <c:v>1333355425</c:v>
                </c:pt>
                <c:pt idx="279">
                  <c:v>1295356920</c:v>
                </c:pt>
                <c:pt idx="280">
                  <c:v>1362790160</c:v>
                </c:pt>
                <c:pt idx="281">
                  <c:v>1350910660</c:v>
                </c:pt>
                <c:pt idx="282">
                  <c:v>1315730085</c:v>
                </c:pt>
                <c:pt idx="283">
                  <c:v>1332116100</c:v>
                </c:pt>
                <c:pt idx="284">
                  <c:v>1294707835</c:v>
                </c:pt>
                <c:pt idx="285">
                  <c:v>1354877405</c:v>
                </c:pt>
                <c:pt idx="286">
                  <c:v>1371490435</c:v>
                </c:pt>
                <c:pt idx="287">
                  <c:v>1303703540</c:v>
                </c:pt>
                <c:pt idx="288">
                  <c:v>1332495575</c:v>
                </c:pt>
                <c:pt idx="289">
                  <c:v>1343902085</c:v>
                </c:pt>
                <c:pt idx="290">
                  <c:v>1337711330</c:v>
                </c:pt>
                <c:pt idx="291">
                  <c:v>1359876690</c:v>
                </c:pt>
                <c:pt idx="292">
                  <c:v>1361593255</c:v>
                </c:pt>
                <c:pt idx="293">
                  <c:v>1358220150</c:v>
                </c:pt>
                <c:pt idx="294">
                  <c:v>1328899395</c:v>
                </c:pt>
                <c:pt idx="295">
                  <c:v>1328327350</c:v>
                </c:pt>
                <c:pt idx="296">
                  <c:v>1368504825</c:v>
                </c:pt>
                <c:pt idx="297">
                  <c:v>1324196475</c:v>
                </c:pt>
                <c:pt idx="298">
                  <c:v>1335377635</c:v>
                </c:pt>
                <c:pt idx="299">
                  <c:v>1366998670</c:v>
                </c:pt>
                <c:pt idx="300">
                  <c:v>1357268915</c:v>
                </c:pt>
                <c:pt idx="301">
                  <c:v>1323611100</c:v>
                </c:pt>
                <c:pt idx="302">
                  <c:v>1353922230</c:v>
                </c:pt>
                <c:pt idx="303">
                  <c:v>1336214010</c:v>
                </c:pt>
                <c:pt idx="304">
                  <c:v>1323419340</c:v>
                </c:pt>
                <c:pt idx="305">
                  <c:v>1340578595</c:v>
                </c:pt>
                <c:pt idx="306">
                  <c:v>1311820295</c:v>
                </c:pt>
                <c:pt idx="307">
                  <c:v>1369196975</c:v>
                </c:pt>
                <c:pt idx="308">
                  <c:v>1289148130</c:v>
                </c:pt>
                <c:pt idx="309">
                  <c:v>1359139535</c:v>
                </c:pt>
                <c:pt idx="310">
                  <c:v>1358085925</c:v>
                </c:pt>
                <c:pt idx="311">
                  <c:v>1332254960</c:v>
                </c:pt>
                <c:pt idx="312">
                  <c:v>1342318090</c:v>
                </c:pt>
                <c:pt idx="313">
                  <c:v>1381284855</c:v>
                </c:pt>
                <c:pt idx="314">
                  <c:v>1341006705</c:v>
                </c:pt>
                <c:pt idx="315">
                  <c:v>1360865055</c:v>
                </c:pt>
                <c:pt idx="316">
                  <c:v>1364968185</c:v>
                </c:pt>
                <c:pt idx="317">
                  <c:v>1333400800</c:v>
                </c:pt>
                <c:pt idx="318">
                  <c:v>1327287310</c:v>
                </c:pt>
                <c:pt idx="319">
                  <c:v>1332326775</c:v>
                </c:pt>
                <c:pt idx="320">
                  <c:v>1338459230</c:v>
                </c:pt>
                <c:pt idx="321">
                  <c:v>1391965610</c:v>
                </c:pt>
                <c:pt idx="322">
                  <c:v>1360724760</c:v>
                </c:pt>
                <c:pt idx="323">
                  <c:v>1341164670</c:v>
                </c:pt>
                <c:pt idx="324">
                  <c:v>1292421145</c:v>
                </c:pt>
                <c:pt idx="325">
                  <c:v>1316276340</c:v>
                </c:pt>
                <c:pt idx="326">
                  <c:v>1307392455</c:v>
                </c:pt>
                <c:pt idx="327">
                  <c:v>1367218605</c:v>
                </c:pt>
                <c:pt idx="328">
                  <c:v>1339513010</c:v>
                </c:pt>
                <c:pt idx="329">
                  <c:v>1339924245</c:v>
                </c:pt>
                <c:pt idx="330">
                  <c:v>1348583805</c:v>
                </c:pt>
                <c:pt idx="331">
                  <c:v>1344804430</c:v>
                </c:pt>
                <c:pt idx="332">
                  <c:v>1362205185</c:v>
                </c:pt>
                <c:pt idx="333">
                  <c:v>1316377160</c:v>
                </c:pt>
                <c:pt idx="334">
                  <c:v>1323454665</c:v>
                </c:pt>
                <c:pt idx="335">
                  <c:v>1340137000</c:v>
                </c:pt>
                <c:pt idx="336">
                  <c:v>1315703975</c:v>
                </c:pt>
                <c:pt idx="337">
                  <c:v>1335759310</c:v>
                </c:pt>
                <c:pt idx="338">
                  <c:v>1333390850</c:v>
                </c:pt>
                <c:pt idx="339">
                  <c:v>1345372045</c:v>
                </c:pt>
                <c:pt idx="340">
                  <c:v>1325868195</c:v>
                </c:pt>
                <c:pt idx="341">
                  <c:v>1373707880</c:v>
                </c:pt>
                <c:pt idx="342">
                  <c:v>1327921625</c:v>
                </c:pt>
                <c:pt idx="343">
                  <c:v>1323773155</c:v>
                </c:pt>
                <c:pt idx="344">
                  <c:v>1348029175</c:v>
                </c:pt>
                <c:pt idx="345">
                  <c:v>1349605455</c:v>
                </c:pt>
                <c:pt idx="346">
                  <c:v>1354981700</c:v>
                </c:pt>
                <c:pt idx="347">
                  <c:v>1355184520</c:v>
                </c:pt>
                <c:pt idx="348">
                  <c:v>1311939565</c:v>
                </c:pt>
                <c:pt idx="349">
                  <c:v>1334164835</c:v>
                </c:pt>
                <c:pt idx="350">
                  <c:v>1302736240</c:v>
                </c:pt>
                <c:pt idx="351">
                  <c:v>1362396965</c:v>
                </c:pt>
                <c:pt idx="352">
                  <c:v>1290167680</c:v>
                </c:pt>
                <c:pt idx="353">
                  <c:v>1327600740</c:v>
                </c:pt>
                <c:pt idx="354">
                  <c:v>1328162225</c:v>
                </c:pt>
                <c:pt idx="355">
                  <c:v>1375771410</c:v>
                </c:pt>
                <c:pt idx="356">
                  <c:v>1343439725</c:v>
                </c:pt>
                <c:pt idx="357">
                  <c:v>1286558625</c:v>
                </c:pt>
                <c:pt idx="358">
                  <c:v>1354099720</c:v>
                </c:pt>
                <c:pt idx="359">
                  <c:v>1316239995</c:v>
                </c:pt>
                <c:pt idx="360">
                  <c:v>1318355080</c:v>
                </c:pt>
                <c:pt idx="361">
                  <c:v>1362821210</c:v>
                </c:pt>
                <c:pt idx="362">
                  <c:v>1352388295</c:v>
                </c:pt>
                <c:pt idx="363">
                  <c:v>1322297750</c:v>
                </c:pt>
                <c:pt idx="364">
                  <c:v>1293781130</c:v>
                </c:pt>
                <c:pt idx="365">
                  <c:v>1322627580</c:v>
                </c:pt>
              </c:numCache>
            </c:numRef>
          </c:val>
          <c:smooth val="0"/>
          <c:extLst>
            <c:ext xmlns:c16="http://schemas.microsoft.com/office/drawing/2014/chart" uri="{C3380CC4-5D6E-409C-BE32-E72D297353CC}">
              <c16:uniqueId val="{00000000-3784-42D1-930A-D8338F224734}"/>
            </c:ext>
          </c:extLst>
        </c:ser>
        <c:ser>
          <c:idx val="1"/>
          <c:order val="1"/>
          <c:tx>
            <c:strRef>
              <c:f>Sheet1!$C$1</c:f>
              <c:strCache>
                <c:ptCount val="1"/>
                <c:pt idx="0">
                  <c:v>verifiedAmount</c:v>
                </c:pt>
              </c:strCache>
            </c:strRef>
          </c:tx>
          <c:spPr>
            <a:ln w="9525" cap="rnd">
              <a:solidFill>
                <a:srgbClr val="00B0F0"/>
              </a:solidFill>
              <a:round/>
            </a:ln>
            <a:effectLst/>
          </c:spPr>
          <c:marker>
            <c:symbol val="none"/>
          </c:marker>
          <c:cat>
            <c:numRef>
              <c:f>Sheet1!$A$2:$A$367</c:f>
              <c:numCache>
                <c:formatCode>yyyy\-mm\-dd</c:formatCode>
                <c:ptCount val="366"/>
                <c:pt idx="0">
                  <c:v>45017</c:v>
                </c:pt>
                <c:pt idx="1">
                  <c:v>45018</c:v>
                </c:pt>
                <c:pt idx="2">
                  <c:v>45019</c:v>
                </c:pt>
                <c:pt idx="3">
                  <c:v>45020</c:v>
                </c:pt>
                <c:pt idx="4">
                  <c:v>45021</c:v>
                </c:pt>
                <c:pt idx="5">
                  <c:v>45022</c:v>
                </c:pt>
                <c:pt idx="6">
                  <c:v>45023</c:v>
                </c:pt>
                <c:pt idx="7">
                  <c:v>45024</c:v>
                </c:pt>
                <c:pt idx="8">
                  <c:v>45025</c:v>
                </c:pt>
                <c:pt idx="9">
                  <c:v>45026</c:v>
                </c:pt>
                <c:pt idx="10">
                  <c:v>45027</c:v>
                </c:pt>
                <c:pt idx="11">
                  <c:v>45028</c:v>
                </c:pt>
                <c:pt idx="12">
                  <c:v>45029</c:v>
                </c:pt>
                <c:pt idx="13">
                  <c:v>45030</c:v>
                </c:pt>
                <c:pt idx="14">
                  <c:v>45031</c:v>
                </c:pt>
                <c:pt idx="15">
                  <c:v>45032</c:v>
                </c:pt>
                <c:pt idx="16">
                  <c:v>45033</c:v>
                </c:pt>
                <c:pt idx="17">
                  <c:v>45034</c:v>
                </c:pt>
                <c:pt idx="18">
                  <c:v>45035</c:v>
                </c:pt>
                <c:pt idx="19">
                  <c:v>45036</c:v>
                </c:pt>
                <c:pt idx="20">
                  <c:v>45037</c:v>
                </c:pt>
                <c:pt idx="21">
                  <c:v>45038</c:v>
                </c:pt>
                <c:pt idx="22">
                  <c:v>45039</c:v>
                </c:pt>
                <c:pt idx="23">
                  <c:v>45040</c:v>
                </c:pt>
                <c:pt idx="24">
                  <c:v>45041</c:v>
                </c:pt>
                <c:pt idx="25">
                  <c:v>45042</c:v>
                </c:pt>
                <c:pt idx="26">
                  <c:v>45043</c:v>
                </c:pt>
                <c:pt idx="27">
                  <c:v>45044</c:v>
                </c:pt>
                <c:pt idx="28">
                  <c:v>45045</c:v>
                </c:pt>
                <c:pt idx="29">
                  <c:v>45046</c:v>
                </c:pt>
                <c:pt idx="30">
                  <c:v>45047</c:v>
                </c:pt>
                <c:pt idx="31">
                  <c:v>45048</c:v>
                </c:pt>
                <c:pt idx="32">
                  <c:v>45049</c:v>
                </c:pt>
                <c:pt idx="33">
                  <c:v>45050</c:v>
                </c:pt>
                <c:pt idx="34">
                  <c:v>45051</c:v>
                </c:pt>
                <c:pt idx="35">
                  <c:v>45052</c:v>
                </c:pt>
                <c:pt idx="36">
                  <c:v>45053</c:v>
                </c:pt>
                <c:pt idx="37">
                  <c:v>45054</c:v>
                </c:pt>
                <c:pt idx="38">
                  <c:v>45055</c:v>
                </c:pt>
                <c:pt idx="39">
                  <c:v>45056</c:v>
                </c:pt>
                <c:pt idx="40">
                  <c:v>45057</c:v>
                </c:pt>
                <c:pt idx="41">
                  <c:v>45058</c:v>
                </c:pt>
                <c:pt idx="42">
                  <c:v>45059</c:v>
                </c:pt>
                <c:pt idx="43">
                  <c:v>45060</c:v>
                </c:pt>
                <c:pt idx="44">
                  <c:v>45061</c:v>
                </c:pt>
                <c:pt idx="45">
                  <c:v>45062</c:v>
                </c:pt>
                <c:pt idx="46">
                  <c:v>45063</c:v>
                </c:pt>
                <c:pt idx="47">
                  <c:v>45064</c:v>
                </c:pt>
                <c:pt idx="48">
                  <c:v>45065</c:v>
                </c:pt>
                <c:pt idx="49">
                  <c:v>45066</c:v>
                </c:pt>
                <c:pt idx="50">
                  <c:v>45067</c:v>
                </c:pt>
                <c:pt idx="51">
                  <c:v>45068</c:v>
                </c:pt>
                <c:pt idx="52">
                  <c:v>45069</c:v>
                </c:pt>
                <c:pt idx="53">
                  <c:v>45070</c:v>
                </c:pt>
                <c:pt idx="54">
                  <c:v>45071</c:v>
                </c:pt>
                <c:pt idx="55">
                  <c:v>45072</c:v>
                </c:pt>
                <c:pt idx="56">
                  <c:v>45073</c:v>
                </c:pt>
                <c:pt idx="57">
                  <c:v>45074</c:v>
                </c:pt>
                <c:pt idx="58">
                  <c:v>45075</c:v>
                </c:pt>
                <c:pt idx="59">
                  <c:v>45076</c:v>
                </c:pt>
                <c:pt idx="60">
                  <c:v>45077</c:v>
                </c:pt>
                <c:pt idx="61">
                  <c:v>45078</c:v>
                </c:pt>
                <c:pt idx="62">
                  <c:v>45079</c:v>
                </c:pt>
                <c:pt idx="63">
                  <c:v>45080</c:v>
                </c:pt>
                <c:pt idx="64">
                  <c:v>45081</c:v>
                </c:pt>
                <c:pt idx="65">
                  <c:v>45082</c:v>
                </c:pt>
                <c:pt idx="66">
                  <c:v>45083</c:v>
                </c:pt>
                <c:pt idx="67">
                  <c:v>45084</c:v>
                </c:pt>
                <c:pt idx="68">
                  <c:v>45085</c:v>
                </c:pt>
                <c:pt idx="69">
                  <c:v>45086</c:v>
                </c:pt>
                <c:pt idx="70">
                  <c:v>45087</c:v>
                </c:pt>
                <c:pt idx="71">
                  <c:v>45088</c:v>
                </c:pt>
                <c:pt idx="72">
                  <c:v>45089</c:v>
                </c:pt>
                <c:pt idx="73">
                  <c:v>45090</c:v>
                </c:pt>
                <c:pt idx="74">
                  <c:v>45091</c:v>
                </c:pt>
                <c:pt idx="75">
                  <c:v>45092</c:v>
                </c:pt>
                <c:pt idx="76">
                  <c:v>45093</c:v>
                </c:pt>
                <c:pt idx="77">
                  <c:v>45094</c:v>
                </c:pt>
                <c:pt idx="78">
                  <c:v>45095</c:v>
                </c:pt>
                <c:pt idx="79">
                  <c:v>45096</c:v>
                </c:pt>
                <c:pt idx="80">
                  <c:v>45097</c:v>
                </c:pt>
                <c:pt idx="81">
                  <c:v>45098</c:v>
                </c:pt>
                <c:pt idx="82">
                  <c:v>45099</c:v>
                </c:pt>
                <c:pt idx="83">
                  <c:v>45100</c:v>
                </c:pt>
                <c:pt idx="84">
                  <c:v>45101</c:v>
                </c:pt>
                <c:pt idx="85">
                  <c:v>45102</c:v>
                </c:pt>
                <c:pt idx="86">
                  <c:v>45103</c:v>
                </c:pt>
                <c:pt idx="87">
                  <c:v>45104</c:v>
                </c:pt>
                <c:pt idx="88">
                  <c:v>45105</c:v>
                </c:pt>
                <c:pt idx="89">
                  <c:v>45106</c:v>
                </c:pt>
                <c:pt idx="90">
                  <c:v>45107</c:v>
                </c:pt>
                <c:pt idx="91">
                  <c:v>45108</c:v>
                </c:pt>
                <c:pt idx="92">
                  <c:v>45109</c:v>
                </c:pt>
                <c:pt idx="93">
                  <c:v>45110</c:v>
                </c:pt>
                <c:pt idx="94">
                  <c:v>45111</c:v>
                </c:pt>
                <c:pt idx="95">
                  <c:v>45112</c:v>
                </c:pt>
                <c:pt idx="96">
                  <c:v>45113</c:v>
                </c:pt>
                <c:pt idx="97">
                  <c:v>45114</c:v>
                </c:pt>
                <c:pt idx="98">
                  <c:v>45115</c:v>
                </c:pt>
                <c:pt idx="99">
                  <c:v>45116</c:v>
                </c:pt>
                <c:pt idx="100">
                  <c:v>45117</c:v>
                </c:pt>
                <c:pt idx="101">
                  <c:v>45118</c:v>
                </c:pt>
                <c:pt idx="102">
                  <c:v>45119</c:v>
                </c:pt>
                <c:pt idx="103">
                  <c:v>45120</c:v>
                </c:pt>
                <c:pt idx="104">
                  <c:v>45121</c:v>
                </c:pt>
                <c:pt idx="105">
                  <c:v>45122</c:v>
                </c:pt>
                <c:pt idx="106">
                  <c:v>45123</c:v>
                </c:pt>
                <c:pt idx="107">
                  <c:v>45124</c:v>
                </c:pt>
                <c:pt idx="108">
                  <c:v>45125</c:v>
                </c:pt>
                <c:pt idx="109">
                  <c:v>45126</c:v>
                </c:pt>
                <c:pt idx="110">
                  <c:v>45127</c:v>
                </c:pt>
                <c:pt idx="111">
                  <c:v>45128</c:v>
                </c:pt>
                <c:pt idx="112">
                  <c:v>45129</c:v>
                </c:pt>
                <c:pt idx="113">
                  <c:v>45130</c:v>
                </c:pt>
                <c:pt idx="114">
                  <c:v>45131</c:v>
                </c:pt>
                <c:pt idx="115">
                  <c:v>45132</c:v>
                </c:pt>
                <c:pt idx="116">
                  <c:v>45133</c:v>
                </c:pt>
                <c:pt idx="117">
                  <c:v>45134</c:v>
                </c:pt>
                <c:pt idx="118">
                  <c:v>45135</c:v>
                </c:pt>
                <c:pt idx="119">
                  <c:v>45136</c:v>
                </c:pt>
                <c:pt idx="120">
                  <c:v>45137</c:v>
                </c:pt>
                <c:pt idx="121">
                  <c:v>45138</c:v>
                </c:pt>
                <c:pt idx="122">
                  <c:v>45139</c:v>
                </c:pt>
                <c:pt idx="123">
                  <c:v>45140</c:v>
                </c:pt>
                <c:pt idx="124">
                  <c:v>45141</c:v>
                </c:pt>
                <c:pt idx="125">
                  <c:v>45142</c:v>
                </c:pt>
                <c:pt idx="126">
                  <c:v>45143</c:v>
                </c:pt>
                <c:pt idx="127">
                  <c:v>45144</c:v>
                </c:pt>
                <c:pt idx="128">
                  <c:v>45145</c:v>
                </c:pt>
                <c:pt idx="129">
                  <c:v>45146</c:v>
                </c:pt>
                <c:pt idx="130">
                  <c:v>45147</c:v>
                </c:pt>
                <c:pt idx="131">
                  <c:v>45148</c:v>
                </c:pt>
                <c:pt idx="132">
                  <c:v>45149</c:v>
                </c:pt>
                <c:pt idx="133">
                  <c:v>45150</c:v>
                </c:pt>
                <c:pt idx="134">
                  <c:v>45151</c:v>
                </c:pt>
                <c:pt idx="135">
                  <c:v>45152</c:v>
                </c:pt>
                <c:pt idx="136">
                  <c:v>45153</c:v>
                </c:pt>
                <c:pt idx="137">
                  <c:v>45154</c:v>
                </c:pt>
                <c:pt idx="138">
                  <c:v>45155</c:v>
                </c:pt>
                <c:pt idx="139">
                  <c:v>45156</c:v>
                </c:pt>
                <c:pt idx="140">
                  <c:v>45157</c:v>
                </c:pt>
                <c:pt idx="141">
                  <c:v>45158</c:v>
                </c:pt>
                <c:pt idx="142">
                  <c:v>45159</c:v>
                </c:pt>
                <c:pt idx="143">
                  <c:v>45160</c:v>
                </c:pt>
                <c:pt idx="144">
                  <c:v>45161</c:v>
                </c:pt>
                <c:pt idx="145">
                  <c:v>45162</c:v>
                </c:pt>
                <c:pt idx="146">
                  <c:v>45163</c:v>
                </c:pt>
                <c:pt idx="147">
                  <c:v>45164</c:v>
                </c:pt>
                <c:pt idx="148">
                  <c:v>45165</c:v>
                </c:pt>
                <c:pt idx="149">
                  <c:v>45166</c:v>
                </c:pt>
                <c:pt idx="150">
                  <c:v>45167</c:v>
                </c:pt>
                <c:pt idx="151">
                  <c:v>45168</c:v>
                </c:pt>
                <c:pt idx="152">
                  <c:v>45169</c:v>
                </c:pt>
                <c:pt idx="153">
                  <c:v>45170</c:v>
                </c:pt>
                <c:pt idx="154">
                  <c:v>45171</c:v>
                </c:pt>
                <c:pt idx="155">
                  <c:v>45172</c:v>
                </c:pt>
                <c:pt idx="156">
                  <c:v>45173</c:v>
                </c:pt>
                <c:pt idx="157">
                  <c:v>45174</c:v>
                </c:pt>
                <c:pt idx="158">
                  <c:v>45175</c:v>
                </c:pt>
                <c:pt idx="159">
                  <c:v>45176</c:v>
                </c:pt>
                <c:pt idx="160">
                  <c:v>45177</c:v>
                </c:pt>
                <c:pt idx="161">
                  <c:v>45178</c:v>
                </c:pt>
                <c:pt idx="162">
                  <c:v>45179</c:v>
                </c:pt>
                <c:pt idx="163">
                  <c:v>45180</c:v>
                </c:pt>
                <c:pt idx="164">
                  <c:v>45181</c:v>
                </c:pt>
                <c:pt idx="165">
                  <c:v>45182</c:v>
                </c:pt>
                <c:pt idx="166">
                  <c:v>45183</c:v>
                </c:pt>
                <c:pt idx="167">
                  <c:v>45184</c:v>
                </c:pt>
                <c:pt idx="168">
                  <c:v>45185</c:v>
                </c:pt>
                <c:pt idx="169">
                  <c:v>45186</c:v>
                </c:pt>
                <c:pt idx="170">
                  <c:v>45187</c:v>
                </c:pt>
                <c:pt idx="171">
                  <c:v>45188</c:v>
                </c:pt>
                <c:pt idx="172">
                  <c:v>45189</c:v>
                </c:pt>
                <c:pt idx="173">
                  <c:v>45190</c:v>
                </c:pt>
                <c:pt idx="174">
                  <c:v>45191</c:v>
                </c:pt>
                <c:pt idx="175">
                  <c:v>45192</c:v>
                </c:pt>
                <c:pt idx="176">
                  <c:v>45193</c:v>
                </c:pt>
                <c:pt idx="177">
                  <c:v>45194</c:v>
                </c:pt>
                <c:pt idx="178">
                  <c:v>45195</c:v>
                </c:pt>
                <c:pt idx="179">
                  <c:v>45196</c:v>
                </c:pt>
                <c:pt idx="180">
                  <c:v>45197</c:v>
                </c:pt>
                <c:pt idx="181">
                  <c:v>45198</c:v>
                </c:pt>
                <c:pt idx="182">
                  <c:v>45199</c:v>
                </c:pt>
                <c:pt idx="183">
                  <c:v>45200</c:v>
                </c:pt>
                <c:pt idx="184">
                  <c:v>45201</c:v>
                </c:pt>
                <c:pt idx="185">
                  <c:v>45202</c:v>
                </c:pt>
                <c:pt idx="186">
                  <c:v>45203</c:v>
                </c:pt>
                <c:pt idx="187">
                  <c:v>45204</c:v>
                </c:pt>
                <c:pt idx="188">
                  <c:v>45205</c:v>
                </c:pt>
                <c:pt idx="189">
                  <c:v>45206</c:v>
                </c:pt>
                <c:pt idx="190">
                  <c:v>45207</c:v>
                </c:pt>
                <c:pt idx="191">
                  <c:v>45208</c:v>
                </c:pt>
                <c:pt idx="192">
                  <c:v>45209</c:v>
                </c:pt>
                <c:pt idx="193">
                  <c:v>45210</c:v>
                </c:pt>
                <c:pt idx="194">
                  <c:v>45211</c:v>
                </c:pt>
                <c:pt idx="195">
                  <c:v>45212</c:v>
                </c:pt>
                <c:pt idx="196">
                  <c:v>45213</c:v>
                </c:pt>
                <c:pt idx="197">
                  <c:v>45214</c:v>
                </c:pt>
                <c:pt idx="198">
                  <c:v>45215</c:v>
                </c:pt>
                <c:pt idx="199">
                  <c:v>45216</c:v>
                </c:pt>
                <c:pt idx="200">
                  <c:v>45217</c:v>
                </c:pt>
                <c:pt idx="201">
                  <c:v>45218</c:v>
                </c:pt>
                <c:pt idx="202">
                  <c:v>45219</c:v>
                </c:pt>
                <c:pt idx="203">
                  <c:v>45220</c:v>
                </c:pt>
                <c:pt idx="204">
                  <c:v>45221</c:v>
                </c:pt>
                <c:pt idx="205">
                  <c:v>45222</c:v>
                </c:pt>
                <c:pt idx="206">
                  <c:v>45223</c:v>
                </c:pt>
                <c:pt idx="207">
                  <c:v>45224</c:v>
                </c:pt>
                <c:pt idx="208">
                  <c:v>45225</c:v>
                </c:pt>
                <c:pt idx="209">
                  <c:v>45226</c:v>
                </c:pt>
                <c:pt idx="210">
                  <c:v>45227</c:v>
                </c:pt>
                <c:pt idx="211">
                  <c:v>45228</c:v>
                </c:pt>
                <c:pt idx="212">
                  <c:v>45229</c:v>
                </c:pt>
                <c:pt idx="213">
                  <c:v>45230</c:v>
                </c:pt>
                <c:pt idx="214">
                  <c:v>45231</c:v>
                </c:pt>
                <c:pt idx="215">
                  <c:v>45232</c:v>
                </c:pt>
                <c:pt idx="216">
                  <c:v>45233</c:v>
                </c:pt>
                <c:pt idx="217">
                  <c:v>45234</c:v>
                </c:pt>
                <c:pt idx="218">
                  <c:v>45235</c:v>
                </c:pt>
                <c:pt idx="219">
                  <c:v>45236</c:v>
                </c:pt>
                <c:pt idx="220">
                  <c:v>45237</c:v>
                </c:pt>
                <c:pt idx="221">
                  <c:v>45238</c:v>
                </c:pt>
                <c:pt idx="222">
                  <c:v>45239</c:v>
                </c:pt>
                <c:pt idx="223">
                  <c:v>45240</c:v>
                </c:pt>
                <c:pt idx="224">
                  <c:v>45241</c:v>
                </c:pt>
                <c:pt idx="225">
                  <c:v>45242</c:v>
                </c:pt>
                <c:pt idx="226">
                  <c:v>45243</c:v>
                </c:pt>
                <c:pt idx="227">
                  <c:v>45244</c:v>
                </c:pt>
                <c:pt idx="228">
                  <c:v>45245</c:v>
                </c:pt>
                <c:pt idx="229">
                  <c:v>45246</c:v>
                </c:pt>
                <c:pt idx="230">
                  <c:v>45247</c:v>
                </c:pt>
                <c:pt idx="231">
                  <c:v>45248</c:v>
                </c:pt>
                <c:pt idx="232">
                  <c:v>45249</c:v>
                </c:pt>
                <c:pt idx="233">
                  <c:v>45250</c:v>
                </c:pt>
                <c:pt idx="234">
                  <c:v>45251</c:v>
                </c:pt>
                <c:pt idx="235">
                  <c:v>45252</c:v>
                </c:pt>
                <c:pt idx="236">
                  <c:v>45253</c:v>
                </c:pt>
                <c:pt idx="237">
                  <c:v>45254</c:v>
                </c:pt>
                <c:pt idx="238">
                  <c:v>45255</c:v>
                </c:pt>
                <c:pt idx="239">
                  <c:v>45256</c:v>
                </c:pt>
                <c:pt idx="240">
                  <c:v>45257</c:v>
                </c:pt>
                <c:pt idx="241">
                  <c:v>45258</c:v>
                </c:pt>
                <c:pt idx="242">
                  <c:v>45259</c:v>
                </c:pt>
                <c:pt idx="243">
                  <c:v>45260</c:v>
                </c:pt>
                <c:pt idx="244">
                  <c:v>45261</c:v>
                </c:pt>
                <c:pt idx="245">
                  <c:v>45262</c:v>
                </c:pt>
                <c:pt idx="246">
                  <c:v>45263</c:v>
                </c:pt>
                <c:pt idx="247">
                  <c:v>45264</c:v>
                </c:pt>
                <c:pt idx="248">
                  <c:v>45265</c:v>
                </c:pt>
                <c:pt idx="249">
                  <c:v>45266</c:v>
                </c:pt>
                <c:pt idx="250">
                  <c:v>45267</c:v>
                </c:pt>
                <c:pt idx="251">
                  <c:v>45268</c:v>
                </c:pt>
                <c:pt idx="252">
                  <c:v>45269</c:v>
                </c:pt>
                <c:pt idx="253">
                  <c:v>45270</c:v>
                </c:pt>
                <c:pt idx="254">
                  <c:v>45271</c:v>
                </c:pt>
                <c:pt idx="255">
                  <c:v>45272</c:v>
                </c:pt>
                <c:pt idx="256">
                  <c:v>45273</c:v>
                </c:pt>
                <c:pt idx="257">
                  <c:v>45274</c:v>
                </c:pt>
                <c:pt idx="258">
                  <c:v>45275</c:v>
                </c:pt>
                <c:pt idx="259">
                  <c:v>45276</c:v>
                </c:pt>
                <c:pt idx="260">
                  <c:v>45277</c:v>
                </c:pt>
                <c:pt idx="261">
                  <c:v>45278</c:v>
                </c:pt>
                <c:pt idx="262">
                  <c:v>45279</c:v>
                </c:pt>
                <c:pt idx="263">
                  <c:v>45280</c:v>
                </c:pt>
                <c:pt idx="264">
                  <c:v>45281</c:v>
                </c:pt>
                <c:pt idx="265">
                  <c:v>45282</c:v>
                </c:pt>
                <c:pt idx="266">
                  <c:v>45283</c:v>
                </c:pt>
                <c:pt idx="267">
                  <c:v>45284</c:v>
                </c:pt>
                <c:pt idx="268">
                  <c:v>45285</c:v>
                </c:pt>
                <c:pt idx="269">
                  <c:v>45286</c:v>
                </c:pt>
                <c:pt idx="270">
                  <c:v>45287</c:v>
                </c:pt>
                <c:pt idx="271">
                  <c:v>45288</c:v>
                </c:pt>
                <c:pt idx="272">
                  <c:v>45289</c:v>
                </c:pt>
                <c:pt idx="273">
                  <c:v>45290</c:v>
                </c:pt>
                <c:pt idx="274">
                  <c:v>45291</c:v>
                </c:pt>
                <c:pt idx="275">
                  <c:v>45292</c:v>
                </c:pt>
                <c:pt idx="276">
                  <c:v>45293</c:v>
                </c:pt>
                <c:pt idx="277">
                  <c:v>45294</c:v>
                </c:pt>
                <c:pt idx="278">
                  <c:v>45295</c:v>
                </c:pt>
                <c:pt idx="279">
                  <c:v>45296</c:v>
                </c:pt>
                <c:pt idx="280">
                  <c:v>45297</c:v>
                </c:pt>
                <c:pt idx="281">
                  <c:v>45298</c:v>
                </c:pt>
                <c:pt idx="282">
                  <c:v>45299</c:v>
                </c:pt>
                <c:pt idx="283">
                  <c:v>45300</c:v>
                </c:pt>
                <c:pt idx="284">
                  <c:v>45301</c:v>
                </c:pt>
                <c:pt idx="285">
                  <c:v>45302</c:v>
                </c:pt>
                <c:pt idx="286">
                  <c:v>45303</c:v>
                </c:pt>
                <c:pt idx="287">
                  <c:v>45304</c:v>
                </c:pt>
                <c:pt idx="288">
                  <c:v>45305</c:v>
                </c:pt>
                <c:pt idx="289">
                  <c:v>45306</c:v>
                </c:pt>
                <c:pt idx="290">
                  <c:v>45307</c:v>
                </c:pt>
                <c:pt idx="291">
                  <c:v>45308</c:v>
                </c:pt>
                <c:pt idx="292">
                  <c:v>45309</c:v>
                </c:pt>
                <c:pt idx="293">
                  <c:v>45310</c:v>
                </c:pt>
                <c:pt idx="294">
                  <c:v>45311</c:v>
                </c:pt>
                <c:pt idx="295">
                  <c:v>45312</c:v>
                </c:pt>
                <c:pt idx="296">
                  <c:v>45313</c:v>
                </c:pt>
                <c:pt idx="297">
                  <c:v>45314</c:v>
                </c:pt>
                <c:pt idx="298">
                  <c:v>45315</c:v>
                </c:pt>
                <c:pt idx="299">
                  <c:v>45316</c:v>
                </c:pt>
                <c:pt idx="300">
                  <c:v>45317</c:v>
                </c:pt>
                <c:pt idx="301">
                  <c:v>45318</c:v>
                </c:pt>
                <c:pt idx="302">
                  <c:v>45319</c:v>
                </c:pt>
                <c:pt idx="303">
                  <c:v>45320</c:v>
                </c:pt>
                <c:pt idx="304">
                  <c:v>45321</c:v>
                </c:pt>
                <c:pt idx="305">
                  <c:v>45322</c:v>
                </c:pt>
                <c:pt idx="306">
                  <c:v>45323</c:v>
                </c:pt>
                <c:pt idx="307">
                  <c:v>45324</c:v>
                </c:pt>
                <c:pt idx="308">
                  <c:v>45325</c:v>
                </c:pt>
                <c:pt idx="309">
                  <c:v>45326</c:v>
                </c:pt>
                <c:pt idx="310">
                  <c:v>45327</c:v>
                </c:pt>
                <c:pt idx="311">
                  <c:v>45328</c:v>
                </c:pt>
                <c:pt idx="312">
                  <c:v>45329</c:v>
                </c:pt>
                <c:pt idx="313">
                  <c:v>45330</c:v>
                </c:pt>
                <c:pt idx="314">
                  <c:v>45331</c:v>
                </c:pt>
                <c:pt idx="315">
                  <c:v>45332</c:v>
                </c:pt>
                <c:pt idx="316">
                  <c:v>45333</c:v>
                </c:pt>
                <c:pt idx="317">
                  <c:v>45334</c:v>
                </c:pt>
                <c:pt idx="318">
                  <c:v>45335</c:v>
                </c:pt>
                <c:pt idx="319">
                  <c:v>45336</c:v>
                </c:pt>
                <c:pt idx="320">
                  <c:v>45337</c:v>
                </c:pt>
                <c:pt idx="321">
                  <c:v>45338</c:v>
                </c:pt>
                <c:pt idx="322">
                  <c:v>45339</c:v>
                </c:pt>
                <c:pt idx="323">
                  <c:v>45340</c:v>
                </c:pt>
                <c:pt idx="324">
                  <c:v>45341</c:v>
                </c:pt>
                <c:pt idx="325">
                  <c:v>45342</c:v>
                </c:pt>
                <c:pt idx="326">
                  <c:v>45343</c:v>
                </c:pt>
                <c:pt idx="327">
                  <c:v>45344</c:v>
                </c:pt>
                <c:pt idx="328">
                  <c:v>45345</c:v>
                </c:pt>
                <c:pt idx="329">
                  <c:v>45346</c:v>
                </c:pt>
                <c:pt idx="330">
                  <c:v>45347</c:v>
                </c:pt>
                <c:pt idx="331">
                  <c:v>45348</c:v>
                </c:pt>
                <c:pt idx="332">
                  <c:v>45349</c:v>
                </c:pt>
                <c:pt idx="333">
                  <c:v>45350</c:v>
                </c:pt>
                <c:pt idx="334">
                  <c:v>45351</c:v>
                </c:pt>
                <c:pt idx="335">
                  <c:v>45352</c:v>
                </c:pt>
                <c:pt idx="336">
                  <c:v>45353</c:v>
                </c:pt>
                <c:pt idx="337">
                  <c:v>45354</c:v>
                </c:pt>
                <c:pt idx="338">
                  <c:v>45355</c:v>
                </c:pt>
                <c:pt idx="339">
                  <c:v>45356</c:v>
                </c:pt>
                <c:pt idx="340">
                  <c:v>45357</c:v>
                </c:pt>
                <c:pt idx="341">
                  <c:v>45358</c:v>
                </c:pt>
                <c:pt idx="342">
                  <c:v>45359</c:v>
                </c:pt>
                <c:pt idx="343">
                  <c:v>45360</c:v>
                </c:pt>
                <c:pt idx="344">
                  <c:v>45361</c:v>
                </c:pt>
                <c:pt idx="345">
                  <c:v>45362</c:v>
                </c:pt>
                <c:pt idx="346">
                  <c:v>45363</c:v>
                </c:pt>
                <c:pt idx="347">
                  <c:v>45364</c:v>
                </c:pt>
                <c:pt idx="348">
                  <c:v>45365</c:v>
                </c:pt>
                <c:pt idx="349">
                  <c:v>45366</c:v>
                </c:pt>
                <c:pt idx="350">
                  <c:v>45367</c:v>
                </c:pt>
                <c:pt idx="351">
                  <c:v>45368</c:v>
                </c:pt>
                <c:pt idx="352">
                  <c:v>45369</c:v>
                </c:pt>
                <c:pt idx="353">
                  <c:v>45370</c:v>
                </c:pt>
                <c:pt idx="354">
                  <c:v>45371</c:v>
                </c:pt>
                <c:pt idx="355">
                  <c:v>45372</c:v>
                </c:pt>
                <c:pt idx="356">
                  <c:v>45373</c:v>
                </c:pt>
                <c:pt idx="357">
                  <c:v>45374</c:v>
                </c:pt>
                <c:pt idx="358">
                  <c:v>45375</c:v>
                </c:pt>
                <c:pt idx="359">
                  <c:v>45376</c:v>
                </c:pt>
                <c:pt idx="360">
                  <c:v>45377</c:v>
                </c:pt>
                <c:pt idx="361">
                  <c:v>45378</c:v>
                </c:pt>
                <c:pt idx="362">
                  <c:v>45379</c:v>
                </c:pt>
                <c:pt idx="363">
                  <c:v>45380</c:v>
                </c:pt>
                <c:pt idx="364">
                  <c:v>45381</c:v>
                </c:pt>
                <c:pt idx="365">
                  <c:v>45382</c:v>
                </c:pt>
              </c:numCache>
            </c:numRef>
          </c:cat>
          <c:val>
            <c:numRef>
              <c:f>Sheet1!$C$2:$C$367</c:f>
              <c:numCache>
                <c:formatCode>General</c:formatCode>
                <c:ptCount val="366"/>
                <c:pt idx="0">
                  <c:v>603240908</c:v>
                </c:pt>
                <c:pt idx="1">
                  <c:v>658315997</c:v>
                </c:pt>
                <c:pt idx="2">
                  <c:v>663516077</c:v>
                </c:pt>
                <c:pt idx="3">
                  <c:v>673570890</c:v>
                </c:pt>
                <c:pt idx="4">
                  <c:v>673349159</c:v>
                </c:pt>
                <c:pt idx="5">
                  <c:v>678518855</c:v>
                </c:pt>
                <c:pt idx="6">
                  <c:v>656637383</c:v>
                </c:pt>
                <c:pt idx="7">
                  <c:v>664534256</c:v>
                </c:pt>
                <c:pt idx="8">
                  <c:v>689927788</c:v>
                </c:pt>
                <c:pt idx="9">
                  <c:v>688453784</c:v>
                </c:pt>
                <c:pt idx="10">
                  <c:v>686655559</c:v>
                </c:pt>
                <c:pt idx="11">
                  <c:v>687596267</c:v>
                </c:pt>
                <c:pt idx="12">
                  <c:v>672045435</c:v>
                </c:pt>
                <c:pt idx="13">
                  <c:v>663916799</c:v>
                </c:pt>
                <c:pt idx="14">
                  <c:v>671846185</c:v>
                </c:pt>
                <c:pt idx="15">
                  <c:v>667062478</c:v>
                </c:pt>
                <c:pt idx="16">
                  <c:v>660265344</c:v>
                </c:pt>
                <c:pt idx="17">
                  <c:v>647789899</c:v>
                </c:pt>
                <c:pt idx="18">
                  <c:v>666515900</c:v>
                </c:pt>
                <c:pt idx="19">
                  <c:v>668872375</c:v>
                </c:pt>
                <c:pt idx="20">
                  <c:v>685198016</c:v>
                </c:pt>
                <c:pt idx="21">
                  <c:v>674517662</c:v>
                </c:pt>
                <c:pt idx="22">
                  <c:v>702969855</c:v>
                </c:pt>
                <c:pt idx="23">
                  <c:v>659951285</c:v>
                </c:pt>
                <c:pt idx="24">
                  <c:v>656329818</c:v>
                </c:pt>
                <c:pt idx="25">
                  <c:v>676975455</c:v>
                </c:pt>
                <c:pt idx="26">
                  <c:v>652972478</c:v>
                </c:pt>
                <c:pt idx="27">
                  <c:v>639070203</c:v>
                </c:pt>
                <c:pt idx="28">
                  <c:v>665276770</c:v>
                </c:pt>
                <c:pt idx="29">
                  <c:v>659965888</c:v>
                </c:pt>
                <c:pt idx="30">
                  <c:v>672946111</c:v>
                </c:pt>
                <c:pt idx="31">
                  <c:v>670584851</c:v>
                </c:pt>
                <c:pt idx="32">
                  <c:v>674647868</c:v>
                </c:pt>
                <c:pt idx="33">
                  <c:v>688723087</c:v>
                </c:pt>
                <c:pt idx="34">
                  <c:v>660593639</c:v>
                </c:pt>
                <c:pt idx="35">
                  <c:v>653904957</c:v>
                </c:pt>
                <c:pt idx="36">
                  <c:v>670774134</c:v>
                </c:pt>
                <c:pt idx="37">
                  <c:v>694660702</c:v>
                </c:pt>
                <c:pt idx="38">
                  <c:v>681150214</c:v>
                </c:pt>
                <c:pt idx="39">
                  <c:v>661145913</c:v>
                </c:pt>
                <c:pt idx="40">
                  <c:v>680383601</c:v>
                </c:pt>
                <c:pt idx="41">
                  <c:v>670434211</c:v>
                </c:pt>
                <c:pt idx="42">
                  <c:v>659642562</c:v>
                </c:pt>
                <c:pt idx="43">
                  <c:v>668198322</c:v>
                </c:pt>
                <c:pt idx="44">
                  <c:v>689119280</c:v>
                </c:pt>
                <c:pt idx="45">
                  <c:v>646937431</c:v>
                </c:pt>
                <c:pt idx="46">
                  <c:v>671552899</c:v>
                </c:pt>
                <c:pt idx="47">
                  <c:v>673617694</c:v>
                </c:pt>
                <c:pt idx="48">
                  <c:v>677745397</c:v>
                </c:pt>
                <c:pt idx="49">
                  <c:v>665028863</c:v>
                </c:pt>
                <c:pt idx="50">
                  <c:v>644117562</c:v>
                </c:pt>
                <c:pt idx="51">
                  <c:v>662307229</c:v>
                </c:pt>
                <c:pt idx="52">
                  <c:v>657737453</c:v>
                </c:pt>
                <c:pt idx="53">
                  <c:v>660857635</c:v>
                </c:pt>
                <c:pt idx="54">
                  <c:v>648488734</c:v>
                </c:pt>
                <c:pt idx="55">
                  <c:v>675075227</c:v>
                </c:pt>
                <c:pt idx="56">
                  <c:v>678923595</c:v>
                </c:pt>
                <c:pt idx="57">
                  <c:v>641405971</c:v>
                </c:pt>
                <c:pt idx="58">
                  <c:v>657961028</c:v>
                </c:pt>
                <c:pt idx="59">
                  <c:v>676000265</c:v>
                </c:pt>
                <c:pt idx="60">
                  <c:v>655177554</c:v>
                </c:pt>
                <c:pt idx="61">
                  <c:v>654917466</c:v>
                </c:pt>
                <c:pt idx="62">
                  <c:v>673016499</c:v>
                </c:pt>
                <c:pt idx="63">
                  <c:v>693894270</c:v>
                </c:pt>
                <c:pt idx="64">
                  <c:v>649161648</c:v>
                </c:pt>
                <c:pt idx="65">
                  <c:v>662685898</c:v>
                </c:pt>
                <c:pt idx="66">
                  <c:v>651342038</c:v>
                </c:pt>
                <c:pt idx="67">
                  <c:v>671862741</c:v>
                </c:pt>
                <c:pt idx="68">
                  <c:v>695691753</c:v>
                </c:pt>
                <c:pt idx="69">
                  <c:v>666433827</c:v>
                </c:pt>
                <c:pt idx="70">
                  <c:v>676559312</c:v>
                </c:pt>
                <c:pt idx="71">
                  <c:v>706581877</c:v>
                </c:pt>
                <c:pt idx="72">
                  <c:v>682779229</c:v>
                </c:pt>
                <c:pt idx="73">
                  <c:v>670048027</c:v>
                </c:pt>
                <c:pt idx="74">
                  <c:v>682830380</c:v>
                </c:pt>
                <c:pt idx="75">
                  <c:v>673539383</c:v>
                </c:pt>
                <c:pt idx="76">
                  <c:v>657371083</c:v>
                </c:pt>
                <c:pt idx="77">
                  <c:v>684720743</c:v>
                </c:pt>
                <c:pt idx="78">
                  <c:v>665235137</c:v>
                </c:pt>
                <c:pt idx="79">
                  <c:v>655795451</c:v>
                </c:pt>
                <c:pt idx="80">
                  <c:v>703729869</c:v>
                </c:pt>
                <c:pt idx="81">
                  <c:v>661026315</c:v>
                </c:pt>
                <c:pt idx="82">
                  <c:v>677049309</c:v>
                </c:pt>
                <c:pt idx="83">
                  <c:v>655885142</c:v>
                </c:pt>
                <c:pt idx="84">
                  <c:v>679419740</c:v>
                </c:pt>
                <c:pt idx="85">
                  <c:v>681381619</c:v>
                </c:pt>
                <c:pt idx="86">
                  <c:v>650951468</c:v>
                </c:pt>
                <c:pt idx="87">
                  <c:v>672378306</c:v>
                </c:pt>
                <c:pt idx="88">
                  <c:v>669786521</c:v>
                </c:pt>
                <c:pt idx="89">
                  <c:v>665912548</c:v>
                </c:pt>
                <c:pt idx="90">
                  <c:v>658011777</c:v>
                </c:pt>
                <c:pt idx="91">
                  <c:v>671595740</c:v>
                </c:pt>
                <c:pt idx="92">
                  <c:v>671510555</c:v>
                </c:pt>
                <c:pt idx="93">
                  <c:v>665061995</c:v>
                </c:pt>
                <c:pt idx="94">
                  <c:v>651579187</c:v>
                </c:pt>
                <c:pt idx="95">
                  <c:v>648436064</c:v>
                </c:pt>
                <c:pt idx="96">
                  <c:v>664179799</c:v>
                </c:pt>
                <c:pt idx="97">
                  <c:v>639415816</c:v>
                </c:pt>
                <c:pt idx="98">
                  <c:v>665202691</c:v>
                </c:pt>
                <c:pt idx="99">
                  <c:v>675405351</c:v>
                </c:pt>
                <c:pt idx="100">
                  <c:v>656237595</c:v>
                </c:pt>
                <c:pt idx="101">
                  <c:v>673236707</c:v>
                </c:pt>
                <c:pt idx="102">
                  <c:v>658076524</c:v>
                </c:pt>
                <c:pt idx="103">
                  <c:v>668259244</c:v>
                </c:pt>
                <c:pt idx="104">
                  <c:v>680267428</c:v>
                </c:pt>
                <c:pt idx="105">
                  <c:v>660358813</c:v>
                </c:pt>
                <c:pt idx="106">
                  <c:v>661862134</c:v>
                </c:pt>
                <c:pt idx="107">
                  <c:v>671453964</c:v>
                </c:pt>
                <c:pt idx="108">
                  <c:v>667512546</c:v>
                </c:pt>
                <c:pt idx="109">
                  <c:v>658529141</c:v>
                </c:pt>
                <c:pt idx="110">
                  <c:v>667501510</c:v>
                </c:pt>
                <c:pt idx="111">
                  <c:v>650029193</c:v>
                </c:pt>
                <c:pt idx="112">
                  <c:v>655501334</c:v>
                </c:pt>
                <c:pt idx="113">
                  <c:v>633686520</c:v>
                </c:pt>
                <c:pt idx="114">
                  <c:v>686143298</c:v>
                </c:pt>
                <c:pt idx="115">
                  <c:v>654913759</c:v>
                </c:pt>
                <c:pt idx="116">
                  <c:v>672130907</c:v>
                </c:pt>
                <c:pt idx="117">
                  <c:v>674111461</c:v>
                </c:pt>
                <c:pt idx="118">
                  <c:v>659827072</c:v>
                </c:pt>
                <c:pt idx="119">
                  <c:v>658815455</c:v>
                </c:pt>
                <c:pt idx="120">
                  <c:v>671872389</c:v>
                </c:pt>
                <c:pt idx="121">
                  <c:v>651733924</c:v>
                </c:pt>
                <c:pt idx="122">
                  <c:v>687019251</c:v>
                </c:pt>
                <c:pt idx="123">
                  <c:v>671242218</c:v>
                </c:pt>
                <c:pt idx="124">
                  <c:v>657973478</c:v>
                </c:pt>
                <c:pt idx="125">
                  <c:v>675572062</c:v>
                </c:pt>
                <c:pt idx="126">
                  <c:v>673666832</c:v>
                </c:pt>
                <c:pt idx="127">
                  <c:v>681607594</c:v>
                </c:pt>
                <c:pt idx="128">
                  <c:v>651976790</c:v>
                </c:pt>
                <c:pt idx="129">
                  <c:v>677845704</c:v>
                </c:pt>
                <c:pt idx="130">
                  <c:v>672578816</c:v>
                </c:pt>
                <c:pt idx="131">
                  <c:v>656207544</c:v>
                </c:pt>
                <c:pt idx="132">
                  <c:v>666915993</c:v>
                </c:pt>
                <c:pt idx="133">
                  <c:v>648218553</c:v>
                </c:pt>
                <c:pt idx="134">
                  <c:v>635278155</c:v>
                </c:pt>
                <c:pt idx="135">
                  <c:v>642877395</c:v>
                </c:pt>
                <c:pt idx="136">
                  <c:v>656648971</c:v>
                </c:pt>
                <c:pt idx="137">
                  <c:v>687202880</c:v>
                </c:pt>
                <c:pt idx="138">
                  <c:v>674427604</c:v>
                </c:pt>
                <c:pt idx="139">
                  <c:v>645790660</c:v>
                </c:pt>
                <c:pt idx="140">
                  <c:v>669921935</c:v>
                </c:pt>
                <c:pt idx="141">
                  <c:v>690644225</c:v>
                </c:pt>
                <c:pt idx="142">
                  <c:v>666184078</c:v>
                </c:pt>
                <c:pt idx="143">
                  <c:v>673221005</c:v>
                </c:pt>
                <c:pt idx="144">
                  <c:v>667814844</c:v>
                </c:pt>
                <c:pt idx="145">
                  <c:v>678798678</c:v>
                </c:pt>
                <c:pt idx="146">
                  <c:v>684472079</c:v>
                </c:pt>
                <c:pt idx="147">
                  <c:v>638687635</c:v>
                </c:pt>
                <c:pt idx="148">
                  <c:v>673569424</c:v>
                </c:pt>
                <c:pt idx="149">
                  <c:v>669524863</c:v>
                </c:pt>
                <c:pt idx="150">
                  <c:v>676597454</c:v>
                </c:pt>
                <c:pt idx="151">
                  <c:v>688150373</c:v>
                </c:pt>
                <c:pt idx="152">
                  <c:v>668879360</c:v>
                </c:pt>
                <c:pt idx="153">
                  <c:v>659247857</c:v>
                </c:pt>
                <c:pt idx="154">
                  <c:v>679098025</c:v>
                </c:pt>
                <c:pt idx="155">
                  <c:v>667765578</c:v>
                </c:pt>
                <c:pt idx="156">
                  <c:v>642723280</c:v>
                </c:pt>
                <c:pt idx="157">
                  <c:v>660229054</c:v>
                </c:pt>
                <c:pt idx="158">
                  <c:v>651106739</c:v>
                </c:pt>
                <c:pt idx="159">
                  <c:v>663868891</c:v>
                </c:pt>
                <c:pt idx="160">
                  <c:v>650312340</c:v>
                </c:pt>
                <c:pt idx="161">
                  <c:v>664842999</c:v>
                </c:pt>
                <c:pt idx="162">
                  <c:v>679439070</c:v>
                </c:pt>
                <c:pt idx="163">
                  <c:v>675329500</c:v>
                </c:pt>
                <c:pt idx="164">
                  <c:v>684372238</c:v>
                </c:pt>
                <c:pt idx="165">
                  <c:v>663683879</c:v>
                </c:pt>
                <c:pt idx="166">
                  <c:v>660521929</c:v>
                </c:pt>
                <c:pt idx="167">
                  <c:v>675085689</c:v>
                </c:pt>
                <c:pt idx="168">
                  <c:v>668031993</c:v>
                </c:pt>
                <c:pt idx="169">
                  <c:v>669694983</c:v>
                </c:pt>
                <c:pt idx="170">
                  <c:v>665885793</c:v>
                </c:pt>
                <c:pt idx="171">
                  <c:v>653767386</c:v>
                </c:pt>
                <c:pt idx="172">
                  <c:v>660062254</c:v>
                </c:pt>
                <c:pt idx="173">
                  <c:v>666061961</c:v>
                </c:pt>
                <c:pt idx="174">
                  <c:v>685080143</c:v>
                </c:pt>
                <c:pt idx="175">
                  <c:v>671790299</c:v>
                </c:pt>
                <c:pt idx="176">
                  <c:v>670957995</c:v>
                </c:pt>
                <c:pt idx="177">
                  <c:v>671749387</c:v>
                </c:pt>
                <c:pt idx="178">
                  <c:v>620105555</c:v>
                </c:pt>
                <c:pt idx="179">
                  <c:v>658815680</c:v>
                </c:pt>
                <c:pt idx="180">
                  <c:v>670919682</c:v>
                </c:pt>
                <c:pt idx="181">
                  <c:v>662336491</c:v>
                </c:pt>
                <c:pt idx="182">
                  <c:v>676414381</c:v>
                </c:pt>
                <c:pt idx="183">
                  <c:v>673160526</c:v>
                </c:pt>
                <c:pt idx="184">
                  <c:v>660027329</c:v>
                </c:pt>
                <c:pt idx="185">
                  <c:v>683865025</c:v>
                </c:pt>
                <c:pt idx="186">
                  <c:v>638004645</c:v>
                </c:pt>
                <c:pt idx="187">
                  <c:v>678158661</c:v>
                </c:pt>
                <c:pt idx="188">
                  <c:v>685233056</c:v>
                </c:pt>
                <c:pt idx="189">
                  <c:v>653441287</c:v>
                </c:pt>
                <c:pt idx="190">
                  <c:v>670149326</c:v>
                </c:pt>
                <c:pt idx="191">
                  <c:v>681082537</c:v>
                </c:pt>
                <c:pt idx="192">
                  <c:v>666933778</c:v>
                </c:pt>
                <c:pt idx="193">
                  <c:v>666755984</c:v>
                </c:pt>
                <c:pt idx="194">
                  <c:v>677548402</c:v>
                </c:pt>
                <c:pt idx="195">
                  <c:v>651995583</c:v>
                </c:pt>
                <c:pt idx="196">
                  <c:v>686256143</c:v>
                </c:pt>
                <c:pt idx="197">
                  <c:v>676551060</c:v>
                </c:pt>
                <c:pt idx="198">
                  <c:v>666497488</c:v>
                </c:pt>
                <c:pt idx="199">
                  <c:v>669185817</c:v>
                </c:pt>
                <c:pt idx="200">
                  <c:v>663834460</c:v>
                </c:pt>
                <c:pt idx="201">
                  <c:v>642787383</c:v>
                </c:pt>
                <c:pt idx="202">
                  <c:v>681466661</c:v>
                </c:pt>
                <c:pt idx="203">
                  <c:v>654495941</c:v>
                </c:pt>
                <c:pt idx="204">
                  <c:v>651979893</c:v>
                </c:pt>
                <c:pt idx="205">
                  <c:v>661926858</c:v>
                </c:pt>
                <c:pt idx="206">
                  <c:v>657040696</c:v>
                </c:pt>
                <c:pt idx="207">
                  <c:v>670526721</c:v>
                </c:pt>
                <c:pt idx="208">
                  <c:v>637907182</c:v>
                </c:pt>
                <c:pt idx="209">
                  <c:v>689052430</c:v>
                </c:pt>
                <c:pt idx="210">
                  <c:v>663020426</c:v>
                </c:pt>
                <c:pt idx="211">
                  <c:v>632332398</c:v>
                </c:pt>
                <c:pt idx="212">
                  <c:v>670668057</c:v>
                </c:pt>
                <c:pt idx="213">
                  <c:v>654577855</c:v>
                </c:pt>
                <c:pt idx="214">
                  <c:v>682807296</c:v>
                </c:pt>
                <c:pt idx="215">
                  <c:v>660657659</c:v>
                </c:pt>
                <c:pt idx="216">
                  <c:v>644576889</c:v>
                </c:pt>
                <c:pt idx="217">
                  <c:v>673966176</c:v>
                </c:pt>
                <c:pt idx="218">
                  <c:v>669891773</c:v>
                </c:pt>
                <c:pt idx="219">
                  <c:v>672596286</c:v>
                </c:pt>
                <c:pt idx="220">
                  <c:v>676734954</c:v>
                </c:pt>
                <c:pt idx="221">
                  <c:v>679227531</c:v>
                </c:pt>
                <c:pt idx="222">
                  <c:v>642258211</c:v>
                </c:pt>
                <c:pt idx="223">
                  <c:v>677633997</c:v>
                </c:pt>
                <c:pt idx="224">
                  <c:v>659951854</c:v>
                </c:pt>
                <c:pt idx="225">
                  <c:v>668455729</c:v>
                </c:pt>
                <c:pt idx="226">
                  <c:v>649379245</c:v>
                </c:pt>
                <c:pt idx="227">
                  <c:v>659958963</c:v>
                </c:pt>
                <c:pt idx="228">
                  <c:v>663813224</c:v>
                </c:pt>
                <c:pt idx="229">
                  <c:v>656083291</c:v>
                </c:pt>
                <c:pt idx="230">
                  <c:v>669473757</c:v>
                </c:pt>
                <c:pt idx="231">
                  <c:v>680223053</c:v>
                </c:pt>
                <c:pt idx="232">
                  <c:v>650640617</c:v>
                </c:pt>
                <c:pt idx="233">
                  <c:v>667463489</c:v>
                </c:pt>
                <c:pt idx="234">
                  <c:v>676365904</c:v>
                </c:pt>
                <c:pt idx="235">
                  <c:v>654617485</c:v>
                </c:pt>
                <c:pt idx="236">
                  <c:v>666411314</c:v>
                </c:pt>
                <c:pt idx="237">
                  <c:v>654791066</c:v>
                </c:pt>
                <c:pt idx="238">
                  <c:v>661752883</c:v>
                </c:pt>
                <c:pt idx="239">
                  <c:v>659534890</c:v>
                </c:pt>
                <c:pt idx="240">
                  <c:v>654849637</c:v>
                </c:pt>
                <c:pt idx="241">
                  <c:v>657960279</c:v>
                </c:pt>
                <c:pt idx="242">
                  <c:v>683340775</c:v>
                </c:pt>
                <c:pt idx="243">
                  <c:v>647809585</c:v>
                </c:pt>
                <c:pt idx="244">
                  <c:v>668657792</c:v>
                </c:pt>
                <c:pt idx="245">
                  <c:v>672870496</c:v>
                </c:pt>
                <c:pt idx="246">
                  <c:v>674878154</c:v>
                </c:pt>
                <c:pt idx="247">
                  <c:v>648451105</c:v>
                </c:pt>
                <c:pt idx="248">
                  <c:v>644711110</c:v>
                </c:pt>
                <c:pt idx="249">
                  <c:v>686250123</c:v>
                </c:pt>
                <c:pt idx="250">
                  <c:v>673314071</c:v>
                </c:pt>
                <c:pt idx="251">
                  <c:v>664471903</c:v>
                </c:pt>
                <c:pt idx="252">
                  <c:v>691268890</c:v>
                </c:pt>
                <c:pt idx="253">
                  <c:v>661718607</c:v>
                </c:pt>
                <c:pt idx="254">
                  <c:v>679622152</c:v>
                </c:pt>
                <c:pt idx="255">
                  <c:v>676665728</c:v>
                </c:pt>
                <c:pt idx="256">
                  <c:v>697868601</c:v>
                </c:pt>
                <c:pt idx="257">
                  <c:v>706032110</c:v>
                </c:pt>
                <c:pt idx="258">
                  <c:v>657959354</c:v>
                </c:pt>
                <c:pt idx="259">
                  <c:v>670911751</c:v>
                </c:pt>
                <c:pt idx="260">
                  <c:v>678464609</c:v>
                </c:pt>
                <c:pt idx="261">
                  <c:v>655126868</c:v>
                </c:pt>
                <c:pt idx="262">
                  <c:v>652878081</c:v>
                </c:pt>
                <c:pt idx="263">
                  <c:v>649849559</c:v>
                </c:pt>
                <c:pt idx="264">
                  <c:v>690884679</c:v>
                </c:pt>
                <c:pt idx="265">
                  <c:v>667383195</c:v>
                </c:pt>
                <c:pt idx="266">
                  <c:v>703123563</c:v>
                </c:pt>
                <c:pt idx="267">
                  <c:v>685499868</c:v>
                </c:pt>
                <c:pt idx="268">
                  <c:v>669219652</c:v>
                </c:pt>
                <c:pt idx="269">
                  <c:v>679792654</c:v>
                </c:pt>
                <c:pt idx="270">
                  <c:v>665449081</c:v>
                </c:pt>
                <c:pt idx="271">
                  <c:v>679874430</c:v>
                </c:pt>
                <c:pt idx="272">
                  <c:v>666224312</c:v>
                </c:pt>
                <c:pt idx="273">
                  <c:v>674874913</c:v>
                </c:pt>
                <c:pt idx="274">
                  <c:v>686721988</c:v>
                </c:pt>
                <c:pt idx="275">
                  <c:v>674381863</c:v>
                </c:pt>
                <c:pt idx="276">
                  <c:v>674206976</c:v>
                </c:pt>
                <c:pt idx="277">
                  <c:v>653318770</c:v>
                </c:pt>
                <c:pt idx="278">
                  <c:v>665501324</c:v>
                </c:pt>
                <c:pt idx="279">
                  <c:v>655951129</c:v>
                </c:pt>
                <c:pt idx="280">
                  <c:v>677406091</c:v>
                </c:pt>
                <c:pt idx="281">
                  <c:v>678945322</c:v>
                </c:pt>
                <c:pt idx="282">
                  <c:v>670608220</c:v>
                </c:pt>
                <c:pt idx="283">
                  <c:v>655805398</c:v>
                </c:pt>
                <c:pt idx="284">
                  <c:v>648684585</c:v>
                </c:pt>
                <c:pt idx="285">
                  <c:v>662274879</c:v>
                </c:pt>
                <c:pt idx="286">
                  <c:v>678456815</c:v>
                </c:pt>
                <c:pt idx="287">
                  <c:v>656456425</c:v>
                </c:pt>
                <c:pt idx="288">
                  <c:v>666109293</c:v>
                </c:pt>
                <c:pt idx="289">
                  <c:v>681649845</c:v>
                </c:pt>
                <c:pt idx="290">
                  <c:v>659389782</c:v>
                </c:pt>
                <c:pt idx="291">
                  <c:v>675095483</c:v>
                </c:pt>
                <c:pt idx="292">
                  <c:v>688644143</c:v>
                </c:pt>
                <c:pt idx="293">
                  <c:v>691438580</c:v>
                </c:pt>
                <c:pt idx="294">
                  <c:v>662201874</c:v>
                </c:pt>
                <c:pt idx="295">
                  <c:v>663410599</c:v>
                </c:pt>
                <c:pt idx="296">
                  <c:v>692450618</c:v>
                </c:pt>
                <c:pt idx="297">
                  <c:v>664071437</c:v>
                </c:pt>
                <c:pt idx="298">
                  <c:v>668065260</c:v>
                </c:pt>
                <c:pt idx="299">
                  <c:v>678878201</c:v>
                </c:pt>
                <c:pt idx="300">
                  <c:v>687842491</c:v>
                </c:pt>
                <c:pt idx="301">
                  <c:v>672275246</c:v>
                </c:pt>
                <c:pt idx="302">
                  <c:v>677296645</c:v>
                </c:pt>
                <c:pt idx="303">
                  <c:v>672014127</c:v>
                </c:pt>
                <c:pt idx="304">
                  <c:v>649635538</c:v>
                </c:pt>
                <c:pt idx="305">
                  <c:v>664564759</c:v>
                </c:pt>
                <c:pt idx="306">
                  <c:v>648358429</c:v>
                </c:pt>
                <c:pt idx="307">
                  <c:v>703906835</c:v>
                </c:pt>
                <c:pt idx="308">
                  <c:v>639682155</c:v>
                </c:pt>
                <c:pt idx="309">
                  <c:v>687591127</c:v>
                </c:pt>
                <c:pt idx="310">
                  <c:v>686258800</c:v>
                </c:pt>
                <c:pt idx="311">
                  <c:v>658820366</c:v>
                </c:pt>
                <c:pt idx="312">
                  <c:v>671987302</c:v>
                </c:pt>
                <c:pt idx="313">
                  <c:v>703164374</c:v>
                </c:pt>
                <c:pt idx="314">
                  <c:v>672403314</c:v>
                </c:pt>
                <c:pt idx="315">
                  <c:v>673667779</c:v>
                </c:pt>
                <c:pt idx="316">
                  <c:v>680286642</c:v>
                </c:pt>
                <c:pt idx="317">
                  <c:v>679201263</c:v>
                </c:pt>
                <c:pt idx="318">
                  <c:v>664934070</c:v>
                </c:pt>
                <c:pt idx="319">
                  <c:v>657775143</c:v>
                </c:pt>
                <c:pt idx="320">
                  <c:v>661147018</c:v>
                </c:pt>
                <c:pt idx="321">
                  <c:v>700128537</c:v>
                </c:pt>
                <c:pt idx="322">
                  <c:v>679706758</c:v>
                </c:pt>
                <c:pt idx="323">
                  <c:v>680478737</c:v>
                </c:pt>
                <c:pt idx="324">
                  <c:v>652625805</c:v>
                </c:pt>
                <c:pt idx="325">
                  <c:v>660207336</c:v>
                </c:pt>
                <c:pt idx="326">
                  <c:v>646707785</c:v>
                </c:pt>
                <c:pt idx="327">
                  <c:v>681141126</c:v>
                </c:pt>
                <c:pt idx="328">
                  <c:v>670059925</c:v>
                </c:pt>
                <c:pt idx="329">
                  <c:v>666895388</c:v>
                </c:pt>
                <c:pt idx="330">
                  <c:v>677336493</c:v>
                </c:pt>
                <c:pt idx="331">
                  <c:v>676181078</c:v>
                </c:pt>
                <c:pt idx="332">
                  <c:v>681448231</c:v>
                </c:pt>
                <c:pt idx="333">
                  <c:v>666202190</c:v>
                </c:pt>
                <c:pt idx="334">
                  <c:v>656294168</c:v>
                </c:pt>
                <c:pt idx="335">
                  <c:v>678126714</c:v>
                </c:pt>
                <c:pt idx="336">
                  <c:v>648379158</c:v>
                </c:pt>
                <c:pt idx="337">
                  <c:v>677451616</c:v>
                </c:pt>
                <c:pt idx="338">
                  <c:v>664282849</c:v>
                </c:pt>
                <c:pt idx="339">
                  <c:v>677403675</c:v>
                </c:pt>
                <c:pt idx="340">
                  <c:v>653275245</c:v>
                </c:pt>
                <c:pt idx="341">
                  <c:v>688111839</c:v>
                </c:pt>
                <c:pt idx="342">
                  <c:v>665843775</c:v>
                </c:pt>
                <c:pt idx="343">
                  <c:v>658835343</c:v>
                </c:pt>
                <c:pt idx="344">
                  <c:v>667223130</c:v>
                </c:pt>
                <c:pt idx="345">
                  <c:v>664289968</c:v>
                </c:pt>
                <c:pt idx="346">
                  <c:v>674431960</c:v>
                </c:pt>
                <c:pt idx="347">
                  <c:v>686190524</c:v>
                </c:pt>
                <c:pt idx="348">
                  <c:v>655165457</c:v>
                </c:pt>
                <c:pt idx="349">
                  <c:v>665363782</c:v>
                </c:pt>
                <c:pt idx="350">
                  <c:v>658967563</c:v>
                </c:pt>
                <c:pt idx="351">
                  <c:v>681357290</c:v>
                </c:pt>
                <c:pt idx="352">
                  <c:v>638867664</c:v>
                </c:pt>
                <c:pt idx="353">
                  <c:v>675470756</c:v>
                </c:pt>
                <c:pt idx="354">
                  <c:v>658834231</c:v>
                </c:pt>
                <c:pt idx="355">
                  <c:v>693393410</c:v>
                </c:pt>
                <c:pt idx="356">
                  <c:v>675968365</c:v>
                </c:pt>
                <c:pt idx="357">
                  <c:v>639036450</c:v>
                </c:pt>
                <c:pt idx="358">
                  <c:v>664444076</c:v>
                </c:pt>
                <c:pt idx="359">
                  <c:v>635922503</c:v>
                </c:pt>
                <c:pt idx="360">
                  <c:v>665329535</c:v>
                </c:pt>
                <c:pt idx="361">
                  <c:v>679350751</c:v>
                </c:pt>
                <c:pt idx="362">
                  <c:v>679471902</c:v>
                </c:pt>
                <c:pt idx="363">
                  <c:v>653372530</c:v>
                </c:pt>
                <c:pt idx="364">
                  <c:v>644916484</c:v>
                </c:pt>
                <c:pt idx="365">
                  <c:v>655056313</c:v>
                </c:pt>
              </c:numCache>
            </c:numRef>
          </c:val>
          <c:smooth val="0"/>
          <c:extLst>
            <c:ext xmlns:c16="http://schemas.microsoft.com/office/drawing/2014/chart" uri="{C3380CC4-5D6E-409C-BE32-E72D297353CC}">
              <c16:uniqueId val="{00000001-3784-42D1-930A-D8338F224734}"/>
            </c:ext>
          </c:extLst>
        </c:ser>
        <c:ser>
          <c:idx val="2"/>
          <c:order val="2"/>
          <c:tx>
            <c:strRef>
              <c:f>Sheet1!$D$1</c:f>
              <c:strCache>
                <c:ptCount val="1"/>
                <c:pt idx="0">
                  <c:v>paidAmount</c:v>
                </c:pt>
              </c:strCache>
            </c:strRef>
          </c:tx>
          <c:spPr>
            <a:ln w="6350" cap="rnd">
              <a:solidFill>
                <a:srgbClr val="FFC000"/>
              </a:solidFill>
              <a:round/>
            </a:ln>
            <a:effectLst/>
          </c:spPr>
          <c:marker>
            <c:symbol val="none"/>
          </c:marker>
          <c:cat>
            <c:numRef>
              <c:f>Sheet1!$A$2:$A$367</c:f>
              <c:numCache>
                <c:formatCode>yyyy\-mm\-dd</c:formatCode>
                <c:ptCount val="366"/>
                <c:pt idx="0">
                  <c:v>45017</c:v>
                </c:pt>
                <c:pt idx="1">
                  <c:v>45018</c:v>
                </c:pt>
                <c:pt idx="2">
                  <c:v>45019</c:v>
                </c:pt>
                <c:pt idx="3">
                  <c:v>45020</c:v>
                </c:pt>
                <c:pt idx="4">
                  <c:v>45021</c:v>
                </c:pt>
                <c:pt idx="5">
                  <c:v>45022</c:v>
                </c:pt>
                <c:pt idx="6">
                  <c:v>45023</c:v>
                </c:pt>
                <c:pt idx="7">
                  <c:v>45024</c:v>
                </c:pt>
                <c:pt idx="8">
                  <c:v>45025</c:v>
                </c:pt>
                <c:pt idx="9">
                  <c:v>45026</c:v>
                </c:pt>
                <c:pt idx="10">
                  <c:v>45027</c:v>
                </c:pt>
                <c:pt idx="11">
                  <c:v>45028</c:v>
                </c:pt>
                <c:pt idx="12">
                  <c:v>45029</c:v>
                </c:pt>
                <c:pt idx="13">
                  <c:v>45030</c:v>
                </c:pt>
                <c:pt idx="14">
                  <c:v>45031</c:v>
                </c:pt>
                <c:pt idx="15">
                  <c:v>45032</c:v>
                </c:pt>
                <c:pt idx="16">
                  <c:v>45033</c:v>
                </c:pt>
                <c:pt idx="17">
                  <c:v>45034</c:v>
                </c:pt>
                <c:pt idx="18">
                  <c:v>45035</c:v>
                </c:pt>
                <c:pt idx="19">
                  <c:v>45036</c:v>
                </c:pt>
                <c:pt idx="20">
                  <c:v>45037</c:v>
                </c:pt>
                <c:pt idx="21">
                  <c:v>45038</c:v>
                </c:pt>
                <c:pt idx="22">
                  <c:v>45039</c:v>
                </c:pt>
                <c:pt idx="23">
                  <c:v>45040</c:v>
                </c:pt>
                <c:pt idx="24">
                  <c:v>45041</c:v>
                </c:pt>
                <c:pt idx="25">
                  <c:v>45042</c:v>
                </c:pt>
                <c:pt idx="26">
                  <c:v>45043</c:v>
                </c:pt>
                <c:pt idx="27">
                  <c:v>45044</c:v>
                </c:pt>
                <c:pt idx="28">
                  <c:v>45045</c:v>
                </c:pt>
                <c:pt idx="29">
                  <c:v>45046</c:v>
                </c:pt>
                <c:pt idx="30">
                  <c:v>45047</c:v>
                </c:pt>
                <c:pt idx="31">
                  <c:v>45048</c:v>
                </c:pt>
                <c:pt idx="32">
                  <c:v>45049</c:v>
                </c:pt>
                <c:pt idx="33">
                  <c:v>45050</c:v>
                </c:pt>
                <c:pt idx="34">
                  <c:v>45051</c:v>
                </c:pt>
                <c:pt idx="35">
                  <c:v>45052</c:v>
                </c:pt>
                <c:pt idx="36">
                  <c:v>45053</c:v>
                </c:pt>
                <c:pt idx="37">
                  <c:v>45054</c:v>
                </c:pt>
                <c:pt idx="38">
                  <c:v>45055</c:v>
                </c:pt>
                <c:pt idx="39">
                  <c:v>45056</c:v>
                </c:pt>
                <c:pt idx="40">
                  <c:v>45057</c:v>
                </c:pt>
                <c:pt idx="41">
                  <c:v>45058</c:v>
                </c:pt>
                <c:pt idx="42">
                  <c:v>45059</c:v>
                </c:pt>
                <c:pt idx="43">
                  <c:v>45060</c:v>
                </c:pt>
                <c:pt idx="44">
                  <c:v>45061</c:v>
                </c:pt>
                <c:pt idx="45">
                  <c:v>45062</c:v>
                </c:pt>
                <c:pt idx="46">
                  <c:v>45063</c:v>
                </c:pt>
                <c:pt idx="47">
                  <c:v>45064</c:v>
                </c:pt>
                <c:pt idx="48">
                  <c:v>45065</c:v>
                </c:pt>
                <c:pt idx="49">
                  <c:v>45066</c:v>
                </c:pt>
                <c:pt idx="50">
                  <c:v>45067</c:v>
                </c:pt>
                <c:pt idx="51">
                  <c:v>45068</c:v>
                </c:pt>
                <c:pt idx="52">
                  <c:v>45069</c:v>
                </c:pt>
                <c:pt idx="53">
                  <c:v>45070</c:v>
                </c:pt>
                <c:pt idx="54">
                  <c:v>45071</c:v>
                </c:pt>
                <c:pt idx="55">
                  <c:v>45072</c:v>
                </c:pt>
                <c:pt idx="56">
                  <c:v>45073</c:v>
                </c:pt>
                <c:pt idx="57">
                  <c:v>45074</c:v>
                </c:pt>
                <c:pt idx="58">
                  <c:v>45075</c:v>
                </c:pt>
                <c:pt idx="59">
                  <c:v>45076</c:v>
                </c:pt>
                <c:pt idx="60">
                  <c:v>45077</c:v>
                </c:pt>
                <c:pt idx="61">
                  <c:v>45078</c:v>
                </c:pt>
                <c:pt idx="62">
                  <c:v>45079</c:v>
                </c:pt>
                <c:pt idx="63">
                  <c:v>45080</c:v>
                </c:pt>
                <c:pt idx="64">
                  <c:v>45081</c:v>
                </c:pt>
                <c:pt idx="65">
                  <c:v>45082</c:v>
                </c:pt>
                <c:pt idx="66">
                  <c:v>45083</c:v>
                </c:pt>
                <c:pt idx="67">
                  <c:v>45084</c:v>
                </c:pt>
                <c:pt idx="68">
                  <c:v>45085</c:v>
                </c:pt>
                <c:pt idx="69">
                  <c:v>45086</c:v>
                </c:pt>
                <c:pt idx="70">
                  <c:v>45087</c:v>
                </c:pt>
                <c:pt idx="71">
                  <c:v>45088</c:v>
                </c:pt>
                <c:pt idx="72">
                  <c:v>45089</c:v>
                </c:pt>
                <c:pt idx="73">
                  <c:v>45090</c:v>
                </c:pt>
                <c:pt idx="74">
                  <c:v>45091</c:v>
                </c:pt>
                <c:pt idx="75">
                  <c:v>45092</c:v>
                </c:pt>
                <c:pt idx="76">
                  <c:v>45093</c:v>
                </c:pt>
                <c:pt idx="77">
                  <c:v>45094</c:v>
                </c:pt>
                <c:pt idx="78">
                  <c:v>45095</c:v>
                </c:pt>
                <c:pt idx="79">
                  <c:v>45096</c:v>
                </c:pt>
                <c:pt idx="80">
                  <c:v>45097</c:v>
                </c:pt>
                <c:pt idx="81">
                  <c:v>45098</c:v>
                </c:pt>
                <c:pt idx="82">
                  <c:v>45099</c:v>
                </c:pt>
                <c:pt idx="83">
                  <c:v>45100</c:v>
                </c:pt>
                <c:pt idx="84">
                  <c:v>45101</c:v>
                </c:pt>
                <c:pt idx="85">
                  <c:v>45102</c:v>
                </c:pt>
                <c:pt idx="86">
                  <c:v>45103</c:v>
                </c:pt>
                <c:pt idx="87">
                  <c:v>45104</c:v>
                </c:pt>
                <c:pt idx="88">
                  <c:v>45105</c:v>
                </c:pt>
                <c:pt idx="89">
                  <c:v>45106</c:v>
                </c:pt>
                <c:pt idx="90">
                  <c:v>45107</c:v>
                </c:pt>
                <c:pt idx="91">
                  <c:v>45108</c:v>
                </c:pt>
                <c:pt idx="92">
                  <c:v>45109</c:v>
                </c:pt>
                <c:pt idx="93">
                  <c:v>45110</c:v>
                </c:pt>
                <c:pt idx="94">
                  <c:v>45111</c:v>
                </c:pt>
                <c:pt idx="95">
                  <c:v>45112</c:v>
                </c:pt>
                <c:pt idx="96">
                  <c:v>45113</c:v>
                </c:pt>
                <c:pt idx="97">
                  <c:v>45114</c:v>
                </c:pt>
                <c:pt idx="98">
                  <c:v>45115</c:v>
                </c:pt>
                <c:pt idx="99">
                  <c:v>45116</c:v>
                </c:pt>
                <c:pt idx="100">
                  <c:v>45117</c:v>
                </c:pt>
                <c:pt idx="101">
                  <c:v>45118</c:v>
                </c:pt>
                <c:pt idx="102">
                  <c:v>45119</c:v>
                </c:pt>
                <c:pt idx="103">
                  <c:v>45120</c:v>
                </c:pt>
                <c:pt idx="104">
                  <c:v>45121</c:v>
                </c:pt>
                <c:pt idx="105">
                  <c:v>45122</c:v>
                </c:pt>
                <c:pt idx="106">
                  <c:v>45123</c:v>
                </c:pt>
                <c:pt idx="107">
                  <c:v>45124</c:v>
                </c:pt>
                <c:pt idx="108">
                  <c:v>45125</c:v>
                </c:pt>
                <c:pt idx="109">
                  <c:v>45126</c:v>
                </c:pt>
                <c:pt idx="110">
                  <c:v>45127</c:v>
                </c:pt>
                <c:pt idx="111">
                  <c:v>45128</c:v>
                </c:pt>
                <c:pt idx="112">
                  <c:v>45129</c:v>
                </c:pt>
                <c:pt idx="113">
                  <c:v>45130</c:v>
                </c:pt>
                <c:pt idx="114">
                  <c:v>45131</c:v>
                </c:pt>
                <c:pt idx="115">
                  <c:v>45132</c:v>
                </c:pt>
                <c:pt idx="116">
                  <c:v>45133</c:v>
                </c:pt>
                <c:pt idx="117">
                  <c:v>45134</c:v>
                </c:pt>
                <c:pt idx="118">
                  <c:v>45135</c:v>
                </c:pt>
                <c:pt idx="119">
                  <c:v>45136</c:v>
                </c:pt>
                <c:pt idx="120">
                  <c:v>45137</c:v>
                </c:pt>
                <c:pt idx="121">
                  <c:v>45138</c:v>
                </c:pt>
                <c:pt idx="122">
                  <c:v>45139</c:v>
                </c:pt>
                <c:pt idx="123">
                  <c:v>45140</c:v>
                </c:pt>
                <c:pt idx="124">
                  <c:v>45141</c:v>
                </c:pt>
                <c:pt idx="125">
                  <c:v>45142</c:v>
                </c:pt>
                <c:pt idx="126">
                  <c:v>45143</c:v>
                </c:pt>
                <c:pt idx="127">
                  <c:v>45144</c:v>
                </c:pt>
                <c:pt idx="128">
                  <c:v>45145</c:v>
                </c:pt>
                <c:pt idx="129">
                  <c:v>45146</c:v>
                </c:pt>
                <c:pt idx="130">
                  <c:v>45147</c:v>
                </c:pt>
                <c:pt idx="131">
                  <c:v>45148</c:v>
                </c:pt>
                <c:pt idx="132">
                  <c:v>45149</c:v>
                </c:pt>
                <c:pt idx="133">
                  <c:v>45150</c:v>
                </c:pt>
                <c:pt idx="134">
                  <c:v>45151</c:v>
                </c:pt>
                <c:pt idx="135">
                  <c:v>45152</c:v>
                </c:pt>
                <c:pt idx="136">
                  <c:v>45153</c:v>
                </c:pt>
                <c:pt idx="137">
                  <c:v>45154</c:v>
                </c:pt>
                <c:pt idx="138">
                  <c:v>45155</c:v>
                </c:pt>
                <c:pt idx="139">
                  <c:v>45156</c:v>
                </c:pt>
                <c:pt idx="140">
                  <c:v>45157</c:v>
                </c:pt>
                <c:pt idx="141">
                  <c:v>45158</c:v>
                </c:pt>
                <c:pt idx="142">
                  <c:v>45159</c:v>
                </c:pt>
                <c:pt idx="143">
                  <c:v>45160</c:v>
                </c:pt>
                <c:pt idx="144">
                  <c:v>45161</c:v>
                </c:pt>
                <c:pt idx="145">
                  <c:v>45162</c:v>
                </c:pt>
                <c:pt idx="146">
                  <c:v>45163</c:v>
                </c:pt>
                <c:pt idx="147">
                  <c:v>45164</c:v>
                </c:pt>
                <c:pt idx="148">
                  <c:v>45165</c:v>
                </c:pt>
                <c:pt idx="149">
                  <c:v>45166</c:v>
                </c:pt>
                <c:pt idx="150">
                  <c:v>45167</c:v>
                </c:pt>
                <c:pt idx="151">
                  <c:v>45168</c:v>
                </c:pt>
                <c:pt idx="152">
                  <c:v>45169</c:v>
                </c:pt>
                <c:pt idx="153">
                  <c:v>45170</c:v>
                </c:pt>
                <c:pt idx="154">
                  <c:v>45171</c:v>
                </c:pt>
                <c:pt idx="155">
                  <c:v>45172</c:v>
                </c:pt>
                <c:pt idx="156">
                  <c:v>45173</c:v>
                </c:pt>
                <c:pt idx="157">
                  <c:v>45174</c:v>
                </c:pt>
                <c:pt idx="158">
                  <c:v>45175</c:v>
                </c:pt>
                <c:pt idx="159">
                  <c:v>45176</c:v>
                </c:pt>
                <c:pt idx="160">
                  <c:v>45177</c:v>
                </c:pt>
                <c:pt idx="161">
                  <c:v>45178</c:v>
                </c:pt>
                <c:pt idx="162">
                  <c:v>45179</c:v>
                </c:pt>
                <c:pt idx="163">
                  <c:v>45180</c:v>
                </c:pt>
                <c:pt idx="164">
                  <c:v>45181</c:v>
                </c:pt>
                <c:pt idx="165">
                  <c:v>45182</c:v>
                </c:pt>
                <c:pt idx="166">
                  <c:v>45183</c:v>
                </c:pt>
                <c:pt idx="167">
                  <c:v>45184</c:v>
                </c:pt>
                <c:pt idx="168">
                  <c:v>45185</c:v>
                </c:pt>
                <c:pt idx="169">
                  <c:v>45186</c:v>
                </c:pt>
                <c:pt idx="170">
                  <c:v>45187</c:v>
                </c:pt>
                <c:pt idx="171">
                  <c:v>45188</c:v>
                </c:pt>
                <c:pt idx="172">
                  <c:v>45189</c:v>
                </c:pt>
                <c:pt idx="173">
                  <c:v>45190</c:v>
                </c:pt>
                <c:pt idx="174">
                  <c:v>45191</c:v>
                </c:pt>
                <c:pt idx="175">
                  <c:v>45192</c:v>
                </c:pt>
                <c:pt idx="176">
                  <c:v>45193</c:v>
                </c:pt>
                <c:pt idx="177">
                  <c:v>45194</c:v>
                </c:pt>
                <c:pt idx="178">
                  <c:v>45195</c:v>
                </c:pt>
                <c:pt idx="179">
                  <c:v>45196</c:v>
                </c:pt>
                <c:pt idx="180">
                  <c:v>45197</c:v>
                </c:pt>
                <c:pt idx="181">
                  <c:v>45198</c:v>
                </c:pt>
                <c:pt idx="182">
                  <c:v>45199</c:v>
                </c:pt>
                <c:pt idx="183">
                  <c:v>45200</c:v>
                </c:pt>
                <c:pt idx="184">
                  <c:v>45201</c:v>
                </c:pt>
                <c:pt idx="185">
                  <c:v>45202</c:v>
                </c:pt>
                <c:pt idx="186">
                  <c:v>45203</c:v>
                </c:pt>
                <c:pt idx="187">
                  <c:v>45204</c:v>
                </c:pt>
                <c:pt idx="188">
                  <c:v>45205</c:v>
                </c:pt>
                <c:pt idx="189">
                  <c:v>45206</c:v>
                </c:pt>
                <c:pt idx="190">
                  <c:v>45207</c:v>
                </c:pt>
                <c:pt idx="191">
                  <c:v>45208</c:v>
                </c:pt>
                <c:pt idx="192">
                  <c:v>45209</c:v>
                </c:pt>
                <c:pt idx="193">
                  <c:v>45210</c:v>
                </c:pt>
                <c:pt idx="194">
                  <c:v>45211</c:v>
                </c:pt>
                <c:pt idx="195">
                  <c:v>45212</c:v>
                </c:pt>
                <c:pt idx="196">
                  <c:v>45213</c:v>
                </c:pt>
                <c:pt idx="197">
                  <c:v>45214</c:v>
                </c:pt>
                <c:pt idx="198">
                  <c:v>45215</c:v>
                </c:pt>
                <c:pt idx="199">
                  <c:v>45216</c:v>
                </c:pt>
                <c:pt idx="200">
                  <c:v>45217</c:v>
                </c:pt>
                <c:pt idx="201">
                  <c:v>45218</c:v>
                </c:pt>
                <c:pt idx="202">
                  <c:v>45219</c:v>
                </c:pt>
                <c:pt idx="203">
                  <c:v>45220</c:v>
                </c:pt>
                <c:pt idx="204">
                  <c:v>45221</c:v>
                </c:pt>
                <c:pt idx="205">
                  <c:v>45222</c:v>
                </c:pt>
                <c:pt idx="206">
                  <c:v>45223</c:v>
                </c:pt>
                <c:pt idx="207">
                  <c:v>45224</c:v>
                </c:pt>
                <c:pt idx="208">
                  <c:v>45225</c:v>
                </c:pt>
                <c:pt idx="209">
                  <c:v>45226</c:v>
                </c:pt>
                <c:pt idx="210">
                  <c:v>45227</c:v>
                </c:pt>
                <c:pt idx="211">
                  <c:v>45228</c:v>
                </c:pt>
                <c:pt idx="212">
                  <c:v>45229</c:v>
                </c:pt>
                <c:pt idx="213">
                  <c:v>45230</c:v>
                </c:pt>
                <c:pt idx="214">
                  <c:v>45231</c:v>
                </c:pt>
                <c:pt idx="215">
                  <c:v>45232</c:v>
                </c:pt>
                <c:pt idx="216">
                  <c:v>45233</c:v>
                </c:pt>
                <c:pt idx="217">
                  <c:v>45234</c:v>
                </c:pt>
                <c:pt idx="218">
                  <c:v>45235</c:v>
                </c:pt>
                <c:pt idx="219">
                  <c:v>45236</c:v>
                </c:pt>
                <c:pt idx="220">
                  <c:v>45237</c:v>
                </c:pt>
                <c:pt idx="221">
                  <c:v>45238</c:v>
                </c:pt>
                <c:pt idx="222">
                  <c:v>45239</c:v>
                </c:pt>
                <c:pt idx="223">
                  <c:v>45240</c:v>
                </c:pt>
                <c:pt idx="224">
                  <c:v>45241</c:v>
                </c:pt>
                <c:pt idx="225">
                  <c:v>45242</c:v>
                </c:pt>
                <c:pt idx="226">
                  <c:v>45243</c:v>
                </c:pt>
                <c:pt idx="227">
                  <c:v>45244</c:v>
                </c:pt>
                <c:pt idx="228">
                  <c:v>45245</c:v>
                </c:pt>
                <c:pt idx="229">
                  <c:v>45246</c:v>
                </c:pt>
                <c:pt idx="230">
                  <c:v>45247</c:v>
                </c:pt>
                <c:pt idx="231">
                  <c:v>45248</c:v>
                </c:pt>
                <c:pt idx="232">
                  <c:v>45249</c:v>
                </c:pt>
                <c:pt idx="233">
                  <c:v>45250</c:v>
                </c:pt>
                <c:pt idx="234">
                  <c:v>45251</c:v>
                </c:pt>
                <c:pt idx="235">
                  <c:v>45252</c:v>
                </c:pt>
                <c:pt idx="236">
                  <c:v>45253</c:v>
                </c:pt>
                <c:pt idx="237">
                  <c:v>45254</c:v>
                </c:pt>
                <c:pt idx="238">
                  <c:v>45255</c:v>
                </c:pt>
                <c:pt idx="239">
                  <c:v>45256</c:v>
                </c:pt>
                <c:pt idx="240">
                  <c:v>45257</c:v>
                </c:pt>
                <c:pt idx="241">
                  <c:v>45258</c:v>
                </c:pt>
                <c:pt idx="242">
                  <c:v>45259</c:v>
                </c:pt>
                <c:pt idx="243">
                  <c:v>45260</c:v>
                </c:pt>
                <c:pt idx="244">
                  <c:v>45261</c:v>
                </c:pt>
                <c:pt idx="245">
                  <c:v>45262</c:v>
                </c:pt>
                <c:pt idx="246">
                  <c:v>45263</c:v>
                </c:pt>
                <c:pt idx="247">
                  <c:v>45264</c:v>
                </c:pt>
                <c:pt idx="248">
                  <c:v>45265</c:v>
                </c:pt>
                <c:pt idx="249">
                  <c:v>45266</c:v>
                </c:pt>
                <c:pt idx="250">
                  <c:v>45267</c:v>
                </c:pt>
                <c:pt idx="251">
                  <c:v>45268</c:v>
                </c:pt>
                <c:pt idx="252">
                  <c:v>45269</c:v>
                </c:pt>
                <c:pt idx="253">
                  <c:v>45270</c:v>
                </c:pt>
                <c:pt idx="254">
                  <c:v>45271</c:v>
                </c:pt>
                <c:pt idx="255">
                  <c:v>45272</c:v>
                </c:pt>
                <c:pt idx="256">
                  <c:v>45273</c:v>
                </c:pt>
                <c:pt idx="257">
                  <c:v>45274</c:v>
                </c:pt>
                <c:pt idx="258">
                  <c:v>45275</c:v>
                </c:pt>
                <c:pt idx="259">
                  <c:v>45276</c:v>
                </c:pt>
                <c:pt idx="260">
                  <c:v>45277</c:v>
                </c:pt>
                <c:pt idx="261">
                  <c:v>45278</c:v>
                </c:pt>
                <c:pt idx="262">
                  <c:v>45279</c:v>
                </c:pt>
                <c:pt idx="263">
                  <c:v>45280</c:v>
                </c:pt>
                <c:pt idx="264">
                  <c:v>45281</c:v>
                </c:pt>
                <c:pt idx="265">
                  <c:v>45282</c:v>
                </c:pt>
                <c:pt idx="266">
                  <c:v>45283</c:v>
                </c:pt>
                <c:pt idx="267">
                  <c:v>45284</c:v>
                </c:pt>
                <c:pt idx="268">
                  <c:v>45285</c:v>
                </c:pt>
                <c:pt idx="269">
                  <c:v>45286</c:v>
                </c:pt>
                <c:pt idx="270">
                  <c:v>45287</c:v>
                </c:pt>
                <c:pt idx="271">
                  <c:v>45288</c:v>
                </c:pt>
                <c:pt idx="272">
                  <c:v>45289</c:v>
                </c:pt>
                <c:pt idx="273">
                  <c:v>45290</c:v>
                </c:pt>
                <c:pt idx="274">
                  <c:v>45291</c:v>
                </c:pt>
                <c:pt idx="275">
                  <c:v>45292</c:v>
                </c:pt>
                <c:pt idx="276">
                  <c:v>45293</c:v>
                </c:pt>
                <c:pt idx="277">
                  <c:v>45294</c:v>
                </c:pt>
                <c:pt idx="278">
                  <c:v>45295</c:v>
                </c:pt>
                <c:pt idx="279">
                  <c:v>45296</c:v>
                </c:pt>
                <c:pt idx="280">
                  <c:v>45297</c:v>
                </c:pt>
                <c:pt idx="281">
                  <c:v>45298</c:v>
                </c:pt>
                <c:pt idx="282">
                  <c:v>45299</c:v>
                </c:pt>
                <c:pt idx="283">
                  <c:v>45300</c:v>
                </c:pt>
                <c:pt idx="284">
                  <c:v>45301</c:v>
                </c:pt>
                <c:pt idx="285">
                  <c:v>45302</c:v>
                </c:pt>
                <c:pt idx="286">
                  <c:v>45303</c:v>
                </c:pt>
                <c:pt idx="287">
                  <c:v>45304</c:v>
                </c:pt>
                <c:pt idx="288">
                  <c:v>45305</c:v>
                </c:pt>
                <c:pt idx="289">
                  <c:v>45306</c:v>
                </c:pt>
                <c:pt idx="290">
                  <c:v>45307</c:v>
                </c:pt>
                <c:pt idx="291">
                  <c:v>45308</c:v>
                </c:pt>
                <c:pt idx="292">
                  <c:v>45309</c:v>
                </c:pt>
                <c:pt idx="293">
                  <c:v>45310</c:v>
                </c:pt>
                <c:pt idx="294">
                  <c:v>45311</c:v>
                </c:pt>
                <c:pt idx="295">
                  <c:v>45312</c:v>
                </c:pt>
                <c:pt idx="296">
                  <c:v>45313</c:v>
                </c:pt>
                <c:pt idx="297">
                  <c:v>45314</c:v>
                </c:pt>
                <c:pt idx="298">
                  <c:v>45315</c:v>
                </c:pt>
                <c:pt idx="299">
                  <c:v>45316</c:v>
                </c:pt>
                <c:pt idx="300">
                  <c:v>45317</c:v>
                </c:pt>
                <c:pt idx="301">
                  <c:v>45318</c:v>
                </c:pt>
                <c:pt idx="302">
                  <c:v>45319</c:v>
                </c:pt>
                <c:pt idx="303">
                  <c:v>45320</c:v>
                </c:pt>
                <c:pt idx="304">
                  <c:v>45321</c:v>
                </c:pt>
                <c:pt idx="305">
                  <c:v>45322</c:v>
                </c:pt>
                <c:pt idx="306">
                  <c:v>45323</c:v>
                </c:pt>
                <c:pt idx="307">
                  <c:v>45324</c:v>
                </c:pt>
                <c:pt idx="308">
                  <c:v>45325</c:v>
                </c:pt>
                <c:pt idx="309">
                  <c:v>45326</c:v>
                </c:pt>
                <c:pt idx="310">
                  <c:v>45327</c:v>
                </c:pt>
                <c:pt idx="311">
                  <c:v>45328</c:v>
                </c:pt>
                <c:pt idx="312">
                  <c:v>45329</c:v>
                </c:pt>
                <c:pt idx="313">
                  <c:v>45330</c:v>
                </c:pt>
                <c:pt idx="314">
                  <c:v>45331</c:v>
                </c:pt>
                <c:pt idx="315">
                  <c:v>45332</c:v>
                </c:pt>
                <c:pt idx="316">
                  <c:v>45333</c:v>
                </c:pt>
                <c:pt idx="317">
                  <c:v>45334</c:v>
                </c:pt>
                <c:pt idx="318">
                  <c:v>45335</c:v>
                </c:pt>
                <c:pt idx="319">
                  <c:v>45336</c:v>
                </c:pt>
                <c:pt idx="320">
                  <c:v>45337</c:v>
                </c:pt>
                <c:pt idx="321">
                  <c:v>45338</c:v>
                </c:pt>
                <c:pt idx="322">
                  <c:v>45339</c:v>
                </c:pt>
                <c:pt idx="323">
                  <c:v>45340</c:v>
                </c:pt>
                <c:pt idx="324">
                  <c:v>45341</c:v>
                </c:pt>
                <c:pt idx="325">
                  <c:v>45342</c:v>
                </c:pt>
                <c:pt idx="326">
                  <c:v>45343</c:v>
                </c:pt>
                <c:pt idx="327">
                  <c:v>45344</c:v>
                </c:pt>
                <c:pt idx="328">
                  <c:v>45345</c:v>
                </c:pt>
                <c:pt idx="329">
                  <c:v>45346</c:v>
                </c:pt>
                <c:pt idx="330">
                  <c:v>45347</c:v>
                </c:pt>
                <c:pt idx="331">
                  <c:v>45348</c:v>
                </c:pt>
                <c:pt idx="332">
                  <c:v>45349</c:v>
                </c:pt>
                <c:pt idx="333">
                  <c:v>45350</c:v>
                </c:pt>
                <c:pt idx="334">
                  <c:v>45351</c:v>
                </c:pt>
                <c:pt idx="335">
                  <c:v>45352</c:v>
                </c:pt>
                <c:pt idx="336">
                  <c:v>45353</c:v>
                </c:pt>
                <c:pt idx="337">
                  <c:v>45354</c:v>
                </c:pt>
                <c:pt idx="338">
                  <c:v>45355</c:v>
                </c:pt>
                <c:pt idx="339">
                  <c:v>45356</c:v>
                </c:pt>
                <c:pt idx="340">
                  <c:v>45357</c:v>
                </c:pt>
                <c:pt idx="341">
                  <c:v>45358</c:v>
                </c:pt>
                <c:pt idx="342">
                  <c:v>45359</c:v>
                </c:pt>
                <c:pt idx="343">
                  <c:v>45360</c:v>
                </c:pt>
                <c:pt idx="344">
                  <c:v>45361</c:v>
                </c:pt>
                <c:pt idx="345">
                  <c:v>45362</c:v>
                </c:pt>
                <c:pt idx="346">
                  <c:v>45363</c:v>
                </c:pt>
                <c:pt idx="347">
                  <c:v>45364</c:v>
                </c:pt>
                <c:pt idx="348">
                  <c:v>45365</c:v>
                </c:pt>
                <c:pt idx="349">
                  <c:v>45366</c:v>
                </c:pt>
                <c:pt idx="350">
                  <c:v>45367</c:v>
                </c:pt>
                <c:pt idx="351">
                  <c:v>45368</c:v>
                </c:pt>
                <c:pt idx="352">
                  <c:v>45369</c:v>
                </c:pt>
                <c:pt idx="353">
                  <c:v>45370</c:v>
                </c:pt>
                <c:pt idx="354">
                  <c:v>45371</c:v>
                </c:pt>
                <c:pt idx="355">
                  <c:v>45372</c:v>
                </c:pt>
                <c:pt idx="356">
                  <c:v>45373</c:v>
                </c:pt>
                <c:pt idx="357">
                  <c:v>45374</c:v>
                </c:pt>
                <c:pt idx="358">
                  <c:v>45375</c:v>
                </c:pt>
                <c:pt idx="359">
                  <c:v>45376</c:v>
                </c:pt>
                <c:pt idx="360">
                  <c:v>45377</c:v>
                </c:pt>
                <c:pt idx="361">
                  <c:v>45378</c:v>
                </c:pt>
                <c:pt idx="362">
                  <c:v>45379</c:v>
                </c:pt>
                <c:pt idx="363">
                  <c:v>45380</c:v>
                </c:pt>
                <c:pt idx="364">
                  <c:v>45381</c:v>
                </c:pt>
                <c:pt idx="365">
                  <c:v>45382</c:v>
                </c:pt>
              </c:numCache>
            </c:numRef>
          </c:cat>
          <c:val>
            <c:numRef>
              <c:f>Sheet1!$D$2:$D$367</c:f>
              <c:numCache>
                <c:formatCode>General</c:formatCode>
                <c:ptCount val="366"/>
                <c:pt idx="0">
                  <c:v>604958312</c:v>
                </c:pt>
                <c:pt idx="1">
                  <c:v>652477898</c:v>
                </c:pt>
                <c:pt idx="2">
                  <c:v>652213478</c:v>
                </c:pt>
                <c:pt idx="3">
                  <c:v>666699925</c:v>
                </c:pt>
                <c:pt idx="4">
                  <c:v>684967041</c:v>
                </c:pt>
                <c:pt idx="5">
                  <c:v>672610300</c:v>
                </c:pt>
                <c:pt idx="6">
                  <c:v>663610292</c:v>
                </c:pt>
                <c:pt idx="7">
                  <c:v>656438194</c:v>
                </c:pt>
                <c:pt idx="8">
                  <c:v>676261077</c:v>
                </c:pt>
                <c:pt idx="9">
                  <c:v>684318921</c:v>
                </c:pt>
                <c:pt idx="10">
                  <c:v>679375356</c:v>
                </c:pt>
                <c:pt idx="11">
                  <c:v>674228343</c:v>
                </c:pt>
                <c:pt idx="12">
                  <c:v>664287690</c:v>
                </c:pt>
                <c:pt idx="13">
                  <c:v>663253036</c:v>
                </c:pt>
                <c:pt idx="14">
                  <c:v>654914960</c:v>
                </c:pt>
                <c:pt idx="15">
                  <c:v>668147437</c:v>
                </c:pt>
                <c:pt idx="16">
                  <c:v>652970361</c:v>
                </c:pt>
                <c:pt idx="17">
                  <c:v>659578026</c:v>
                </c:pt>
                <c:pt idx="18">
                  <c:v>648261645</c:v>
                </c:pt>
                <c:pt idx="19">
                  <c:v>692605470</c:v>
                </c:pt>
                <c:pt idx="20">
                  <c:v>694459179</c:v>
                </c:pt>
                <c:pt idx="21">
                  <c:v>669556078</c:v>
                </c:pt>
                <c:pt idx="22">
                  <c:v>677828825</c:v>
                </c:pt>
                <c:pt idx="23">
                  <c:v>668071135</c:v>
                </c:pt>
                <c:pt idx="24">
                  <c:v>671481762</c:v>
                </c:pt>
                <c:pt idx="25">
                  <c:v>683341575</c:v>
                </c:pt>
                <c:pt idx="26">
                  <c:v>673699412</c:v>
                </c:pt>
                <c:pt idx="27">
                  <c:v>683170112</c:v>
                </c:pt>
                <c:pt idx="28">
                  <c:v>659091290</c:v>
                </c:pt>
                <c:pt idx="29">
                  <c:v>657560382</c:v>
                </c:pt>
                <c:pt idx="30">
                  <c:v>686501144</c:v>
                </c:pt>
                <c:pt idx="31">
                  <c:v>671805519</c:v>
                </c:pt>
                <c:pt idx="32">
                  <c:v>666039287</c:v>
                </c:pt>
                <c:pt idx="33">
                  <c:v>666619043</c:v>
                </c:pt>
                <c:pt idx="34">
                  <c:v>660036286</c:v>
                </c:pt>
                <c:pt idx="35">
                  <c:v>652476493</c:v>
                </c:pt>
                <c:pt idx="36">
                  <c:v>673193936</c:v>
                </c:pt>
                <c:pt idx="37">
                  <c:v>691125058</c:v>
                </c:pt>
                <c:pt idx="38">
                  <c:v>727928856</c:v>
                </c:pt>
                <c:pt idx="39">
                  <c:v>694091497</c:v>
                </c:pt>
                <c:pt idx="40">
                  <c:v>663928859</c:v>
                </c:pt>
                <c:pt idx="41">
                  <c:v>671815149</c:v>
                </c:pt>
                <c:pt idx="42">
                  <c:v>669284583</c:v>
                </c:pt>
                <c:pt idx="43">
                  <c:v>664956618</c:v>
                </c:pt>
                <c:pt idx="44">
                  <c:v>675678465</c:v>
                </c:pt>
                <c:pt idx="45">
                  <c:v>655816869</c:v>
                </c:pt>
                <c:pt idx="46">
                  <c:v>663757446</c:v>
                </c:pt>
                <c:pt idx="47">
                  <c:v>651012291</c:v>
                </c:pt>
                <c:pt idx="48">
                  <c:v>679222673</c:v>
                </c:pt>
                <c:pt idx="49">
                  <c:v>657055747</c:v>
                </c:pt>
                <c:pt idx="50">
                  <c:v>659251098</c:v>
                </c:pt>
                <c:pt idx="51">
                  <c:v>648869716</c:v>
                </c:pt>
                <c:pt idx="52">
                  <c:v>674090792</c:v>
                </c:pt>
                <c:pt idx="53">
                  <c:v>667891825</c:v>
                </c:pt>
                <c:pt idx="54">
                  <c:v>668774476</c:v>
                </c:pt>
                <c:pt idx="55">
                  <c:v>662946988</c:v>
                </c:pt>
                <c:pt idx="56">
                  <c:v>667599120</c:v>
                </c:pt>
                <c:pt idx="57">
                  <c:v>648852354</c:v>
                </c:pt>
                <c:pt idx="58">
                  <c:v>664581807</c:v>
                </c:pt>
                <c:pt idx="59">
                  <c:v>672620130</c:v>
                </c:pt>
                <c:pt idx="60">
                  <c:v>660405596</c:v>
                </c:pt>
                <c:pt idx="61">
                  <c:v>672517459</c:v>
                </c:pt>
                <c:pt idx="62">
                  <c:v>665997016</c:v>
                </c:pt>
                <c:pt idx="63">
                  <c:v>687269655</c:v>
                </c:pt>
                <c:pt idx="64">
                  <c:v>648328257</c:v>
                </c:pt>
                <c:pt idx="65">
                  <c:v>670483512</c:v>
                </c:pt>
                <c:pt idx="66">
                  <c:v>652973047</c:v>
                </c:pt>
                <c:pt idx="67">
                  <c:v>658615609</c:v>
                </c:pt>
                <c:pt idx="68">
                  <c:v>656579872</c:v>
                </c:pt>
                <c:pt idx="69">
                  <c:v>666464258</c:v>
                </c:pt>
                <c:pt idx="70">
                  <c:v>659436038</c:v>
                </c:pt>
                <c:pt idx="71">
                  <c:v>681443458</c:v>
                </c:pt>
                <c:pt idx="72">
                  <c:v>681258081</c:v>
                </c:pt>
                <c:pt idx="73">
                  <c:v>702317513</c:v>
                </c:pt>
                <c:pt idx="74">
                  <c:v>688506965</c:v>
                </c:pt>
                <c:pt idx="75">
                  <c:v>662765897</c:v>
                </c:pt>
                <c:pt idx="76">
                  <c:v>673188447</c:v>
                </c:pt>
                <c:pt idx="77">
                  <c:v>662788927</c:v>
                </c:pt>
                <c:pt idx="78">
                  <c:v>678211838</c:v>
                </c:pt>
                <c:pt idx="79">
                  <c:v>669718324</c:v>
                </c:pt>
                <c:pt idx="80">
                  <c:v>693017091</c:v>
                </c:pt>
                <c:pt idx="81">
                  <c:v>650853810</c:v>
                </c:pt>
                <c:pt idx="82">
                  <c:v>673086081</c:v>
                </c:pt>
                <c:pt idx="83">
                  <c:v>669574698</c:v>
                </c:pt>
                <c:pt idx="84">
                  <c:v>679182290</c:v>
                </c:pt>
                <c:pt idx="85">
                  <c:v>704522516</c:v>
                </c:pt>
                <c:pt idx="86">
                  <c:v>662200157</c:v>
                </c:pt>
                <c:pt idx="87">
                  <c:v>680727729</c:v>
                </c:pt>
                <c:pt idx="88">
                  <c:v>679509129</c:v>
                </c:pt>
                <c:pt idx="89">
                  <c:v>657949297</c:v>
                </c:pt>
                <c:pt idx="90">
                  <c:v>672522643</c:v>
                </c:pt>
                <c:pt idx="91">
                  <c:v>670777035</c:v>
                </c:pt>
                <c:pt idx="92">
                  <c:v>655714550</c:v>
                </c:pt>
                <c:pt idx="93">
                  <c:v>643958940</c:v>
                </c:pt>
                <c:pt idx="94">
                  <c:v>662286948</c:v>
                </c:pt>
                <c:pt idx="95">
                  <c:v>635615066</c:v>
                </c:pt>
                <c:pt idx="96">
                  <c:v>654881521</c:v>
                </c:pt>
                <c:pt idx="97">
                  <c:v>643628724</c:v>
                </c:pt>
                <c:pt idx="98">
                  <c:v>652341644</c:v>
                </c:pt>
                <c:pt idx="99">
                  <c:v>660259754</c:v>
                </c:pt>
                <c:pt idx="100">
                  <c:v>650530435</c:v>
                </c:pt>
                <c:pt idx="101">
                  <c:v>675988308</c:v>
                </c:pt>
                <c:pt idx="102">
                  <c:v>666164336</c:v>
                </c:pt>
                <c:pt idx="103">
                  <c:v>671925581</c:v>
                </c:pt>
                <c:pt idx="104">
                  <c:v>641201417</c:v>
                </c:pt>
                <c:pt idx="105">
                  <c:v>656987107</c:v>
                </c:pt>
                <c:pt idx="106">
                  <c:v>665447581</c:v>
                </c:pt>
                <c:pt idx="107">
                  <c:v>657342061</c:v>
                </c:pt>
                <c:pt idx="108">
                  <c:v>658935589</c:v>
                </c:pt>
                <c:pt idx="109">
                  <c:v>660828824</c:v>
                </c:pt>
                <c:pt idx="110">
                  <c:v>681103890</c:v>
                </c:pt>
                <c:pt idx="111">
                  <c:v>665626942</c:v>
                </c:pt>
                <c:pt idx="112">
                  <c:v>694699171</c:v>
                </c:pt>
                <c:pt idx="113">
                  <c:v>644230500</c:v>
                </c:pt>
                <c:pt idx="114">
                  <c:v>662133022</c:v>
                </c:pt>
                <c:pt idx="115">
                  <c:v>657144326</c:v>
                </c:pt>
                <c:pt idx="116">
                  <c:v>664452028</c:v>
                </c:pt>
                <c:pt idx="117">
                  <c:v>678468054</c:v>
                </c:pt>
                <c:pt idx="118">
                  <c:v>679051273</c:v>
                </c:pt>
                <c:pt idx="119">
                  <c:v>698666845</c:v>
                </c:pt>
                <c:pt idx="120">
                  <c:v>662601191</c:v>
                </c:pt>
                <c:pt idx="121">
                  <c:v>653663701</c:v>
                </c:pt>
                <c:pt idx="122">
                  <c:v>663618369</c:v>
                </c:pt>
                <c:pt idx="123">
                  <c:v>679425657</c:v>
                </c:pt>
                <c:pt idx="124">
                  <c:v>677927517</c:v>
                </c:pt>
                <c:pt idx="125">
                  <c:v>696179993</c:v>
                </c:pt>
                <c:pt idx="126">
                  <c:v>672547348</c:v>
                </c:pt>
                <c:pt idx="127">
                  <c:v>677200391</c:v>
                </c:pt>
                <c:pt idx="128">
                  <c:v>679207980</c:v>
                </c:pt>
                <c:pt idx="129">
                  <c:v>644444901</c:v>
                </c:pt>
                <c:pt idx="130">
                  <c:v>674815874</c:v>
                </c:pt>
                <c:pt idx="131">
                  <c:v>654787141</c:v>
                </c:pt>
                <c:pt idx="132">
                  <c:v>657168182</c:v>
                </c:pt>
                <c:pt idx="133">
                  <c:v>654802747</c:v>
                </c:pt>
                <c:pt idx="134">
                  <c:v>646504210</c:v>
                </c:pt>
                <c:pt idx="135">
                  <c:v>645900640</c:v>
                </c:pt>
                <c:pt idx="136">
                  <c:v>659760569</c:v>
                </c:pt>
                <c:pt idx="137">
                  <c:v>681484520</c:v>
                </c:pt>
                <c:pt idx="138">
                  <c:v>680254506</c:v>
                </c:pt>
                <c:pt idx="139">
                  <c:v>636661015</c:v>
                </c:pt>
                <c:pt idx="140">
                  <c:v>676665630</c:v>
                </c:pt>
                <c:pt idx="141">
                  <c:v>693075765</c:v>
                </c:pt>
                <c:pt idx="142">
                  <c:v>683309212</c:v>
                </c:pt>
                <c:pt idx="143">
                  <c:v>651215915</c:v>
                </c:pt>
                <c:pt idx="144">
                  <c:v>661868666</c:v>
                </c:pt>
                <c:pt idx="145">
                  <c:v>675563542</c:v>
                </c:pt>
                <c:pt idx="146">
                  <c:v>671954776</c:v>
                </c:pt>
                <c:pt idx="147">
                  <c:v>657329715</c:v>
                </c:pt>
                <c:pt idx="148">
                  <c:v>668262266</c:v>
                </c:pt>
                <c:pt idx="149">
                  <c:v>671025307</c:v>
                </c:pt>
                <c:pt idx="150">
                  <c:v>668891106</c:v>
                </c:pt>
                <c:pt idx="151">
                  <c:v>676752647</c:v>
                </c:pt>
                <c:pt idx="152">
                  <c:v>666377790</c:v>
                </c:pt>
                <c:pt idx="153">
                  <c:v>666772858</c:v>
                </c:pt>
                <c:pt idx="154">
                  <c:v>695668680</c:v>
                </c:pt>
                <c:pt idx="155">
                  <c:v>657344557</c:v>
                </c:pt>
                <c:pt idx="156">
                  <c:v>644124035</c:v>
                </c:pt>
                <c:pt idx="157">
                  <c:v>655085001</c:v>
                </c:pt>
                <c:pt idx="158">
                  <c:v>661923031</c:v>
                </c:pt>
                <c:pt idx="159">
                  <c:v>660840004</c:v>
                </c:pt>
                <c:pt idx="160">
                  <c:v>657983175</c:v>
                </c:pt>
                <c:pt idx="161">
                  <c:v>660254921</c:v>
                </c:pt>
                <c:pt idx="162">
                  <c:v>669849830</c:v>
                </c:pt>
                <c:pt idx="163">
                  <c:v>662694005</c:v>
                </c:pt>
                <c:pt idx="164">
                  <c:v>665240317</c:v>
                </c:pt>
                <c:pt idx="165">
                  <c:v>679084311</c:v>
                </c:pt>
                <c:pt idx="166">
                  <c:v>672088486</c:v>
                </c:pt>
                <c:pt idx="167">
                  <c:v>688094361</c:v>
                </c:pt>
                <c:pt idx="168">
                  <c:v>641369657</c:v>
                </c:pt>
                <c:pt idx="169">
                  <c:v>661602957</c:v>
                </c:pt>
                <c:pt idx="170">
                  <c:v>665926377</c:v>
                </c:pt>
                <c:pt idx="171">
                  <c:v>669576434</c:v>
                </c:pt>
                <c:pt idx="172">
                  <c:v>688702731</c:v>
                </c:pt>
                <c:pt idx="173">
                  <c:v>672247964</c:v>
                </c:pt>
                <c:pt idx="174">
                  <c:v>648159452</c:v>
                </c:pt>
                <c:pt idx="175">
                  <c:v>664852861</c:v>
                </c:pt>
                <c:pt idx="176">
                  <c:v>647210490</c:v>
                </c:pt>
                <c:pt idx="177">
                  <c:v>660007658</c:v>
                </c:pt>
                <c:pt idx="178">
                  <c:v>639239735</c:v>
                </c:pt>
                <c:pt idx="179">
                  <c:v>654672175</c:v>
                </c:pt>
                <c:pt idx="180">
                  <c:v>678584303</c:v>
                </c:pt>
                <c:pt idx="181">
                  <c:v>661031914</c:v>
                </c:pt>
                <c:pt idx="182">
                  <c:v>668125864</c:v>
                </c:pt>
                <c:pt idx="183">
                  <c:v>673368064</c:v>
                </c:pt>
                <c:pt idx="184">
                  <c:v>665616946</c:v>
                </c:pt>
                <c:pt idx="185">
                  <c:v>663020310</c:v>
                </c:pt>
                <c:pt idx="186">
                  <c:v>642315395</c:v>
                </c:pt>
                <c:pt idx="187">
                  <c:v>678862114</c:v>
                </c:pt>
                <c:pt idx="188">
                  <c:v>678046979</c:v>
                </c:pt>
                <c:pt idx="189">
                  <c:v>647520663</c:v>
                </c:pt>
                <c:pt idx="190">
                  <c:v>674236684</c:v>
                </c:pt>
                <c:pt idx="191">
                  <c:v>707097108</c:v>
                </c:pt>
                <c:pt idx="192">
                  <c:v>664480792</c:v>
                </c:pt>
                <c:pt idx="193">
                  <c:v>665554926</c:v>
                </c:pt>
                <c:pt idx="194">
                  <c:v>677815678</c:v>
                </c:pt>
                <c:pt idx="195">
                  <c:v>674146552</c:v>
                </c:pt>
                <c:pt idx="196">
                  <c:v>664337897</c:v>
                </c:pt>
                <c:pt idx="197">
                  <c:v>669396005</c:v>
                </c:pt>
                <c:pt idx="198">
                  <c:v>662355072</c:v>
                </c:pt>
                <c:pt idx="199">
                  <c:v>657246298</c:v>
                </c:pt>
                <c:pt idx="200">
                  <c:v>683937720</c:v>
                </c:pt>
                <c:pt idx="201">
                  <c:v>679107697</c:v>
                </c:pt>
                <c:pt idx="202">
                  <c:v>650908114</c:v>
                </c:pt>
                <c:pt idx="203">
                  <c:v>642914699</c:v>
                </c:pt>
                <c:pt idx="204">
                  <c:v>649789382</c:v>
                </c:pt>
                <c:pt idx="205">
                  <c:v>676235272</c:v>
                </c:pt>
                <c:pt idx="206">
                  <c:v>655886729</c:v>
                </c:pt>
                <c:pt idx="207">
                  <c:v>678140164</c:v>
                </c:pt>
                <c:pt idx="208">
                  <c:v>655482798</c:v>
                </c:pt>
                <c:pt idx="209">
                  <c:v>669085535</c:v>
                </c:pt>
                <c:pt idx="210">
                  <c:v>662356349</c:v>
                </c:pt>
                <c:pt idx="211">
                  <c:v>654805917</c:v>
                </c:pt>
                <c:pt idx="212">
                  <c:v>669133478</c:v>
                </c:pt>
                <c:pt idx="213">
                  <c:v>677361955</c:v>
                </c:pt>
                <c:pt idx="214">
                  <c:v>679819504</c:v>
                </c:pt>
                <c:pt idx="215">
                  <c:v>666020711</c:v>
                </c:pt>
                <c:pt idx="216">
                  <c:v>658734876</c:v>
                </c:pt>
                <c:pt idx="217">
                  <c:v>663190179</c:v>
                </c:pt>
                <c:pt idx="218">
                  <c:v>682772982</c:v>
                </c:pt>
                <c:pt idx="219">
                  <c:v>673768349</c:v>
                </c:pt>
                <c:pt idx="220">
                  <c:v>693534631</c:v>
                </c:pt>
                <c:pt idx="221">
                  <c:v>678107379</c:v>
                </c:pt>
                <c:pt idx="222">
                  <c:v>661721289</c:v>
                </c:pt>
                <c:pt idx="223">
                  <c:v>671813903</c:v>
                </c:pt>
                <c:pt idx="224">
                  <c:v>681018031</c:v>
                </c:pt>
                <c:pt idx="225">
                  <c:v>656074431</c:v>
                </c:pt>
                <c:pt idx="226">
                  <c:v>656026070</c:v>
                </c:pt>
                <c:pt idx="227">
                  <c:v>649061522</c:v>
                </c:pt>
                <c:pt idx="228">
                  <c:v>651784161</c:v>
                </c:pt>
                <c:pt idx="229">
                  <c:v>670677789</c:v>
                </c:pt>
                <c:pt idx="230">
                  <c:v>678221218</c:v>
                </c:pt>
                <c:pt idx="231">
                  <c:v>680364227</c:v>
                </c:pt>
                <c:pt idx="232">
                  <c:v>685845643</c:v>
                </c:pt>
                <c:pt idx="233">
                  <c:v>678485761</c:v>
                </c:pt>
                <c:pt idx="234">
                  <c:v>673706036</c:v>
                </c:pt>
                <c:pt idx="235">
                  <c:v>648540370</c:v>
                </c:pt>
                <c:pt idx="236">
                  <c:v>651171531</c:v>
                </c:pt>
                <c:pt idx="237">
                  <c:v>652677009</c:v>
                </c:pt>
                <c:pt idx="238">
                  <c:v>657969157</c:v>
                </c:pt>
                <c:pt idx="239">
                  <c:v>655136555</c:v>
                </c:pt>
                <c:pt idx="240">
                  <c:v>642737448</c:v>
                </c:pt>
                <c:pt idx="241">
                  <c:v>675480126</c:v>
                </c:pt>
                <c:pt idx="242">
                  <c:v>683558230</c:v>
                </c:pt>
                <c:pt idx="243">
                  <c:v>650938805</c:v>
                </c:pt>
                <c:pt idx="244">
                  <c:v>663076968</c:v>
                </c:pt>
                <c:pt idx="245">
                  <c:v>679306429</c:v>
                </c:pt>
                <c:pt idx="246">
                  <c:v>673852236</c:v>
                </c:pt>
                <c:pt idx="247">
                  <c:v>675205155</c:v>
                </c:pt>
                <c:pt idx="248">
                  <c:v>664224625</c:v>
                </c:pt>
                <c:pt idx="249">
                  <c:v>676087042</c:v>
                </c:pt>
                <c:pt idx="250">
                  <c:v>688186994</c:v>
                </c:pt>
                <c:pt idx="251">
                  <c:v>665234057</c:v>
                </c:pt>
                <c:pt idx="252">
                  <c:v>664263730</c:v>
                </c:pt>
                <c:pt idx="253">
                  <c:v>672683733</c:v>
                </c:pt>
                <c:pt idx="254">
                  <c:v>696257148</c:v>
                </c:pt>
                <c:pt idx="255">
                  <c:v>667366462</c:v>
                </c:pt>
                <c:pt idx="256">
                  <c:v>666849264</c:v>
                </c:pt>
                <c:pt idx="257">
                  <c:v>680333630</c:v>
                </c:pt>
                <c:pt idx="258">
                  <c:v>664633006</c:v>
                </c:pt>
                <c:pt idx="259">
                  <c:v>674212849</c:v>
                </c:pt>
                <c:pt idx="260">
                  <c:v>688947501</c:v>
                </c:pt>
                <c:pt idx="261">
                  <c:v>644633257</c:v>
                </c:pt>
                <c:pt idx="262">
                  <c:v>669398469</c:v>
                </c:pt>
                <c:pt idx="263">
                  <c:v>647478396</c:v>
                </c:pt>
                <c:pt idx="264">
                  <c:v>703123831</c:v>
                </c:pt>
                <c:pt idx="265">
                  <c:v>674913250</c:v>
                </c:pt>
                <c:pt idx="266">
                  <c:v>681353332</c:v>
                </c:pt>
                <c:pt idx="267">
                  <c:v>666845802</c:v>
                </c:pt>
                <c:pt idx="268">
                  <c:v>669150273</c:v>
                </c:pt>
                <c:pt idx="269">
                  <c:v>663568586</c:v>
                </c:pt>
                <c:pt idx="270">
                  <c:v>676333639</c:v>
                </c:pt>
                <c:pt idx="271">
                  <c:v>669849240</c:v>
                </c:pt>
                <c:pt idx="272">
                  <c:v>670524433</c:v>
                </c:pt>
                <c:pt idx="273">
                  <c:v>677946102</c:v>
                </c:pt>
                <c:pt idx="274">
                  <c:v>689040997</c:v>
                </c:pt>
                <c:pt idx="275">
                  <c:v>669354032</c:v>
                </c:pt>
                <c:pt idx="276">
                  <c:v>659075609</c:v>
                </c:pt>
                <c:pt idx="277">
                  <c:v>669816635</c:v>
                </c:pt>
                <c:pt idx="278">
                  <c:v>667854101</c:v>
                </c:pt>
                <c:pt idx="279">
                  <c:v>639405791</c:v>
                </c:pt>
                <c:pt idx="280">
                  <c:v>685384069</c:v>
                </c:pt>
                <c:pt idx="281">
                  <c:v>671965338</c:v>
                </c:pt>
                <c:pt idx="282">
                  <c:v>645121865</c:v>
                </c:pt>
                <c:pt idx="283">
                  <c:v>676310702</c:v>
                </c:pt>
                <c:pt idx="284">
                  <c:v>646023250</c:v>
                </c:pt>
                <c:pt idx="285">
                  <c:v>692602526</c:v>
                </c:pt>
                <c:pt idx="286">
                  <c:v>693033620</c:v>
                </c:pt>
                <c:pt idx="287">
                  <c:v>647247115</c:v>
                </c:pt>
                <c:pt idx="288">
                  <c:v>666386282</c:v>
                </c:pt>
                <c:pt idx="289">
                  <c:v>662252240</c:v>
                </c:pt>
                <c:pt idx="290">
                  <c:v>678321548</c:v>
                </c:pt>
                <c:pt idx="291">
                  <c:v>684781207</c:v>
                </c:pt>
                <c:pt idx="292">
                  <c:v>672949112</c:v>
                </c:pt>
                <c:pt idx="293">
                  <c:v>666781570</c:v>
                </c:pt>
                <c:pt idx="294">
                  <c:v>666697521</c:v>
                </c:pt>
                <c:pt idx="295">
                  <c:v>664916751</c:v>
                </c:pt>
                <c:pt idx="296">
                  <c:v>676054207</c:v>
                </c:pt>
                <c:pt idx="297">
                  <c:v>660125038</c:v>
                </c:pt>
                <c:pt idx="298">
                  <c:v>667312375</c:v>
                </c:pt>
                <c:pt idx="299">
                  <c:v>688120469</c:v>
                </c:pt>
                <c:pt idx="300">
                  <c:v>669426424</c:v>
                </c:pt>
                <c:pt idx="301">
                  <c:v>651335854</c:v>
                </c:pt>
                <c:pt idx="302">
                  <c:v>676625585</c:v>
                </c:pt>
                <c:pt idx="303">
                  <c:v>664199883</c:v>
                </c:pt>
                <c:pt idx="304">
                  <c:v>673783802</c:v>
                </c:pt>
                <c:pt idx="305">
                  <c:v>676013836</c:v>
                </c:pt>
                <c:pt idx="306">
                  <c:v>663461866</c:v>
                </c:pt>
                <c:pt idx="307">
                  <c:v>665290140</c:v>
                </c:pt>
                <c:pt idx="308">
                  <c:v>649465975</c:v>
                </c:pt>
                <c:pt idx="309">
                  <c:v>671548408</c:v>
                </c:pt>
                <c:pt idx="310">
                  <c:v>671827125</c:v>
                </c:pt>
                <c:pt idx="311">
                  <c:v>673434594</c:v>
                </c:pt>
                <c:pt idx="312">
                  <c:v>670330788</c:v>
                </c:pt>
                <c:pt idx="313">
                  <c:v>678120481</c:v>
                </c:pt>
                <c:pt idx="314">
                  <c:v>668603391</c:v>
                </c:pt>
                <c:pt idx="315">
                  <c:v>687197276</c:v>
                </c:pt>
                <c:pt idx="316">
                  <c:v>684681543</c:v>
                </c:pt>
                <c:pt idx="317">
                  <c:v>654199537</c:v>
                </c:pt>
                <c:pt idx="318">
                  <c:v>662353240</c:v>
                </c:pt>
                <c:pt idx="319">
                  <c:v>674551632</c:v>
                </c:pt>
                <c:pt idx="320">
                  <c:v>677312212</c:v>
                </c:pt>
                <c:pt idx="321">
                  <c:v>691837073</c:v>
                </c:pt>
                <c:pt idx="322">
                  <c:v>681018002</c:v>
                </c:pt>
                <c:pt idx="323">
                  <c:v>660685933</c:v>
                </c:pt>
                <c:pt idx="324">
                  <c:v>639795340</c:v>
                </c:pt>
                <c:pt idx="325">
                  <c:v>656069004</c:v>
                </c:pt>
                <c:pt idx="326">
                  <c:v>660684670</c:v>
                </c:pt>
                <c:pt idx="327">
                  <c:v>686077479</c:v>
                </c:pt>
                <c:pt idx="328">
                  <c:v>669453085</c:v>
                </c:pt>
                <c:pt idx="329">
                  <c:v>673028857</c:v>
                </c:pt>
                <c:pt idx="330">
                  <c:v>671247312</c:v>
                </c:pt>
                <c:pt idx="331">
                  <c:v>668623352</c:v>
                </c:pt>
                <c:pt idx="332">
                  <c:v>680756954</c:v>
                </c:pt>
                <c:pt idx="333">
                  <c:v>650174970</c:v>
                </c:pt>
                <c:pt idx="334">
                  <c:v>667160497</c:v>
                </c:pt>
                <c:pt idx="335">
                  <c:v>662010286</c:v>
                </c:pt>
                <c:pt idx="336">
                  <c:v>667324817</c:v>
                </c:pt>
                <c:pt idx="337">
                  <c:v>658307694</c:v>
                </c:pt>
                <c:pt idx="338">
                  <c:v>669108001</c:v>
                </c:pt>
                <c:pt idx="339">
                  <c:v>667968370</c:v>
                </c:pt>
                <c:pt idx="340">
                  <c:v>672592950</c:v>
                </c:pt>
                <c:pt idx="341">
                  <c:v>685596041</c:v>
                </c:pt>
                <c:pt idx="342">
                  <c:v>662077850</c:v>
                </c:pt>
                <c:pt idx="343">
                  <c:v>664937812</c:v>
                </c:pt>
                <c:pt idx="344">
                  <c:v>680806045</c:v>
                </c:pt>
                <c:pt idx="345">
                  <c:v>685315487</c:v>
                </c:pt>
                <c:pt idx="346">
                  <c:v>680549740</c:v>
                </c:pt>
                <c:pt idx="347">
                  <c:v>668993996</c:v>
                </c:pt>
                <c:pt idx="348">
                  <c:v>656774108</c:v>
                </c:pt>
                <c:pt idx="349">
                  <c:v>668801053</c:v>
                </c:pt>
                <c:pt idx="350">
                  <c:v>643768677</c:v>
                </c:pt>
                <c:pt idx="351">
                  <c:v>681039675</c:v>
                </c:pt>
                <c:pt idx="352">
                  <c:v>651300016</c:v>
                </c:pt>
                <c:pt idx="353">
                  <c:v>652129984</c:v>
                </c:pt>
                <c:pt idx="354">
                  <c:v>669327994</c:v>
                </c:pt>
                <c:pt idx="355">
                  <c:v>682378000</c:v>
                </c:pt>
                <c:pt idx="356">
                  <c:v>667471360</c:v>
                </c:pt>
                <c:pt idx="357">
                  <c:v>647522175</c:v>
                </c:pt>
                <c:pt idx="358">
                  <c:v>689655644</c:v>
                </c:pt>
                <c:pt idx="359">
                  <c:v>680317492</c:v>
                </c:pt>
                <c:pt idx="360">
                  <c:v>653025545</c:v>
                </c:pt>
                <c:pt idx="361">
                  <c:v>683470459</c:v>
                </c:pt>
                <c:pt idx="362">
                  <c:v>672916393</c:v>
                </c:pt>
                <c:pt idx="363">
                  <c:v>668925220</c:v>
                </c:pt>
                <c:pt idx="364">
                  <c:v>648864646</c:v>
                </c:pt>
                <c:pt idx="365">
                  <c:v>667571267</c:v>
                </c:pt>
              </c:numCache>
            </c:numRef>
          </c:val>
          <c:smooth val="0"/>
          <c:extLst>
            <c:ext xmlns:c16="http://schemas.microsoft.com/office/drawing/2014/chart" uri="{C3380CC4-5D6E-409C-BE32-E72D297353CC}">
              <c16:uniqueId val="{00000002-3784-42D1-930A-D8338F224734}"/>
            </c:ext>
          </c:extLst>
        </c:ser>
        <c:dLbls>
          <c:showLegendKey val="0"/>
          <c:showVal val="0"/>
          <c:showCatName val="0"/>
          <c:showSerName val="0"/>
          <c:showPercent val="0"/>
          <c:showBubbleSize val="0"/>
        </c:dLbls>
        <c:smooth val="0"/>
        <c:axId val="248586976"/>
        <c:axId val="248587456"/>
      </c:lineChart>
      <c:dateAx>
        <c:axId val="248586976"/>
        <c:scaling>
          <c:orientation val="minMax"/>
        </c:scaling>
        <c:delete val="0"/>
        <c:axPos val="b"/>
        <c:majorGridlines>
          <c:spPr>
            <a:ln w="9525" cap="flat" cmpd="sng" algn="ctr">
              <a:solidFill>
                <a:schemeClr val="tx1">
                  <a:lumMod val="15000"/>
                  <a:lumOff val="85000"/>
                </a:schemeClr>
              </a:solidFill>
              <a:round/>
            </a:ln>
            <a:effectLst/>
          </c:spPr>
        </c:majorGridlines>
        <c:numFmt formatCode="yyyy\-mm\-dd"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rgbClr val="002060"/>
                </a:solidFill>
                <a:latin typeface="+mn-lt"/>
                <a:ea typeface="+mn-ea"/>
                <a:cs typeface="+mn-cs"/>
              </a:defRPr>
            </a:pPr>
            <a:endParaRPr lang="en-RW"/>
          </a:p>
        </c:txPr>
        <c:crossAx val="248587456"/>
        <c:crosses val="autoZero"/>
        <c:auto val="1"/>
        <c:lblOffset val="100"/>
        <c:baseTimeUnit val="days"/>
      </c:dateAx>
      <c:valAx>
        <c:axId val="2485874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rgbClr val="002060"/>
                </a:solidFill>
                <a:latin typeface="+mn-lt"/>
                <a:ea typeface="+mn-ea"/>
                <a:cs typeface="+mn-cs"/>
              </a:defRPr>
            </a:pPr>
            <a:endParaRPr lang="en-RW"/>
          </a:p>
        </c:txPr>
        <c:crossAx val="2485869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RW"/>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0" dirty="0">
                <a:solidFill>
                  <a:srgbClr val="002060"/>
                </a:solidFill>
              </a:rPr>
              <a:t>Mean billed amount(RWF) by age group</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RW"/>
        </a:p>
      </c:txPr>
    </c:title>
    <c:autoTitleDeleted val="0"/>
    <c:plotArea>
      <c:layout/>
      <c:barChart>
        <c:barDir val="col"/>
        <c:grouping val="clustered"/>
        <c:varyColors val="0"/>
        <c:ser>
          <c:idx val="0"/>
          <c:order val="0"/>
          <c:tx>
            <c:strRef>
              <c:f>Sheet2!$E$10</c:f>
              <c:strCache>
                <c:ptCount val="1"/>
                <c:pt idx="0">
                  <c:v>Mean billed amount</c:v>
                </c:pt>
              </c:strCache>
            </c:strRef>
          </c:tx>
          <c:spPr>
            <a:solidFill>
              <a:srgbClr val="002060"/>
            </a:solidFill>
            <a:ln>
              <a:noFill/>
            </a:ln>
            <a:effectLst/>
          </c:spPr>
          <c:invertIfNegative val="0"/>
          <c:cat>
            <c:strRef>
              <c:f>Sheet2!$D$11:$D$15</c:f>
              <c:strCache>
                <c:ptCount val="5"/>
                <c:pt idx="0">
                  <c:v>55-65</c:v>
                </c:pt>
                <c:pt idx="1">
                  <c:v>15-25</c:v>
                </c:pt>
                <c:pt idx="2">
                  <c:v>Above 65</c:v>
                </c:pt>
                <c:pt idx="3">
                  <c:v>25-55</c:v>
                </c:pt>
                <c:pt idx="4">
                  <c:v>Under 15</c:v>
                </c:pt>
              </c:strCache>
            </c:strRef>
          </c:cat>
          <c:val>
            <c:numRef>
              <c:f>Sheet2!$E$11:$E$15</c:f>
              <c:numCache>
                <c:formatCode>General</c:formatCode>
                <c:ptCount val="5"/>
                <c:pt idx="0">
                  <c:v>252885</c:v>
                </c:pt>
                <c:pt idx="1">
                  <c:v>252810</c:v>
                </c:pt>
                <c:pt idx="2">
                  <c:v>252741</c:v>
                </c:pt>
                <c:pt idx="3">
                  <c:v>252533</c:v>
                </c:pt>
                <c:pt idx="4">
                  <c:v>252360</c:v>
                </c:pt>
              </c:numCache>
            </c:numRef>
          </c:val>
          <c:extLst>
            <c:ext xmlns:c16="http://schemas.microsoft.com/office/drawing/2014/chart" uri="{C3380CC4-5D6E-409C-BE32-E72D297353CC}">
              <c16:uniqueId val="{00000000-4DA6-462E-9262-416EBF9A6206}"/>
            </c:ext>
          </c:extLst>
        </c:ser>
        <c:dLbls>
          <c:showLegendKey val="0"/>
          <c:showVal val="0"/>
          <c:showCatName val="0"/>
          <c:showSerName val="0"/>
          <c:showPercent val="0"/>
          <c:showBubbleSize val="0"/>
        </c:dLbls>
        <c:gapWidth val="219"/>
        <c:overlap val="-27"/>
        <c:axId val="158199999"/>
        <c:axId val="158200959"/>
      </c:barChart>
      <c:catAx>
        <c:axId val="1581999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RW"/>
          </a:p>
        </c:txPr>
        <c:crossAx val="158200959"/>
        <c:crosses val="autoZero"/>
        <c:auto val="1"/>
        <c:lblAlgn val="ctr"/>
        <c:lblOffset val="100"/>
        <c:noMultiLvlLbl val="0"/>
      </c:catAx>
      <c:valAx>
        <c:axId val="1582009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RW"/>
          </a:p>
        </c:txPr>
        <c:crossAx val="158199999"/>
        <c:crosses val="autoZero"/>
        <c:crossBetween val="between"/>
      </c:valAx>
      <c:spPr>
        <a:noFill/>
        <a:ln>
          <a:noFill/>
        </a:ln>
        <a:effectLst/>
      </c:spPr>
    </c:plotArea>
    <c:plotVisOnly val="1"/>
    <c:dispBlanksAs val="gap"/>
    <c:showDLblsOverMax val="0"/>
  </c:chart>
  <c:spPr>
    <a:noFill/>
    <a:ln>
      <a:solidFill>
        <a:srgbClr val="00B0F0"/>
      </a:solidFill>
    </a:ln>
    <a:effectLst/>
  </c:spPr>
  <c:txPr>
    <a:bodyPr/>
    <a:lstStyle/>
    <a:p>
      <a:pPr>
        <a:defRPr/>
      </a:pPr>
      <a:endParaRPr lang="en-RW"/>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US" sz="1100" b="0" dirty="0">
                <a:solidFill>
                  <a:srgbClr val="002060"/>
                </a:solidFill>
              </a:rPr>
              <a:t>Mean billed amount(RWF) by gender</a:t>
            </a:r>
          </a:p>
        </c:rich>
      </c:tx>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RW"/>
        </a:p>
      </c:txPr>
    </c:title>
    <c:autoTitleDeleted val="0"/>
    <c:plotArea>
      <c:layout/>
      <c:pieChart>
        <c:varyColors val="1"/>
        <c:ser>
          <c:idx val="0"/>
          <c:order val="0"/>
          <c:tx>
            <c:strRef>
              <c:f>Sheet2!$E$6</c:f>
              <c:strCache>
                <c:ptCount val="1"/>
                <c:pt idx="0">
                  <c:v>Mean billed amount</c:v>
                </c:pt>
              </c:strCache>
            </c:strRef>
          </c:tx>
          <c:dPt>
            <c:idx val="0"/>
            <c:bubble3D val="0"/>
            <c:spPr>
              <a:solidFill>
                <a:srgbClr val="002060"/>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4BEC-4073-888A-BD20A75B3F6E}"/>
              </c:ext>
            </c:extLst>
          </c:dPt>
          <c:dPt>
            <c:idx val="1"/>
            <c:bubble3D val="0"/>
            <c:spPr>
              <a:solidFill>
                <a:srgbClr val="FFC000"/>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4BEC-4073-888A-BD20A75B3F6E}"/>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RW"/>
              </a:p>
            </c:txPr>
            <c:dLblPos val="inEnd"/>
            <c:showLegendKey val="0"/>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Sheet2!$D$7:$D$8</c:f>
              <c:strCache>
                <c:ptCount val="2"/>
                <c:pt idx="0">
                  <c:v>Female</c:v>
                </c:pt>
                <c:pt idx="1">
                  <c:v>Male</c:v>
                </c:pt>
              </c:strCache>
            </c:strRef>
          </c:cat>
          <c:val>
            <c:numRef>
              <c:f>Sheet2!$E$7:$E$8</c:f>
              <c:numCache>
                <c:formatCode>General</c:formatCode>
                <c:ptCount val="2"/>
                <c:pt idx="0">
                  <c:v>252613</c:v>
                </c:pt>
                <c:pt idx="1">
                  <c:v>252625</c:v>
                </c:pt>
              </c:numCache>
            </c:numRef>
          </c:val>
          <c:extLst>
            <c:ext xmlns:c16="http://schemas.microsoft.com/office/drawing/2014/chart" uri="{C3380CC4-5D6E-409C-BE32-E72D297353CC}">
              <c16:uniqueId val="{00000004-4BEC-4073-888A-BD20A75B3F6E}"/>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R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00B0F0"/>
      </a:solidFill>
    </a:ln>
    <a:effectLst/>
  </c:spPr>
  <c:txPr>
    <a:bodyPr/>
    <a:lstStyle/>
    <a:p>
      <a:pPr>
        <a:defRPr/>
      </a:pPr>
      <a:endParaRPr lang="en-RW"/>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solidFill>
                  <a:srgbClr val="002060"/>
                </a:solidFill>
              </a:rPr>
              <a:t>Healthcare facility by mean Billed Amount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RW"/>
        </a:p>
      </c:txPr>
    </c:title>
    <c:autoTitleDeleted val="0"/>
    <c:plotArea>
      <c:layout/>
      <c:lineChart>
        <c:grouping val="standard"/>
        <c:varyColors val="0"/>
        <c:ser>
          <c:idx val="0"/>
          <c:order val="0"/>
          <c:tx>
            <c:strRef>
              <c:f>Sheet1!$B$1</c:f>
              <c:strCache>
                <c:ptCount val="1"/>
                <c:pt idx="0">
                  <c:v>meanBilledAmount</c:v>
                </c:pt>
              </c:strCache>
            </c:strRef>
          </c:tx>
          <c:spPr>
            <a:ln w="6350" cap="rnd">
              <a:solidFill>
                <a:srgbClr val="0070C0"/>
              </a:solidFill>
              <a:round/>
            </a:ln>
            <a:effectLst/>
          </c:spPr>
          <c:marker>
            <c:symbol val="none"/>
          </c:marker>
          <c:cat>
            <c:strRef>
              <c:f>Sheet1!$A$2:$A$101</c:f>
              <c:strCache>
                <c:ptCount val="100"/>
                <c:pt idx="0">
                  <c:v>North Clairesit Du Grayscloud</c:v>
                </c:pt>
                <c:pt idx="1">
                  <c:v>Muchstur Under Asperc Haven</c:v>
                </c:pt>
                <c:pt idx="2">
                  <c:v>El Gelrnie</c:v>
                </c:pt>
                <c:pt idx="3">
                  <c:v>Mount Squimond</c:v>
                </c:pt>
                <c:pt idx="4">
                  <c:v>Mat Haven</c:v>
                </c:pt>
                <c:pt idx="5">
                  <c:v>Kinggaspmouth</c:v>
                </c:pt>
                <c:pt idx="6">
                  <c:v>Bamphills</c:v>
                </c:pt>
                <c:pt idx="7">
                  <c:v>Sonbrid</c:v>
                </c:pt>
                <c:pt idx="8">
                  <c:v>Nkridgegridgewood</c:v>
                </c:pt>
                <c:pt idx="9">
                  <c:v>Forttown</c:v>
                </c:pt>
                <c:pt idx="10">
                  <c:v>El Ceble</c:v>
                </c:pt>
                <c:pt idx="11">
                  <c:v>La Stekings</c:v>
                </c:pt>
                <c:pt idx="12">
                  <c:v>Stourrsonmoor</c:v>
                </c:pt>
                <c:pt idx="13">
                  <c:v>Grand Mountnell</c:v>
                </c:pt>
                <c:pt idx="14">
                  <c:v>West Rayswade</c:v>
                </c:pt>
                <c:pt idx="15">
                  <c:v>Neoderstead</c:v>
                </c:pt>
                <c:pt idx="16">
                  <c:v>Chladeda</c:v>
                </c:pt>
                <c:pt idx="17">
                  <c:v>Bea</c:v>
                </c:pt>
                <c:pt idx="18">
                  <c:v>Tennis-By-The-Sea</c:v>
                </c:pt>
                <c:pt idx="19">
                  <c:v>Nishsworth</c:v>
                </c:pt>
                <c:pt idx="20">
                  <c:v>Moose Nticthaxted</c:v>
                </c:pt>
                <c:pt idx="21">
                  <c:v>Las Ckocran</c:v>
                </c:pt>
                <c:pt idx="22">
                  <c:v>Port Ntutho</c:v>
                </c:pt>
                <c:pt idx="23">
                  <c:v>Bridlongrncast</c:v>
                </c:pt>
                <c:pt idx="24">
                  <c:v>Great Toonreeluit</c:v>
                </c:pt>
                <c:pt idx="25">
                  <c:v>St Sheyorkwyong</c:v>
                </c:pt>
                <c:pt idx="26">
                  <c:v>Lowsze-In-Dahzionside</c:v>
                </c:pt>
                <c:pt idx="27">
                  <c:v>Ritral</c:v>
                </c:pt>
                <c:pt idx="28">
                  <c:v>Wya Point</c:v>
                </c:pt>
                <c:pt idx="29">
                  <c:v>Skerngtonington</c:v>
                </c:pt>
                <c:pt idx="30">
                  <c:v>Soutown</c:v>
                </c:pt>
                <c:pt idx="31">
                  <c:v>Tworth</c:v>
                </c:pt>
                <c:pt idx="32">
                  <c:v>Spenskialey</c:v>
                </c:pt>
                <c:pt idx="33">
                  <c:v>Lasamsea</c:v>
                </c:pt>
                <c:pt idx="34">
                  <c:v>Daubar</c:v>
                </c:pt>
                <c:pt idx="35">
                  <c:v>Silprince</c:v>
                </c:pt>
                <c:pt idx="36">
                  <c:v>Las Brobroadneck</c:v>
                </c:pt>
                <c:pt idx="37">
                  <c:v>St Palmray</c:v>
                </c:pt>
                <c:pt idx="38">
                  <c:v>Nkporteasttown</c:v>
                </c:pt>
                <c:pt idx="39">
                  <c:v>Saint Ber</c:v>
                </c:pt>
                <c:pt idx="40">
                  <c:v>Cetersrye</c:v>
                </c:pt>
                <c:pt idx="41">
                  <c:v>Lumbsur Ferry</c:v>
                </c:pt>
                <c:pt idx="42">
                  <c:v>New Teohot</c:v>
                </c:pt>
                <c:pt idx="43">
                  <c:v>Glacesti Upon Xnardskam</c:v>
                </c:pt>
                <c:pt idx="44">
                  <c:v>Stonepla</c:v>
                </c:pt>
                <c:pt idx="45">
                  <c:v>New Spridealshill</c:v>
                </c:pt>
                <c:pt idx="46">
                  <c:v>North Lusland With Bathdsor</c:v>
                </c:pt>
                <c:pt idx="47">
                  <c:v>Fort Diss</c:v>
                </c:pt>
                <c:pt idx="48">
                  <c:v>Cape Montwent</c:v>
                </c:pt>
                <c:pt idx="49">
                  <c:v>West Dipert</c:v>
                </c:pt>
                <c:pt idx="50">
                  <c:v>Anglassron</c:v>
                </c:pt>
                <c:pt idx="51">
                  <c:v>Cereleigh</c:v>
                </c:pt>
                <c:pt idx="52">
                  <c:v>Saint Tawbol Upon Tannlox</c:v>
                </c:pt>
                <c:pt idx="53">
                  <c:v>Lockbeyan</c:v>
                </c:pt>
                <c:pt idx="54">
                  <c:v>Lynstell Bend</c:v>
                </c:pt>
                <c:pt idx="55">
                  <c:v>Cape Lansgo</c:v>
                </c:pt>
                <c:pt idx="56">
                  <c:v>Great Richot</c:v>
                </c:pt>
                <c:pt idx="57">
                  <c:v>Grand Thebu</c:v>
                </c:pt>
                <c:pt idx="58">
                  <c:v>Maibatown</c:v>
                </c:pt>
                <c:pt idx="59">
                  <c:v>Shanfiance-In-Nelvils</c:v>
                </c:pt>
                <c:pt idx="60">
                  <c:v>Kengat</c:v>
                </c:pt>
                <c:pt idx="61">
                  <c:v>North Dsportchil Under Saintehou</c:v>
                </c:pt>
                <c:pt idx="62">
                  <c:v>La Stamal</c:v>
                </c:pt>
                <c:pt idx="63">
                  <c:v>Stonemiddswafsea</c:v>
                </c:pt>
                <c:pt idx="64">
                  <c:v>Dalmundsgeorgemoor</c:v>
                </c:pt>
                <c:pt idx="65">
                  <c:v>Port Dsorpids</c:v>
                </c:pt>
                <c:pt idx="66">
                  <c:v>Felscoke</c:v>
                </c:pt>
                <c:pt idx="67">
                  <c:v>Royal Websteam</c:v>
                </c:pt>
                <c:pt idx="68">
                  <c:v>Bridbelwey</c:v>
                </c:pt>
                <c:pt idx="69">
                  <c:v>Great Ponar</c:v>
                </c:pt>
                <c:pt idx="70">
                  <c:v>Santa Clekur Aux Nezrell</c:v>
                </c:pt>
                <c:pt idx="71">
                  <c:v>New Denswe</c:v>
                </c:pt>
                <c:pt idx="72">
                  <c:v>Prince Statenor</c:v>
                </c:pt>
                <c:pt idx="73">
                  <c:v>Forkming Upon Kyagras</c:v>
                </c:pt>
                <c:pt idx="74">
                  <c:v>Port Birmills</c:v>
                </c:pt>
                <c:pt idx="75">
                  <c:v>Ftushill</c:v>
                </c:pt>
                <c:pt idx="76">
                  <c:v>Duljefield</c:v>
                </c:pt>
                <c:pt idx="77">
                  <c:v>Las Hyrest</c:v>
                </c:pt>
                <c:pt idx="78">
                  <c:v>Moelydley</c:v>
                </c:pt>
                <c:pt idx="79">
                  <c:v>Chenam</c:v>
                </c:pt>
                <c:pt idx="80">
                  <c:v>Saint Entian</c:v>
                </c:pt>
                <c:pt idx="81">
                  <c:v>Leania</c:v>
                </c:pt>
                <c:pt idx="82">
                  <c:v>Las Shopsant</c:v>
                </c:pt>
                <c:pt idx="83">
                  <c:v>East Nchelwlynbriel</c:v>
                </c:pt>
                <c:pt idx="84">
                  <c:v>Glecandow</c:v>
                </c:pt>
                <c:pt idx="85">
                  <c:v>Southin Creek</c:v>
                </c:pt>
                <c:pt idx="86">
                  <c:v>Sulmon Haven</c:v>
                </c:pt>
                <c:pt idx="87">
                  <c:v>Port Shamlice</c:v>
                </c:pt>
                <c:pt idx="88">
                  <c:v>Royal Ucold</c:v>
                </c:pt>
                <c:pt idx="89">
                  <c:v>Molybo</c:v>
                </c:pt>
                <c:pt idx="90">
                  <c:v>Wnaskas</c:v>
                </c:pt>
                <c:pt idx="91">
                  <c:v>Ngemath</c:v>
                </c:pt>
                <c:pt idx="92">
                  <c:v>Hailcham</c:v>
                </c:pt>
                <c:pt idx="93">
                  <c:v>Kitinand</c:v>
                </c:pt>
                <c:pt idx="94">
                  <c:v>Raundsamesplatte</c:v>
                </c:pt>
                <c:pt idx="95">
                  <c:v>Whiteyarm</c:v>
                </c:pt>
                <c:pt idx="96">
                  <c:v>New Gessdon</c:v>
                </c:pt>
                <c:pt idx="97">
                  <c:v>Battelklouspa</c:v>
                </c:pt>
                <c:pt idx="98">
                  <c:v>Brixnessrna</c:v>
                </c:pt>
                <c:pt idx="99">
                  <c:v>Ntorers Bay</c:v>
                </c:pt>
              </c:strCache>
            </c:strRef>
          </c:cat>
          <c:val>
            <c:numRef>
              <c:f>Sheet1!$B$2:$B$101</c:f>
              <c:numCache>
                <c:formatCode>General</c:formatCode>
                <c:ptCount val="100"/>
                <c:pt idx="0">
                  <c:v>257190</c:v>
                </c:pt>
                <c:pt idx="1">
                  <c:v>256372</c:v>
                </c:pt>
                <c:pt idx="2">
                  <c:v>255864</c:v>
                </c:pt>
                <c:pt idx="3">
                  <c:v>255698</c:v>
                </c:pt>
                <c:pt idx="4">
                  <c:v>255635</c:v>
                </c:pt>
                <c:pt idx="5">
                  <c:v>255594</c:v>
                </c:pt>
                <c:pt idx="6">
                  <c:v>255548</c:v>
                </c:pt>
                <c:pt idx="7">
                  <c:v>255254</c:v>
                </c:pt>
                <c:pt idx="8">
                  <c:v>255250</c:v>
                </c:pt>
                <c:pt idx="9">
                  <c:v>254981</c:v>
                </c:pt>
                <c:pt idx="10">
                  <c:v>254646</c:v>
                </c:pt>
                <c:pt idx="11">
                  <c:v>254618</c:v>
                </c:pt>
                <c:pt idx="12">
                  <c:v>254582</c:v>
                </c:pt>
                <c:pt idx="13">
                  <c:v>254581</c:v>
                </c:pt>
                <c:pt idx="14">
                  <c:v>254528</c:v>
                </c:pt>
                <c:pt idx="15">
                  <c:v>254418</c:v>
                </c:pt>
                <c:pt idx="16">
                  <c:v>254398</c:v>
                </c:pt>
                <c:pt idx="17">
                  <c:v>254367</c:v>
                </c:pt>
                <c:pt idx="18">
                  <c:v>254361</c:v>
                </c:pt>
                <c:pt idx="19">
                  <c:v>254155</c:v>
                </c:pt>
                <c:pt idx="20">
                  <c:v>254076</c:v>
                </c:pt>
                <c:pt idx="21">
                  <c:v>253796</c:v>
                </c:pt>
                <c:pt idx="22">
                  <c:v>253791</c:v>
                </c:pt>
                <c:pt idx="23">
                  <c:v>253636</c:v>
                </c:pt>
                <c:pt idx="24">
                  <c:v>253565</c:v>
                </c:pt>
                <c:pt idx="25">
                  <c:v>253516</c:v>
                </c:pt>
                <c:pt idx="26">
                  <c:v>253418</c:v>
                </c:pt>
                <c:pt idx="27">
                  <c:v>253262</c:v>
                </c:pt>
                <c:pt idx="28">
                  <c:v>253223</c:v>
                </c:pt>
                <c:pt idx="29">
                  <c:v>253182</c:v>
                </c:pt>
                <c:pt idx="30">
                  <c:v>253153</c:v>
                </c:pt>
                <c:pt idx="31">
                  <c:v>253133</c:v>
                </c:pt>
                <c:pt idx="32">
                  <c:v>253099</c:v>
                </c:pt>
                <c:pt idx="33">
                  <c:v>253091</c:v>
                </c:pt>
                <c:pt idx="34">
                  <c:v>253074</c:v>
                </c:pt>
                <c:pt idx="35">
                  <c:v>253029</c:v>
                </c:pt>
                <c:pt idx="36">
                  <c:v>252998</c:v>
                </c:pt>
                <c:pt idx="37">
                  <c:v>252950</c:v>
                </c:pt>
                <c:pt idx="38">
                  <c:v>252927</c:v>
                </c:pt>
                <c:pt idx="39">
                  <c:v>252903</c:v>
                </c:pt>
                <c:pt idx="40">
                  <c:v>252877</c:v>
                </c:pt>
                <c:pt idx="41">
                  <c:v>252851</c:v>
                </c:pt>
                <c:pt idx="42">
                  <c:v>252798</c:v>
                </c:pt>
                <c:pt idx="43">
                  <c:v>252763</c:v>
                </c:pt>
                <c:pt idx="44">
                  <c:v>252757</c:v>
                </c:pt>
                <c:pt idx="45">
                  <c:v>252715</c:v>
                </c:pt>
                <c:pt idx="46">
                  <c:v>252710</c:v>
                </c:pt>
                <c:pt idx="47">
                  <c:v>252702</c:v>
                </c:pt>
                <c:pt idx="48">
                  <c:v>252587</c:v>
                </c:pt>
                <c:pt idx="49">
                  <c:v>252569</c:v>
                </c:pt>
                <c:pt idx="50">
                  <c:v>252549</c:v>
                </c:pt>
                <c:pt idx="51">
                  <c:v>252547</c:v>
                </c:pt>
                <c:pt idx="52">
                  <c:v>252407</c:v>
                </c:pt>
                <c:pt idx="53">
                  <c:v>252222</c:v>
                </c:pt>
                <c:pt idx="54">
                  <c:v>252214</c:v>
                </c:pt>
                <c:pt idx="55">
                  <c:v>252153</c:v>
                </c:pt>
                <c:pt idx="56">
                  <c:v>252116</c:v>
                </c:pt>
                <c:pt idx="57">
                  <c:v>252102</c:v>
                </c:pt>
                <c:pt idx="58">
                  <c:v>252082</c:v>
                </c:pt>
                <c:pt idx="59">
                  <c:v>252080</c:v>
                </c:pt>
                <c:pt idx="60">
                  <c:v>252078</c:v>
                </c:pt>
                <c:pt idx="61">
                  <c:v>252075</c:v>
                </c:pt>
                <c:pt idx="62">
                  <c:v>252069</c:v>
                </c:pt>
                <c:pt idx="63">
                  <c:v>252056</c:v>
                </c:pt>
                <c:pt idx="64">
                  <c:v>251936</c:v>
                </c:pt>
                <c:pt idx="65">
                  <c:v>251885</c:v>
                </c:pt>
                <c:pt idx="66">
                  <c:v>251871</c:v>
                </c:pt>
                <c:pt idx="67">
                  <c:v>251847</c:v>
                </c:pt>
                <c:pt idx="68">
                  <c:v>251787</c:v>
                </c:pt>
                <c:pt idx="69">
                  <c:v>251774</c:v>
                </c:pt>
                <c:pt idx="70">
                  <c:v>251764</c:v>
                </c:pt>
                <c:pt idx="71">
                  <c:v>251732</c:v>
                </c:pt>
                <c:pt idx="72">
                  <c:v>251708</c:v>
                </c:pt>
                <c:pt idx="73">
                  <c:v>251585</c:v>
                </c:pt>
                <c:pt idx="74">
                  <c:v>251582</c:v>
                </c:pt>
                <c:pt idx="75">
                  <c:v>251539</c:v>
                </c:pt>
                <c:pt idx="76">
                  <c:v>251431</c:v>
                </c:pt>
                <c:pt idx="77">
                  <c:v>251394</c:v>
                </c:pt>
                <c:pt idx="78">
                  <c:v>251386</c:v>
                </c:pt>
                <c:pt idx="79">
                  <c:v>251330</c:v>
                </c:pt>
                <c:pt idx="80">
                  <c:v>251323</c:v>
                </c:pt>
                <c:pt idx="81">
                  <c:v>251168</c:v>
                </c:pt>
                <c:pt idx="82">
                  <c:v>251150</c:v>
                </c:pt>
                <c:pt idx="83">
                  <c:v>251118</c:v>
                </c:pt>
                <c:pt idx="84">
                  <c:v>251056</c:v>
                </c:pt>
                <c:pt idx="85">
                  <c:v>251037</c:v>
                </c:pt>
                <c:pt idx="86">
                  <c:v>250840</c:v>
                </c:pt>
                <c:pt idx="87">
                  <c:v>250794</c:v>
                </c:pt>
                <c:pt idx="88">
                  <c:v>250729</c:v>
                </c:pt>
                <c:pt idx="89">
                  <c:v>250712</c:v>
                </c:pt>
                <c:pt idx="90">
                  <c:v>250559</c:v>
                </c:pt>
                <c:pt idx="91">
                  <c:v>250549</c:v>
                </c:pt>
                <c:pt idx="92">
                  <c:v>250547</c:v>
                </c:pt>
                <c:pt idx="93">
                  <c:v>250476</c:v>
                </c:pt>
                <c:pt idx="94">
                  <c:v>250390</c:v>
                </c:pt>
                <c:pt idx="95">
                  <c:v>249867</c:v>
                </c:pt>
                <c:pt idx="96">
                  <c:v>249800</c:v>
                </c:pt>
                <c:pt idx="97">
                  <c:v>249707</c:v>
                </c:pt>
                <c:pt idx="98">
                  <c:v>249674</c:v>
                </c:pt>
                <c:pt idx="99">
                  <c:v>249397</c:v>
                </c:pt>
              </c:numCache>
            </c:numRef>
          </c:val>
          <c:smooth val="0"/>
          <c:extLst>
            <c:ext xmlns:c16="http://schemas.microsoft.com/office/drawing/2014/chart" uri="{C3380CC4-5D6E-409C-BE32-E72D297353CC}">
              <c16:uniqueId val="{00000000-DD4E-4F0A-B4B1-5C1BEA15B2F1}"/>
            </c:ext>
          </c:extLst>
        </c:ser>
        <c:dLbls>
          <c:showLegendKey val="0"/>
          <c:showVal val="0"/>
          <c:showCatName val="0"/>
          <c:showSerName val="0"/>
          <c:showPercent val="0"/>
          <c:showBubbleSize val="0"/>
        </c:dLbls>
        <c:smooth val="0"/>
        <c:axId val="194943311"/>
        <c:axId val="194944751"/>
      </c:lineChart>
      <c:catAx>
        <c:axId val="1949433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RW"/>
          </a:p>
        </c:txPr>
        <c:crossAx val="194944751"/>
        <c:crosses val="autoZero"/>
        <c:auto val="1"/>
        <c:lblAlgn val="ctr"/>
        <c:lblOffset val="100"/>
        <c:noMultiLvlLbl val="0"/>
      </c:catAx>
      <c:valAx>
        <c:axId val="1949447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RW"/>
          </a:p>
        </c:txPr>
        <c:crossAx val="1949433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6350" cap="flat" cmpd="sng" algn="ctr">
      <a:solidFill>
        <a:schemeClr val="tx1">
          <a:lumMod val="15000"/>
          <a:lumOff val="85000"/>
        </a:schemeClr>
      </a:solidFill>
      <a:round/>
    </a:ln>
    <a:effectLst/>
  </c:spPr>
  <c:txPr>
    <a:bodyPr/>
    <a:lstStyle/>
    <a:p>
      <a:pPr>
        <a:defRPr/>
      </a:pPr>
      <a:endParaRPr lang="en-RW"/>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Sheet2!$B$36:$B$37</cx:f>
        <cx:lvl ptCount="2">
          <cx:pt idx="0">MUTUELLE</cx:pt>
          <cx:pt idx="1">RAMA</cx:pt>
        </cx:lvl>
      </cx:strDim>
      <cx:numDim type="size">
        <cx:f>Sheet2!$C$36:$C$37</cx:f>
        <cx:lvl ptCount="2" formatCode="General">
          <cx:pt idx="0">252943</cx:pt>
          <cx:pt idx="1">252294</cx:pt>
        </cx:lvl>
      </cx:numDim>
    </cx:data>
  </cx:chartData>
  <cx:chart>
    <cx:title pos="t" align="ctr" overlay="0">
      <cx:tx>
        <cx:txData>
          <cx:v>Mean Billed Amount(RWF) by plan type/scheme</cx:v>
        </cx:txData>
      </cx:tx>
      <cx:txPr>
        <a:bodyPr spcFirstLastPara="1" vertOverflow="ellipsis" horzOverflow="overflow" wrap="square" lIns="0" tIns="0" rIns="0" bIns="0" anchor="ctr" anchorCtr="1"/>
        <a:lstStyle/>
        <a:p>
          <a:pPr algn="ctr" rtl="0">
            <a:defRPr/>
          </a:pPr>
          <a:r>
            <a:rPr lang="en-US" sz="1400" b="0" i="0" u="none" strike="noStrike" baseline="0" dirty="0">
              <a:solidFill>
                <a:srgbClr val="002060"/>
              </a:solidFill>
              <a:latin typeface="Aptos Narrow" panose="02110004020202020204"/>
            </a:rPr>
            <a:t>Mean Billed Amount(RWF) by plan type/scheme</a:t>
          </a:r>
        </a:p>
      </cx:txPr>
    </cx:title>
    <cx:plotArea>
      <cx:plotAreaRegion>
        <cx:series layoutId="treemap" uniqueId="{8EC05343-5CD9-461B-AA58-5198B21B2ED8}">
          <cx:tx>
            <cx:txData>
              <cx:f>Sheet2!$C$35</cx:f>
              <cx:v>Mean Billed Amount</cx:v>
            </cx:txData>
          </cx:tx>
          <cx:dataPt idx="0">
            <cx:spPr>
              <a:solidFill>
                <a:srgbClr val="002060"/>
              </a:solidFill>
            </cx:spPr>
          </cx:dataPt>
          <cx:dataPt idx="1">
            <cx:spPr>
              <a:solidFill>
                <a:srgbClr val="F6A51D"/>
              </a:solidFill>
            </cx:spPr>
          </cx:dataPt>
          <cx:dataLabels pos="inEnd">
            <cx:visibility seriesName="0" categoryName="1" value="1"/>
            <cx:separator>, </cx:separator>
          </cx:dataLabels>
          <cx:dataId val="0"/>
          <cx:layoutPr>
            <cx:parentLabelLayout val="overlapping"/>
          </cx:layoutPr>
        </cx:series>
      </cx:plotAreaRegion>
    </cx:plotArea>
    <cx:legend pos="t" align="ctr" overlay="0"/>
  </cx:chart>
  <cx:spPr>
    <a:ln>
      <a:solidFill>
        <a:srgbClr val="00B0F0"/>
      </a:solidFill>
    </a:ln>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Calibri" panose="020F0502020204030204" pitchFamily="34" charset="0"/>
                <a:ea typeface="MS PGothic" panose="020B0600070205080204" pitchFamily="34" charset="-128"/>
              </a:defRPr>
            </a:lvl1pPr>
          </a:lstStyle>
          <a:p>
            <a:pPr>
              <a:defRPr/>
            </a:pPr>
            <a:fld id="{4B8DB8BC-A6F4-FD4D-A7BF-8E7F988F1BAB}" type="datetimeFigureOut">
              <a:rPr lang="en-US" altLang="en-US"/>
              <a:pPr>
                <a:defRPr/>
              </a:pPr>
              <a:t>4/30/2024</a:t>
            </a:fld>
            <a:endParaRPr lang="en-US"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ea typeface="MS PGothic" panose="020B0600070205080204" pitchFamily="34" charset="-128"/>
              </a:defRPr>
            </a:lvl1pPr>
          </a:lstStyle>
          <a:p>
            <a:pPr>
              <a:defRPr/>
            </a:pPr>
            <a:fld id="{8A1DC059-1321-4243-A546-78B0832AA2E2}" type="slidenum">
              <a:rPr lang="en-US" altLang="en-US"/>
              <a:pPr>
                <a:defRPr/>
              </a:pPr>
              <a:t>‹#›</a:t>
            </a:fld>
            <a:endParaRPr lang="en-US" altLang="en-US"/>
          </a:p>
        </p:txBody>
      </p:sp>
    </p:spTree>
    <p:extLst>
      <p:ext uri="{BB962C8B-B14F-4D97-AF65-F5344CB8AC3E}">
        <p14:creationId xmlns:p14="http://schemas.microsoft.com/office/powerpoint/2010/main" val="463873798"/>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BD5835B-9CCA-2646-8512-80719E288F0E}"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45353E-F9F0-4B47-951D-C55283366C33}" type="slidenum">
              <a:rPr lang="en-US" smtClean="0"/>
              <a:t>‹#›</a:t>
            </a:fld>
            <a:endParaRPr lang="en-US"/>
          </a:p>
        </p:txBody>
      </p:sp>
    </p:spTree>
    <p:extLst>
      <p:ext uri="{BB962C8B-B14F-4D97-AF65-F5344CB8AC3E}">
        <p14:creationId xmlns:p14="http://schemas.microsoft.com/office/powerpoint/2010/main" val="2170023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D5835B-9CCA-2646-8512-80719E288F0E}"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45353E-F9F0-4B47-951D-C55283366C33}" type="slidenum">
              <a:rPr lang="en-US" smtClean="0"/>
              <a:t>‹#›</a:t>
            </a:fld>
            <a:endParaRPr lang="en-US"/>
          </a:p>
        </p:txBody>
      </p:sp>
    </p:spTree>
    <p:extLst>
      <p:ext uri="{BB962C8B-B14F-4D97-AF65-F5344CB8AC3E}">
        <p14:creationId xmlns:p14="http://schemas.microsoft.com/office/powerpoint/2010/main" val="1524262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D5835B-9CCA-2646-8512-80719E288F0E}"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45353E-F9F0-4B47-951D-C55283366C33}" type="slidenum">
              <a:rPr lang="en-US" smtClean="0"/>
              <a:t>‹#›</a:t>
            </a:fld>
            <a:endParaRPr lang="en-US"/>
          </a:p>
        </p:txBody>
      </p:sp>
    </p:spTree>
    <p:extLst>
      <p:ext uri="{BB962C8B-B14F-4D97-AF65-F5344CB8AC3E}">
        <p14:creationId xmlns:p14="http://schemas.microsoft.com/office/powerpoint/2010/main" val="1545375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D5835B-9CCA-2646-8512-80719E288F0E}"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45353E-F9F0-4B47-951D-C55283366C33}" type="slidenum">
              <a:rPr lang="en-US" smtClean="0"/>
              <a:t>‹#›</a:t>
            </a:fld>
            <a:endParaRPr lang="en-US"/>
          </a:p>
        </p:txBody>
      </p:sp>
    </p:spTree>
    <p:extLst>
      <p:ext uri="{BB962C8B-B14F-4D97-AF65-F5344CB8AC3E}">
        <p14:creationId xmlns:p14="http://schemas.microsoft.com/office/powerpoint/2010/main" val="1085356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D5835B-9CCA-2646-8512-80719E288F0E}"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45353E-F9F0-4B47-951D-C55283366C33}" type="slidenum">
              <a:rPr lang="en-US" smtClean="0"/>
              <a:t>‹#›</a:t>
            </a:fld>
            <a:endParaRPr lang="en-US"/>
          </a:p>
        </p:txBody>
      </p:sp>
    </p:spTree>
    <p:extLst>
      <p:ext uri="{BB962C8B-B14F-4D97-AF65-F5344CB8AC3E}">
        <p14:creationId xmlns:p14="http://schemas.microsoft.com/office/powerpoint/2010/main" val="3632976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D5835B-9CCA-2646-8512-80719E288F0E}"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45353E-F9F0-4B47-951D-C55283366C33}" type="slidenum">
              <a:rPr lang="en-US" smtClean="0"/>
              <a:t>‹#›</a:t>
            </a:fld>
            <a:endParaRPr lang="en-US"/>
          </a:p>
        </p:txBody>
      </p:sp>
    </p:spTree>
    <p:extLst>
      <p:ext uri="{BB962C8B-B14F-4D97-AF65-F5344CB8AC3E}">
        <p14:creationId xmlns:p14="http://schemas.microsoft.com/office/powerpoint/2010/main" val="3354909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D5835B-9CCA-2646-8512-80719E288F0E}" type="datetimeFigureOut">
              <a:rPr lang="en-US" smtClean="0"/>
              <a:t>4/30/2024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45353E-F9F0-4B47-951D-C55283366C33}" type="slidenum">
              <a:rPr lang="en-US" smtClean="0"/>
              <a:t>‹#›</a:t>
            </a:fld>
            <a:endParaRPr lang="en-US"/>
          </a:p>
        </p:txBody>
      </p:sp>
    </p:spTree>
    <p:extLst>
      <p:ext uri="{BB962C8B-B14F-4D97-AF65-F5344CB8AC3E}">
        <p14:creationId xmlns:p14="http://schemas.microsoft.com/office/powerpoint/2010/main" val="3725435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D5835B-9CCA-2646-8512-80719E288F0E}" type="datetimeFigureOut">
              <a:rPr lang="en-US" smtClean="0"/>
              <a:t>4/30/2024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45353E-F9F0-4B47-951D-C55283366C33}" type="slidenum">
              <a:rPr lang="en-US" smtClean="0"/>
              <a:t>‹#›</a:t>
            </a:fld>
            <a:endParaRPr lang="en-US"/>
          </a:p>
        </p:txBody>
      </p:sp>
    </p:spTree>
    <p:extLst>
      <p:ext uri="{BB962C8B-B14F-4D97-AF65-F5344CB8AC3E}">
        <p14:creationId xmlns:p14="http://schemas.microsoft.com/office/powerpoint/2010/main" val="3990941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D5835B-9CCA-2646-8512-80719E288F0E}" type="datetimeFigureOut">
              <a:rPr lang="en-US" smtClean="0"/>
              <a:t>4/30/2024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45353E-F9F0-4B47-951D-C55283366C33}" type="slidenum">
              <a:rPr lang="en-US" smtClean="0"/>
              <a:t>‹#›</a:t>
            </a:fld>
            <a:endParaRPr lang="en-US"/>
          </a:p>
        </p:txBody>
      </p:sp>
    </p:spTree>
    <p:extLst>
      <p:ext uri="{BB962C8B-B14F-4D97-AF65-F5344CB8AC3E}">
        <p14:creationId xmlns:p14="http://schemas.microsoft.com/office/powerpoint/2010/main" val="1815354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D5835B-9CCA-2646-8512-80719E288F0E}"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45353E-F9F0-4B47-951D-C55283366C33}" type="slidenum">
              <a:rPr lang="en-US" smtClean="0"/>
              <a:t>‹#›</a:t>
            </a:fld>
            <a:endParaRPr lang="en-US"/>
          </a:p>
        </p:txBody>
      </p:sp>
    </p:spTree>
    <p:extLst>
      <p:ext uri="{BB962C8B-B14F-4D97-AF65-F5344CB8AC3E}">
        <p14:creationId xmlns:p14="http://schemas.microsoft.com/office/powerpoint/2010/main" val="4059408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D5835B-9CCA-2646-8512-80719E288F0E}"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45353E-F9F0-4B47-951D-C55283366C33}" type="slidenum">
              <a:rPr lang="en-US" smtClean="0"/>
              <a:t>‹#›</a:t>
            </a:fld>
            <a:endParaRPr lang="en-US"/>
          </a:p>
        </p:txBody>
      </p:sp>
    </p:spTree>
    <p:extLst>
      <p:ext uri="{BB962C8B-B14F-4D97-AF65-F5344CB8AC3E}">
        <p14:creationId xmlns:p14="http://schemas.microsoft.com/office/powerpoint/2010/main" val="2788228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BD5835B-9CCA-2646-8512-80719E288F0E}" type="datetimeFigureOut">
              <a:rPr lang="en-US" smtClean="0"/>
              <a:t>4/30/2024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945353E-F9F0-4B47-951D-C55283366C33}" type="slidenum">
              <a:rPr lang="en-US" smtClean="0"/>
              <a:t>‹#›</a:t>
            </a:fld>
            <a:endParaRPr lang="en-US"/>
          </a:p>
        </p:txBody>
      </p:sp>
    </p:spTree>
    <p:extLst>
      <p:ext uri="{BB962C8B-B14F-4D97-AF65-F5344CB8AC3E}">
        <p14:creationId xmlns:p14="http://schemas.microsoft.com/office/powerpoint/2010/main" val="35004359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chart" Target="../charts/chart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chart" Target="../charts/chart5.xml"/><Relationship Id="rId4" Type="http://schemas.openxmlformats.org/officeDocument/2006/relationships/chart" Target="../charts/char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14/relationships/chartEx" Target="../charts/chartEx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FF978B-3013-B9F6-2D49-449C59CCD5F2}"/>
              </a:ext>
            </a:extLst>
          </p:cNvPr>
          <p:cNvSpPr/>
          <p:nvPr/>
        </p:nvSpPr>
        <p:spPr>
          <a:xfrm>
            <a:off x="117987" y="81116"/>
            <a:ext cx="8915399" cy="4933336"/>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46" name="TextBox 45">
            <a:extLst>
              <a:ext uri="{FF2B5EF4-FFF2-40B4-BE49-F238E27FC236}">
                <a16:creationId xmlns:a16="http://schemas.microsoft.com/office/drawing/2014/main" id="{A4B15ACD-EEF4-701D-1198-E61F9F0E297A}"/>
              </a:ext>
            </a:extLst>
          </p:cNvPr>
          <p:cNvSpPr txBox="1"/>
          <p:nvPr/>
        </p:nvSpPr>
        <p:spPr>
          <a:xfrm>
            <a:off x="2680221" y="2863769"/>
            <a:ext cx="637088" cy="357021"/>
          </a:xfrm>
          <a:prstGeom prst="rect">
            <a:avLst/>
          </a:prstGeom>
          <a:noFill/>
        </p:spPr>
        <p:txBody>
          <a:bodyPr wrap="square" rtlCol="0">
            <a:spAutoFit/>
          </a:bodyPr>
          <a:lstStyle/>
          <a:p>
            <a:r>
              <a:rPr lang="en-GB" sz="1720" dirty="0">
                <a:solidFill>
                  <a:schemeClr val="bg1"/>
                </a:solidFill>
                <a:latin typeface="Roboto Medium"/>
                <a:ea typeface="Roboto Medium"/>
                <a:cs typeface="Roboto Medium"/>
              </a:rPr>
              <a:t>20%</a:t>
            </a:r>
          </a:p>
        </p:txBody>
      </p:sp>
      <p:sp>
        <p:nvSpPr>
          <p:cNvPr id="47" name="Title 1">
            <a:extLst>
              <a:ext uri="{FF2B5EF4-FFF2-40B4-BE49-F238E27FC236}">
                <a16:creationId xmlns:a16="http://schemas.microsoft.com/office/drawing/2014/main" id="{B7CDAD2A-AA0C-5F5B-2F1C-3A94D78778FB}"/>
              </a:ext>
            </a:extLst>
          </p:cNvPr>
          <p:cNvSpPr txBox="1">
            <a:spLocks/>
          </p:cNvSpPr>
          <p:nvPr/>
        </p:nvSpPr>
        <p:spPr>
          <a:xfrm>
            <a:off x="2520627" y="3262582"/>
            <a:ext cx="1229143" cy="24706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393192" eaLnBrk="0" hangingPunct="0">
              <a:lnSpc>
                <a:spcPct val="100000"/>
              </a:lnSpc>
              <a:spcAft>
                <a:spcPts val="600"/>
              </a:spcAft>
              <a:defRPr/>
            </a:pPr>
            <a:r>
              <a:rPr lang="en-ZA" sz="1400" kern="1200" dirty="0">
                <a:solidFill>
                  <a:schemeClr val="bg1"/>
                </a:solidFill>
                <a:latin typeface="Roboto Medium"/>
                <a:ea typeface="Roboto Medium"/>
                <a:cs typeface="Roboto Medium"/>
              </a:rPr>
              <a:t>Increase</a:t>
            </a:r>
            <a:endParaRPr kumimoji="0" lang="en-ZA" sz="1400" b="0" i="0" u="none" strike="noStrike" kern="1200" cap="none" spc="0" normalizeH="0" baseline="0" noProof="0" dirty="0">
              <a:ln>
                <a:noFill/>
              </a:ln>
              <a:solidFill>
                <a:schemeClr val="bg1"/>
              </a:solidFill>
              <a:effectLst/>
              <a:uLnTx/>
              <a:uFillTx/>
              <a:latin typeface="Roboto Medium" panose="02000000000000000000" pitchFamily="2" charset="0"/>
              <a:ea typeface="Roboto Medium" panose="02000000000000000000" pitchFamily="2" charset="0"/>
              <a:cs typeface="Roboto Medium" panose="02000000000000000000" pitchFamily="2" charset="0"/>
            </a:endParaRPr>
          </a:p>
        </p:txBody>
      </p:sp>
      <p:sp>
        <p:nvSpPr>
          <p:cNvPr id="6" name="Rectangle 5">
            <a:extLst>
              <a:ext uri="{FF2B5EF4-FFF2-40B4-BE49-F238E27FC236}">
                <a16:creationId xmlns:a16="http://schemas.microsoft.com/office/drawing/2014/main" id="{2CA23878-2D54-B64C-939E-9066D9F13357}"/>
              </a:ext>
            </a:extLst>
          </p:cNvPr>
          <p:cNvSpPr/>
          <p:nvPr/>
        </p:nvSpPr>
        <p:spPr>
          <a:xfrm>
            <a:off x="268749" y="3105320"/>
            <a:ext cx="8530593" cy="110445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A78BDC7-4CBE-C8C9-6179-97D81FB5BE70}"/>
              </a:ext>
            </a:extLst>
          </p:cNvPr>
          <p:cNvSpPr/>
          <p:nvPr/>
        </p:nvSpPr>
        <p:spPr>
          <a:xfrm>
            <a:off x="356850" y="3286762"/>
            <a:ext cx="8354390" cy="400110"/>
          </a:xfrm>
          <a:prstGeom prst="rect">
            <a:avLst/>
          </a:prstGeom>
          <a:noFill/>
        </p:spPr>
        <p:txBody>
          <a:bodyPr wrap="square" lIns="91440" tIns="45720" rIns="91440" bIns="45720" anchor="t">
            <a:spAutoFit/>
          </a:bodyPr>
          <a:lstStyle/>
          <a:p>
            <a:r>
              <a:rPr lang="en-US" sz="2000" dirty="0" err="1">
                <a:solidFill>
                  <a:srgbClr val="002060"/>
                </a:solidFill>
                <a:latin typeface="Roboto Medium"/>
                <a:ea typeface="Roboto Medium"/>
                <a:cs typeface="Roboto Medium"/>
              </a:rPr>
              <a:t>Analysing</a:t>
            </a:r>
            <a:r>
              <a:rPr lang="en-US" sz="2000" dirty="0">
                <a:solidFill>
                  <a:srgbClr val="002060"/>
                </a:solidFill>
                <a:latin typeface="Roboto Medium"/>
                <a:ea typeface="Roboto Medium"/>
                <a:cs typeface="Roboto Medium"/>
              </a:rPr>
              <a:t> Medical Claims Data for Cost Reduction Opportunities</a:t>
            </a:r>
          </a:p>
        </p:txBody>
      </p:sp>
      <p:sp>
        <p:nvSpPr>
          <p:cNvPr id="8" name="Rectangle 7">
            <a:extLst>
              <a:ext uri="{FF2B5EF4-FFF2-40B4-BE49-F238E27FC236}">
                <a16:creationId xmlns:a16="http://schemas.microsoft.com/office/drawing/2014/main" id="{40B89505-C19A-84D0-222C-73B96F4804A0}"/>
              </a:ext>
            </a:extLst>
          </p:cNvPr>
          <p:cNvSpPr/>
          <p:nvPr/>
        </p:nvSpPr>
        <p:spPr>
          <a:xfrm>
            <a:off x="428858" y="3840448"/>
            <a:ext cx="6367542" cy="369332"/>
          </a:xfrm>
          <a:prstGeom prst="rect">
            <a:avLst/>
          </a:prstGeom>
        </p:spPr>
        <p:txBody>
          <a:bodyPr wrap="square" lIns="91440" tIns="45720" rIns="91440" bIns="45720" anchor="t">
            <a:spAutoFit/>
          </a:bodyPr>
          <a:lstStyle/>
          <a:p>
            <a:r>
              <a:rPr lang="en-US" dirty="0">
                <a:solidFill>
                  <a:srgbClr val="3B3838"/>
                </a:solidFill>
                <a:latin typeface="Roboto"/>
                <a:ea typeface="Roboto"/>
                <a:cs typeface="Roboto"/>
              </a:rPr>
              <a:t>~ </a:t>
            </a:r>
            <a:r>
              <a:rPr lang="en-US" dirty="0">
                <a:solidFill>
                  <a:srgbClr val="002060"/>
                </a:solidFill>
                <a:latin typeface="Roboto"/>
                <a:ea typeface="Roboto"/>
                <a:cs typeface="Roboto"/>
              </a:rPr>
              <a:t>Patrick Manzi</a:t>
            </a:r>
          </a:p>
        </p:txBody>
      </p:sp>
      <p:grpSp>
        <p:nvGrpSpPr>
          <p:cNvPr id="3" name="Group 2">
            <a:extLst>
              <a:ext uri="{FF2B5EF4-FFF2-40B4-BE49-F238E27FC236}">
                <a16:creationId xmlns:a16="http://schemas.microsoft.com/office/drawing/2014/main" id="{9CB408C9-CE1D-87E3-1235-2E4F980D45AB}"/>
              </a:ext>
            </a:extLst>
          </p:cNvPr>
          <p:cNvGrpSpPr/>
          <p:nvPr/>
        </p:nvGrpSpPr>
        <p:grpSpPr>
          <a:xfrm>
            <a:off x="169333" y="4387001"/>
            <a:ext cx="8630008" cy="491067"/>
            <a:chOff x="375920" y="4206239"/>
            <a:chExt cx="8392160" cy="491067"/>
          </a:xfrm>
        </p:grpSpPr>
        <p:sp>
          <p:nvSpPr>
            <p:cNvPr id="4" name="Rectangle 3">
              <a:extLst>
                <a:ext uri="{FF2B5EF4-FFF2-40B4-BE49-F238E27FC236}">
                  <a16:creationId xmlns:a16="http://schemas.microsoft.com/office/drawing/2014/main" id="{68B3C34D-0150-6264-C29E-C0028695FB17}"/>
                </a:ext>
              </a:extLst>
            </p:cNvPr>
            <p:cNvSpPr/>
            <p:nvPr/>
          </p:nvSpPr>
          <p:spPr>
            <a:xfrm>
              <a:off x="375920" y="4206239"/>
              <a:ext cx="8392160" cy="49106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9" name="Picture 8" descr="A blue and yellow logo&#10;&#10;Description automatically generated">
              <a:extLst>
                <a:ext uri="{FF2B5EF4-FFF2-40B4-BE49-F238E27FC236}">
                  <a16:creationId xmlns:a16="http://schemas.microsoft.com/office/drawing/2014/main" id="{3B73E10E-C10B-B2CC-D52F-9916A3EAB6A3}"/>
                </a:ext>
              </a:extLst>
            </p:cNvPr>
            <p:cNvPicPr>
              <a:picLocks noChangeAspect="1"/>
            </p:cNvPicPr>
            <p:nvPr/>
          </p:nvPicPr>
          <p:blipFill>
            <a:blip r:embed="rId2"/>
            <a:stretch>
              <a:fillRect/>
            </a:stretch>
          </p:blipFill>
          <p:spPr>
            <a:xfrm>
              <a:off x="8178853" y="4253653"/>
              <a:ext cx="494401" cy="386080"/>
            </a:xfrm>
            <a:prstGeom prst="rect">
              <a:avLst/>
            </a:prstGeom>
          </p:spPr>
        </p:pic>
      </p:grpSp>
      <p:sp>
        <p:nvSpPr>
          <p:cNvPr id="10" name="Rectangle 9">
            <a:extLst>
              <a:ext uri="{FF2B5EF4-FFF2-40B4-BE49-F238E27FC236}">
                <a16:creationId xmlns:a16="http://schemas.microsoft.com/office/drawing/2014/main" id="{22A5C638-3751-A5A2-6A33-E6BDE01AE8A1}"/>
              </a:ext>
            </a:extLst>
          </p:cNvPr>
          <p:cNvSpPr/>
          <p:nvPr/>
        </p:nvSpPr>
        <p:spPr>
          <a:xfrm>
            <a:off x="220522" y="209175"/>
            <a:ext cx="8630007" cy="64646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RWANDA SOCIAL SECURITY BOARD (RSSB) </a:t>
            </a:r>
            <a:endParaRPr lang="en-GB" dirty="0"/>
          </a:p>
        </p:txBody>
      </p:sp>
      <p:pic>
        <p:nvPicPr>
          <p:cNvPr id="11" name="Picture 10" descr="A logo with text on it&#10;&#10;Description automatically generated">
            <a:extLst>
              <a:ext uri="{FF2B5EF4-FFF2-40B4-BE49-F238E27FC236}">
                <a16:creationId xmlns:a16="http://schemas.microsoft.com/office/drawing/2014/main" id="{007AA526-DF97-9184-0A12-44A4E31B7865}"/>
              </a:ext>
            </a:extLst>
          </p:cNvPr>
          <p:cNvPicPr>
            <a:picLocks noChangeAspect="1"/>
          </p:cNvPicPr>
          <p:nvPr/>
        </p:nvPicPr>
        <p:blipFill>
          <a:blip r:embed="rId3"/>
          <a:stretch>
            <a:fillRect/>
          </a:stretch>
        </p:blipFill>
        <p:spPr>
          <a:xfrm>
            <a:off x="208675" y="869867"/>
            <a:ext cx="2914650" cy="2333625"/>
          </a:xfrm>
          <a:prstGeom prst="rect">
            <a:avLst/>
          </a:prstGeom>
        </p:spPr>
      </p:pic>
      <p:pic>
        <p:nvPicPr>
          <p:cNvPr id="13" name="Picture 12" descr="A blue graph with arrow pointing up&#10;&#10;Description automatically generated">
            <a:extLst>
              <a:ext uri="{FF2B5EF4-FFF2-40B4-BE49-F238E27FC236}">
                <a16:creationId xmlns:a16="http://schemas.microsoft.com/office/drawing/2014/main" id="{B5F88E58-B8A1-6408-99D9-F4194EBDCA74}"/>
              </a:ext>
            </a:extLst>
          </p:cNvPr>
          <p:cNvPicPr>
            <a:picLocks noChangeAspect="1"/>
          </p:cNvPicPr>
          <p:nvPr/>
        </p:nvPicPr>
        <p:blipFill>
          <a:blip r:embed="rId4"/>
          <a:stretch>
            <a:fillRect/>
          </a:stretch>
        </p:blipFill>
        <p:spPr>
          <a:xfrm>
            <a:off x="4499730" y="933720"/>
            <a:ext cx="2255715" cy="2193532"/>
          </a:xfrm>
          <a:prstGeom prst="rect">
            <a:avLst/>
          </a:prstGeom>
        </p:spPr>
      </p:pic>
    </p:spTree>
    <p:extLst>
      <p:ext uri="{BB962C8B-B14F-4D97-AF65-F5344CB8AC3E}">
        <p14:creationId xmlns:p14="http://schemas.microsoft.com/office/powerpoint/2010/main" val="1591934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AE71BDE-608F-319A-D71F-1DF22C8DE4B1}"/>
              </a:ext>
            </a:extLst>
          </p:cNvPr>
          <p:cNvSpPr/>
          <p:nvPr/>
        </p:nvSpPr>
        <p:spPr>
          <a:xfrm>
            <a:off x="117987" y="81116"/>
            <a:ext cx="8915399" cy="4933336"/>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1" name="Rectangle 10">
            <a:extLst>
              <a:ext uri="{FF2B5EF4-FFF2-40B4-BE49-F238E27FC236}">
                <a16:creationId xmlns:a16="http://schemas.microsoft.com/office/drawing/2014/main" id="{191695BF-F35D-97FB-120C-7BC758895699}"/>
              </a:ext>
            </a:extLst>
          </p:cNvPr>
          <p:cNvSpPr/>
          <p:nvPr/>
        </p:nvSpPr>
        <p:spPr>
          <a:xfrm flipV="1">
            <a:off x="284576" y="279770"/>
            <a:ext cx="8618811" cy="4622819"/>
          </a:xfrm>
          <a:prstGeom prst="rect">
            <a:avLst/>
          </a:prstGeom>
          <a:solidFill>
            <a:schemeClr val="bg1"/>
          </a:solid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35" name="Title 1">
            <a:extLst>
              <a:ext uri="{FF2B5EF4-FFF2-40B4-BE49-F238E27FC236}">
                <a16:creationId xmlns:a16="http://schemas.microsoft.com/office/drawing/2014/main" id="{0847DA64-93FE-7A5C-51E4-763A352D255D}"/>
              </a:ext>
            </a:extLst>
          </p:cNvPr>
          <p:cNvSpPr txBox="1">
            <a:spLocks/>
          </p:cNvSpPr>
          <p:nvPr/>
        </p:nvSpPr>
        <p:spPr>
          <a:xfrm>
            <a:off x="1556036" y="572647"/>
            <a:ext cx="6947088" cy="67221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393192">
              <a:spcAft>
                <a:spcPts val="600"/>
              </a:spcAft>
              <a:defRPr/>
            </a:pPr>
            <a:r>
              <a:rPr lang="en-US" sz="1100" dirty="0">
                <a:solidFill>
                  <a:srgbClr val="002060"/>
                </a:solidFill>
                <a:latin typeface="Roboto Medium"/>
                <a:ea typeface="Roboto Medium"/>
                <a:cs typeface="Roboto Medium"/>
              </a:rPr>
              <a:t>3. Based on the analysis of our medical claims dataset for RSSB insurance members, I have identified several key areas where cost savings can be achieved through strategic negotiations with healthcare providers and targeted disease management programs:</a:t>
            </a:r>
            <a:endParaRPr lang="en-US" sz="1100" dirty="0">
              <a:solidFill>
                <a:srgbClr val="725000"/>
              </a:solidFill>
              <a:latin typeface="Roboto Medium"/>
              <a:ea typeface="Roboto Medium"/>
              <a:cs typeface="Roboto Medium"/>
            </a:endParaRPr>
          </a:p>
        </p:txBody>
      </p:sp>
      <p:sp>
        <p:nvSpPr>
          <p:cNvPr id="46" name="TextBox 45">
            <a:extLst>
              <a:ext uri="{FF2B5EF4-FFF2-40B4-BE49-F238E27FC236}">
                <a16:creationId xmlns:a16="http://schemas.microsoft.com/office/drawing/2014/main" id="{A4B15ACD-EEF4-701D-1198-E61F9F0E297A}"/>
              </a:ext>
            </a:extLst>
          </p:cNvPr>
          <p:cNvSpPr txBox="1"/>
          <p:nvPr/>
        </p:nvSpPr>
        <p:spPr>
          <a:xfrm>
            <a:off x="2680221" y="2863769"/>
            <a:ext cx="637088" cy="357021"/>
          </a:xfrm>
          <a:prstGeom prst="rect">
            <a:avLst/>
          </a:prstGeom>
          <a:noFill/>
        </p:spPr>
        <p:txBody>
          <a:bodyPr wrap="square" rtlCol="0">
            <a:spAutoFit/>
          </a:bodyPr>
          <a:lstStyle/>
          <a:p>
            <a:r>
              <a:rPr lang="en-GB" sz="1720" dirty="0">
                <a:solidFill>
                  <a:schemeClr val="bg1"/>
                </a:solidFill>
                <a:latin typeface="Roboto Medium"/>
                <a:ea typeface="Roboto Medium"/>
                <a:cs typeface="Roboto Medium"/>
              </a:rPr>
              <a:t>20%</a:t>
            </a:r>
          </a:p>
        </p:txBody>
      </p:sp>
      <p:sp>
        <p:nvSpPr>
          <p:cNvPr id="47" name="Title 1">
            <a:extLst>
              <a:ext uri="{FF2B5EF4-FFF2-40B4-BE49-F238E27FC236}">
                <a16:creationId xmlns:a16="http://schemas.microsoft.com/office/drawing/2014/main" id="{B7CDAD2A-AA0C-5F5B-2F1C-3A94D78778FB}"/>
              </a:ext>
            </a:extLst>
          </p:cNvPr>
          <p:cNvSpPr txBox="1">
            <a:spLocks/>
          </p:cNvSpPr>
          <p:nvPr/>
        </p:nvSpPr>
        <p:spPr>
          <a:xfrm>
            <a:off x="2520627" y="3262582"/>
            <a:ext cx="1229143" cy="24706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393192" eaLnBrk="0" hangingPunct="0">
              <a:lnSpc>
                <a:spcPct val="100000"/>
              </a:lnSpc>
              <a:spcAft>
                <a:spcPts val="600"/>
              </a:spcAft>
              <a:defRPr/>
            </a:pPr>
            <a:r>
              <a:rPr lang="en-ZA" sz="1400" kern="1200" dirty="0">
                <a:solidFill>
                  <a:schemeClr val="bg1"/>
                </a:solidFill>
                <a:latin typeface="Roboto Medium"/>
                <a:ea typeface="Roboto Medium"/>
                <a:cs typeface="Roboto Medium"/>
              </a:rPr>
              <a:t>Increase</a:t>
            </a:r>
            <a:endParaRPr kumimoji="0" lang="en-ZA" sz="1400" b="0" i="0" u="none" strike="noStrike" kern="1200" cap="none" spc="0" normalizeH="0" baseline="0" noProof="0" dirty="0">
              <a:ln>
                <a:noFill/>
              </a:ln>
              <a:solidFill>
                <a:schemeClr val="bg1"/>
              </a:solidFill>
              <a:effectLst/>
              <a:uLnTx/>
              <a:uFillTx/>
              <a:latin typeface="Roboto Medium" panose="02000000000000000000" pitchFamily="2" charset="0"/>
              <a:ea typeface="Roboto Medium" panose="02000000000000000000" pitchFamily="2" charset="0"/>
              <a:cs typeface="Roboto Medium" panose="02000000000000000000" pitchFamily="2" charset="0"/>
            </a:endParaRPr>
          </a:p>
        </p:txBody>
      </p:sp>
      <p:grpSp>
        <p:nvGrpSpPr>
          <p:cNvPr id="6" name="Group 5">
            <a:extLst>
              <a:ext uri="{FF2B5EF4-FFF2-40B4-BE49-F238E27FC236}">
                <a16:creationId xmlns:a16="http://schemas.microsoft.com/office/drawing/2014/main" id="{0E5DE21A-9353-1267-5001-4D4E11A1C412}"/>
              </a:ext>
            </a:extLst>
          </p:cNvPr>
          <p:cNvGrpSpPr/>
          <p:nvPr/>
        </p:nvGrpSpPr>
        <p:grpSpPr>
          <a:xfrm>
            <a:off x="1521672" y="2349412"/>
            <a:ext cx="6100656" cy="707887"/>
            <a:chOff x="129158" y="1059525"/>
            <a:chExt cx="6100656" cy="667568"/>
          </a:xfrm>
        </p:grpSpPr>
        <p:sp>
          <p:nvSpPr>
            <p:cNvPr id="21" name="TextBox 2">
              <a:extLst>
                <a:ext uri="{FF2B5EF4-FFF2-40B4-BE49-F238E27FC236}">
                  <a16:creationId xmlns:a16="http://schemas.microsoft.com/office/drawing/2014/main" id="{FD54A94C-2224-FBEB-0143-E47A9D15EB96}"/>
                </a:ext>
              </a:extLst>
            </p:cNvPr>
            <p:cNvSpPr txBox="1"/>
            <p:nvPr/>
          </p:nvSpPr>
          <p:spPr>
            <a:xfrm>
              <a:off x="721111" y="1059526"/>
              <a:ext cx="5508703" cy="667567"/>
            </a:xfrm>
            <a:prstGeom prst="rect">
              <a:avLst/>
            </a:prstGeom>
            <a:noFill/>
            <a:ln>
              <a:solidFill>
                <a:srgbClr val="00B0F0"/>
              </a:solidFill>
            </a:ln>
          </p:spPr>
          <p:txBody>
            <a:bodyPr wrap="square" rtlCol="0">
              <a:spAutoFit/>
            </a:bodyPr>
            <a:lstStyle>
              <a:defPPr>
                <a:defRPr lang="en-US"/>
              </a:defPPr>
              <a:lvl1pPr algn="l" defTabSz="457200" rtl="0" eaLnBrk="0" fontAlgn="base" hangingPunct="0">
                <a:spcBef>
                  <a:spcPct val="0"/>
                </a:spcBef>
                <a:spcAft>
                  <a:spcPct val="0"/>
                </a:spcAft>
                <a:defRPr kern="1200">
                  <a:solidFill>
                    <a:schemeClr val="tx1"/>
                  </a:solidFill>
                  <a:latin typeface="Calibri" charset="0"/>
                  <a:ea typeface="MS PGothic" charset="-128"/>
                  <a:cs typeface="+mn-cs"/>
                </a:defRPr>
              </a:lvl1pPr>
              <a:lvl2pPr marL="457200" algn="l" defTabSz="457200" rtl="0" eaLnBrk="0" fontAlgn="base" hangingPunct="0">
                <a:spcBef>
                  <a:spcPct val="0"/>
                </a:spcBef>
                <a:spcAft>
                  <a:spcPct val="0"/>
                </a:spcAft>
                <a:defRPr kern="1200">
                  <a:solidFill>
                    <a:schemeClr val="tx1"/>
                  </a:solidFill>
                  <a:latin typeface="Calibri" charset="0"/>
                  <a:ea typeface="MS PGothic" charset="-128"/>
                  <a:cs typeface="+mn-cs"/>
                </a:defRPr>
              </a:lvl2pPr>
              <a:lvl3pPr marL="914400" algn="l" defTabSz="457200" rtl="0" eaLnBrk="0" fontAlgn="base" hangingPunct="0">
                <a:spcBef>
                  <a:spcPct val="0"/>
                </a:spcBef>
                <a:spcAft>
                  <a:spcPct val="0"/>
                </a:spcAft>
                <a:defRPr kern="1200">
                  <a:solidFill>
                    <a:schemeClr val="tx1"/>
                  </a:solidFill>
                  <a:latin typeface="Calibri" charset="0"/>
                  <a:ea typeface="MS PGothic" charset="-128"/>
                  <a:cs typeface="+mn-cs"/>
                </a:defRPr>
              </a:lvl3pPr>
              <a:lvl4pPr marL="1371600" algn="l" defTabSz="457200" rtl="0" eaLnBrk="0" fontAlgn="base" hangingPunct="0">
                <a:spcBef>
                  <a:spcPct val="0"/>
                </a:spcBef>
                <a:spcAft>
                  <a:spcPct val="0"/>
                </a:spcAft>
                <a:defRPr kern="1200">
                  <a:solidFill>
                    <a:schemeClr val="tx1"/>
                  </a:solidFill>
                  <a:latin typeface="Calibri" charset="0"/>
                  <a:ea typeface="MS PGothic" charset="-128"/>
                  <a:cs typeface="+mn-cs"/>
                </a:defRPr>
              </a:lvl4pPr>
              <a:lvl5pPr marL="1828800" algn="l" defTabSz="457200" rtl="0" eaLnBrk="0" fontAlgn="base" hangingPunct="0">
                <a:spcBef>
                  <a:spcPct val="0"/>
                </a:spcBef>
                <a:spcAft>
                  <a:spcPct val="0"/>
                </a:spcAft>
                <a:defRPr kern="1200">
                  <a:solidFill>
                    <a:schemeClr val="tx1"/>
                  </a:solidFill>
                  <a:latin typeface="Calibri" charset="0"/>
                  <a:ea typeface="MS PGothic" charset="-128"/>
                  <a:cs typeface="+mn-cs"/>
                </a:defRPr>
              </a:lvl5pPr>
              <a:lvl6pPr marL="2286000" algn="l" defTabSz="914400" rtl="0" eaLnBrk="1" latinLnBrk="0" hangingPunct="1">
                <a:defRPr kern="1200">
                  <a:solidFill>
                    <a:schemeClr val="tx1"/>
                  </a:solidFill>
                  <a:latin typeface="Calibri" charset="0"/>
                  <a:ea typeface="MS PGothic" charset="-128"/>
                  <a:cs typeface="+mn-cs"/>
                </a:defRPr>
              </a:lvl6pPr>
              <a:lvl7pPr marL="2743200" algn="l" defTabSz="914400" rtl="0" eaLnBrk="1" latinLnBrk="0" hangingPunct="1">
                <a:defRPr kern="1200">
                  <a:solidFill>
                    <a:schemeClr val="tx1"/>
                  </a:solidFill>
                  <a:latin typeface="Calibri" charset="0"/>
                  <a:ea typeface="MS PGothic" charset="-128"/>
                  <a:cs typeface="+mn-cs"/>
                </a:defRPr>
              </a:lvl7pPr>
              <a:lvl8pPr marL="3200400" algn="l" defTabSz="914400" rtl="0" eaLnBrk="1" latinLnBrk="0" hangingPunct="1">
                <a:defRPr kern="1200">
                  <a:solidFill>
                    <a:schemeClr val="tx1"/>
                  </a:solidFill>
                  <a:latin typeface="Calibri" charset="0"/>
                  <a:ea typeface="MS PGothic" charset="-128"/>
                  <a:cs typeface="+mn-cs"/>
                </a:defRPr>
              </a:lvl8pPr>
              <a:lvl9pPr marL="3657600" algn="l" defTabSz="914400" rtl="0" eaLnBrk="1" latinLnBrk="0" hangingPunct="1">
                <a:defRPr kern="1200">
                  <a:solidFill>
                    <a:schemeClr val="tx1"/>
                  </a:solidFill>
                  <a:latin typeface="Calibri" charset="0"/>
                  <a:ea typeface="MS PGothic" charset="-128"/>
                  <a:cs typeface="+mn-cs"/>
                </a:defRPr>
              </a:lvl9pPr>
            </a:lstStyle>
            <a:p>
              <a:r>
                <a:rPr lang="en-US" sz="1000" dirty="0">
                  <a:latin typeface="Roboto Medium"/>
                  <a:ea typeface="Roboto Medium"/>
                  <a:cs typeface="Roboto Medium"/>
                </a:rPr>
                <a:t>2. Geographic Cost Management: Targeting areas with notably high mean billed amounts by geographic location (e.g., New </a:t>
              </a:r>
              <a:r>
                <a:rPr lang="en-US" sz="1000" dirty="0" err="1">
                  <a:latin typeface="Roboto Medium"/>
                  <a:ea typeface="Roboto Medium"/>
                  <a:cs typeface="Roboto Medium"/>
                </a:rPr>
                <a:t>Braxtonton</a:t>
              </a:r>
              <a:r>
                <a:rPr lang="en-US" sz="1000" dirty="0">
                  <a:latin typeface="Roboto Medium"/>
                  <a:ea typeface="Roboto Medium"/>
                  <a:cs typeface="Roboto Medium"/>
                </a:rPr>
                <a:t>, New </a:t>
              </a:r>
              <a:r>
                <a:rPr lang="en-US" sz="1000" dirty="0" err="1">
                  <a:latin typeface="Roboto Medium"/>
                  <a:ea typeface="Roboto Medium"/>
                  <a:cs typeface="Roboto Medium"/>
                </a:rPr>
                <a:t>Cordellfield</a:t>
              </a:r>
              <a:r>
                <a:rPr lang="en-US" sz="1000" dirty="0">
                  <a:latin typeface="Roboto Medium"/>
                  <a:ea typeface="Roboto Medium"/>
                  <a:cs typeface="Roboto Medium"/>
                </a:rPr>
                <a:t>) enables us to implement region-specific cost-saving initiatives or negotiate favorable provider contracts, enhancing efficiency and resource allocation.</a:t>
              </a:r>
              <a:endParaRPr lang="en-GB" sz="1000" dirty="0">
                <a:latin typeface="Roboto Medium"/>
                <a:ea typeface="Roboto Medium"/>
                <a:cs typeface="Roboto Medium"/>
              </a:endParaRPr>
            </a:p>
          </p:txBody>
        </p:sp>
        <p:sp>
          <p:nvSpPr>
            <p:cNvPr id="22" name="Rectangle 21">
              <a:extLst>
                <a:ext uri="{FF2B5EF4-FFF2-40B4-BE49-F238E27FC236}">
                  <a16:creationId xmlns:a16="http://schemas.microsoft.com/office/drawing/2014/main" id="{87CB72D1-DF5D-0E35-B408-0F85FD4E70C8}"/>
                </a:ext>
              </a:extLst>
            </p:cNvPr>
            <p:cNvSpPr/>
            <p:nvPr/>
          </p:nvSpPr>
          <p:spPr>
            <a:xfrm>
              <a:off x="129158" y="1059525"/>
              <a:ext cx="314137" cy="667567"/>
            </a:xfrm>
            <a:prstGeom prst="rect">
              <a:avLst/>
            </a:prstGeom>
            <a:solidFill>
              <a:srgbClr val="00B0F0"/>
            </a:solid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eaLnBrk="0" fontAlgn="base" hangingPunct="0">
                <a:spcBef>
                  <a:spcPct val="0"/>
                </a:spcBef>
                <a:spcAft>
                  <a:spcPct val="0"/>
                </a:spcAft>
                <a:defRPr kern="1200">
                  <a:solidFill>
                    <a:schemeClr val="lt1"/>
                  </a:solidFill>
                  <a:latin typeface="+mn-lt"/>
                  <a:ea typeface="+mn-ea"/>
                  <a:cs typeface="+mn-cs"/>
                </a:defRPr>
              </a:lvl1pPr>
              <a:lvl2pPr marL="457200" algn="l" defTabSz="457200" rtl="0" eaLnBrk="0" fontAlgn="base" hangingPunct="0">
                <a:spcBef>
                  <a:spcPct val="0"/>
                </a:spcBef>
                <a:spcAft>
                  <a:spcPct val="0"/>
                </a:spcAft>
                <a:defRPr kern="1200">
                  <a:solidFill>
                    <a:schemeClr val="lt1"/>
                  </a:solidFill>
                  <a:latin typeface="+mn-lt"/>
                  <a:ea typeface="+mn-ea"/>
                  <a:cs typeface="+mn-cs"/>
                </a:defRPr>
              </a:lvl2pPr>
              <a:lvl3pPr marL="914400" algn="l" defTabSz="457200" rtl="0" eaLnBrk="0" fontAlgn="base" hangingPunct="0">
                <a:spcBef>
                  <a:spcPct val="0"/>
                </a:spcBef>
                <a:spcAft>
                  <a:spcPct val="0"/>
                </a:spcAft>
                <a:defRPr kern="1200">
                  <a:solidFill>
                    <a:schemeClr val="lt1"/>
                  </a:solidFill>
                  <a:latin typeface="+mn-lt"/>
                  <a:ea typeface="+mn-ea"/>
                  <a:cs typeface="+mn-cs"/>
                </a:defRPr>
              </a:lvl3pPr>
              <a:lvl4pPr marL="1371600" algn="l" defTabSz="457200" rtl="0" eaLnBrk="0" fontAlgn="base" hangingPunct="0">
                <a:spcBef>
                  <a:spcPct val="0"/>
                </a:spcBef>
                <a:spcAft>
                  <a:spcPct val="0"/>
                </a:spcAft>
                <a:defRPr kern="1200">
                  <a:solidFill>
                    <a:schemeClr val="lt1"/>
                  </a:solidFill>
                  <a:latin typeface="+mn-lt"/>
                  <a:ea typeface="+mn-ea"/>
                  <a:cs typeface="+mn-cs"/>
                </a:defRPr>
              </a:lvl4pPr>
              <a:lvl5pPr marL="1828800" algn="l" defTabSz="457200"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GB" dirty="0"/>
            </a:p>
          </p:txBody>
        </p:sp>
      </p:grpSp>
      <p:grpSp>
        <p:nvGrpSpPr>
          <p:cNvPr id="8" name="Group 7">
            <a:extLst>
              <a:ext uri="{FF2B5EF4-FFF2-40B4-BE49-F238E27FC236}">
                <a16:creationId xmlns:a16="http://schemas.microsoft.com/office/drawing/2014/main" id="{F467E6CF-66BD-8502-DAAC-EF9703A8D459}"/>
              </a:ext>
            </a:extLst>
          </p:cNvPr>
          <p:cNvGrpSpPr/>
          <p:nvPr/>
        </p:nvGrpSpPr>
        <p:grpSpPr>
          <a:xfrm>
            <a:off x="1521672" y="1505221"/>
            <a:ext cx="6100656" cy="707886"/>
            <a:chOff x="129158" y="1059526"/>
            <a:chExt cx="6100656" cy="707886"/>
          </a:xfrm>
        </p:grpSpPr>
        <p:sp>
          <p:nvSpPr>
            <p:cNvPr id="9" name="TextBox 8">
              <a:extLst>
                <a:ext uri="{FF2B5EF4-FFF2-40B4-BE49-F238E27FC236}">
                  <a16:creationId xmlns:a16="http://schemas.microsoft.com/office/drawing/2014/main" id="{9BB9D82E-3FA3-7FB1-238E-C5190DD27721}"/>
                </a:ext>
              </a:extLst>
            </p:cNvPr>
            <p:cNvSpPr txBox="1"/>
            <p:nvPr/>
          </p:nvSpPr>
          <p:spPr>
            <a:xfrm>
              <a:off x="721111" y="1059526"/>
              <a:ext cx="5508703" cy="707886"/>
            </a:xfrm>
            <a:prstGeom prst="rect">
              <a:avLst/>
            </a:prstGeom>
            <a:noFill/>
            <a:ln>
              <a:solidFill>
                <a:srgbClr val="00B0F0"/>
              </a:solidFill>
            </a:ln>
          </p:spPr>
          <p:txBody>
            <a:bodyPr wrap="square" lIns="91440" tIns="45720" rIns="91440" bIns="45720" rtlCol="0" anchor="t">
              <a:spAutoFit/>
            </a:bodyPr>
            <a:lstStyle>
              <a:defPPr>
                <a:defRPr lang="en-US"/>
              </a:defPPr>
              <a:lvl1pPr algn="l" defTabSz="457200" rtl="0" eaLnBrk="0" fontAlgn="base" hangingPunct="0">
                <a:spcBef>
                  <a:spcPct val="0"/>
                </a:spcBef>
                <a:spcAft>
                  <a:spcPct val="0"/>
                </a:spcAft>
                <a:defRPr kern="1200">
                  <a:solidFill>
                    <a:schemeClr val="tx1"/>
                  </a:solidFill>
                  <a:latin typeface="Calibri" charset="0"/>
                  <a:ea typeface="MS PGothic" charset="-128"/>
                  <a:cs typeface="+mn-cs"/>
                </a:defRPr>
              </a:lvl1pPr>
              <a:lvl2pPr marL="457200" algn="l" defTabSz="457200" rtl="0" eaLnBrk="0" fontAlgn="base" hangingPunct="0">
                <a:spcBef>
                  <a:spcPct val="0"/>
                </a:spcBef>
                <a:spcAft>
                  <a:spcPct val="0"/>
                </a:spcAft>
                <a:defRPr kern="1200">
                  <a:solidFill>
                    <a:schemeClr val="tx1"/>
                  </a:solidFill>
                  <a:latin typeface="Calibri" charset="0"/>
                  <a:ea typeface="MS PGothic" charset="-128"/>
                  <a:cs typeface="+mn-cs"/>
                </a:defRPr>
              </a:lvl2pPr>
              <a:lvl3pPr marL="914400" algn="l" defTabSz="457200" rtl="0" eaLnBrk="0" fontAlgn="base" hangingPunct="0">
                <a:spcBef>
                  <a:spcPct val="0"/>
                </a:spcBef>
                <a:spcAft>
                  <a:spcPct val="0"/>
                </a:spcAft>
                <a:defRPr kern="1200">
                  <a:solidFill>
                    <a:schemeClr val="tx1"/>
                  </a:solidFill>
                  <a:latin typeface="Calibri" charset="0"/>
                  <a:ea typeface="MS PGothic" charset="-128"/>
                  <a:cs typeface="+mn-cs"/>
                </a:defRPr>
              </a:lvl3pPr>
              <a:lvl4pPr marL="1371600" algn="l" defTabSz="457200" rtl="0" eaLnBrk="0" fontAlgn="base" hangingPunct="0">
                <a:spcBef>
                  <a:spcPct val="0"/>
                </a:spcBef>
                <a:spcAft>
                  <a:spcPct val="0"/>
                </a:spcAft>
                <a:defRPr kern="1200">
                  <a:solidFill>
                    <a:schemeClr val="tx1"/>
                  </a:solidFill>
                  <a:latin typeface="Calibri" charset="0"/>
                  <a:ea typeface="MS PGothic" charset="-128"/>
                  <a:cs typeface="+mn-cs"/>
                </a:defRPr>
              </a:lvl4pPr>
              <a:lvl5pPr marL="1828800" algn="l" defTabSz="457200" rtl="0" eaLnBrk="0" fontAlgn="base" hangingPunct="0">
                <a:spcBef>
                  <a:spcPct val="0"/>
                </a:spcBef>
                <a:spcAft>
                  <a:spcPct val="0"/>
                </a:spcAft>
                <a:defRPr kern="1200">
                  <a:solidFill>
                    <a:schemeClr val="tx1"/>
                  </a:solidFill>
                  <a:latin typeface="Calibri" charset="0"/>
                  <a:ea typeface="MS PGothic" charset="-128"/>
                  <a:cs typeface="+mn-cs"/>
                </a:defRPr>
              </a:lvl5pPr>
              <a:lvl6pPr marL="2286000" algn="l" defTabSz="914400" rtl="0" eaLnBrk="1" latinLnBrk="0" hangingPunct="1">
                <a:defRPr kern="1200">
                  <a:solidFill>
                    <a:schemeClr val="tx1"/>
                  </a:solidFill>
                  <a:latin typeface="Calibri" charset="0"/>
                  <a:ea typeface="MS PGothic" charset="-128"/>
                  <a:cs typeface="+mn-cs"/>
                </a:defRPr>
              </a:lvl6pPr>
              <a:lvl7pPr marL="2743200" algn="l" defTabSz="914400" rtl="0" eaLnBrk="1" latinLnBrk="0" hangingPunct="1">
                <a:defRPr kern="1200">
                  <a:solidFill>
                    <a:schemeClr val="tx1"/>
                  </a:solidFill>
                  <a:latin typeface="Calibri" charset="0"/>
                  <a:ea typeface="MS PGothic" charset="-128"/>
                  <a:cs typeface="+mn-cs"/>
                </a:defRPr>
              </a:lvl7pPr>
              <a:lvl8pPr marL="3200400" algn="l" defTabSz="914400" rtl="0" eaLnBrk="1" latinLnBrk="0" hangingPunct="1">
                <a:defRPr kern="1200">
                  <a:solidFill>
                    <a:schemeClr val="tx1"/>
                  </a:solidFill>
                  <a:latin typeface="Calibri" charset="0"/>
                  <a:ea typeface="MS PGothic" charset="-128"/>
                  <a:cs typeface="+mn-cs"/>
                </a:defRPr>
              </a:lvl8pPr>
              <a:lvl9pPr marL="3657600" algn="l" defTabSz="914400" rtl="0" eaLnBrk="1" latinLnBrk="0" hangingPunct="1">
                <a:defRPr kern="1200">
                  <a:solidFill>
                    <a:schemeClr val="tx1"/>
                  </a:solidFill>
                  <a:latin typeface="Calibri" charset="0"/>
                  <a:ea typeface="MS PGothic" charset="-128"/>
                  <a:cs typeface="+mn-cs"/>
                </a:defRPr>
              </a:lvl9pPr>
            </a:lstStyle>
            <a:p>
              <a:r>
                <a:rPr lang="en-US" sz="1000" dirty="0">
                  <a:latin typeface="Roboto Medium"/>
                  <a:ea typeface="Roboto Medium"/>
                  <a:cs typeface="Roboto Medium"/>
                </a:rPr>
                <a:t>1. Identifying High-Cost Diagnoses and Procedures: By focusing on negotiating lower costs or implementing efficient treatment protocols for high-cost diagnoses and procedures identified in the dataset (e.g., ICD codes and procedure codes), we can optimize expenditures while maintaining quality care.</a:t>
              </a:r>
              <a:endParaRPr lang="en-US" sz="1200" dirty="0"/>
            </a:p>
          </p:txBody>
        </p:sp>
        <p:sp>
          <p:nvSpPr>
            <p:cNvPr id="10" name="Rectangle 9">
              <a:extLst>
                <a:ext uri="{FF2B5EF4-FFF2-40B4-BE49-F238E27FC236}">
                  <a16:creationId xmlns:a16="http://schemas.microsoft.com/office/drawing/2014/main" id="{E8EFA6C7-C619-5671-4A0A-8093954EE1B2}"/>
                </a:ext>
              </a:extLst>
            </p:cNvPr>
            <p:cNvSpPr/>
            <p:nvPr/>
          </p:nvSpPr>
          <p:spPr>
            <a:xfrm>
              <a:off x="129158" y="1059526"/>
              <a:ext cx="314137" cy="692496"/>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eaLnBrk="0" fontAlgn="base" hangingPunct="0">
                <a:spcBef>
                  <a:spcPct val="0"/>
                </a:spcBef>
                <a:spcAft>
                  <a:spcPct val="0"/>
                </a:spcAft>
                <a:defRPr kern="1200">
                  <a:solidFill>
                    <a:schemeClr val="lt1"/>
                  </a:solidFill>
                  <a:latin typeface="+mn-lt"/>
                  <a:ea typeface="+mn-ea"/>
                  <a:cs typeface="+mn-cs"/>
                </a:defRPr>
              </a:lvl1pPr>
              <a:lvl2pPr marL="457200" algn="l" defTabSz="457200" rtl="0" eaLnBrk="0" fontAlgn="base" hangingPunct="0">
                <a:spcBef>
                  <a:spcPct val="0"/>
                </a:spcBef>
                <a:spcAft>
                  <a:spcPct val="0"/>
                </a:spcAft>
                <a:defRPr kern="1200">
                  <a:solidFill>
                    <a:schemeClr val="lt1"/>
                  </a:solidFill>
                  <a:latin typeface="+mn-lt"/>
                  <a:ea typeface="+mn-ea"/>
                  <a:cs typeface="+mn-cs"/>
                </a:defRPr>
              </a:lvl2pPr>
              <a:lvl3pPr marL="914400" algn="l" defTabSz="457200" rtl="0" eaLnBrk="0" fontAlgn="base" hangingPunct="0">
                <a:spcBef>
                  <a:spcPct val="0"/>
                </a:spcBef>
                <a:spcAft>
                  <a:spcPct val="0"/>
                </a:spcAft>
                <a:defRPr kern="1200">
                  <a:solidFill>
                    <a:schemeClr val="lt1"/>
                  </a:solidFill>
                  <a:latin typeface="+mn-lt"/>
                  <a:ea typeface="+mn-ea"/>
                  <a:cs typeface="+mn-cs"/>
                </a:defRPr>
              </a:lvl3pPr>
              <a:lvl4pPr marL="1371600" algn="l" defTabSz="457200" rtl="0" eaLnBrk="0" fontAlgn="base" hangingPunct="0">
                <a:spcBef>
                  <a:spcPct val="0"/>
                </a:spcBef>
                <a:spcAft>
                  <a:spcPct val="0"/>
                </a:spcAft>
                <a:defRPr kern="1200">
                  <a:solidFill>
                    <a:schemeClr val="lt1"/>
                  </a:solidFill>
                  <a:latin typeface="+mn-lt"/>
                  <a:ea typeface="+mn-ea"/>
                  <a:cs typeface="+mn-cs"/>
                </a:defRPr>
              </a:lvl4pPr>
              <a:lvl5pPr marL="1828800" algn="l" defTabSz="457200"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GB" dirty="0"/>
            </a:p>
          </p:txBody>
        </p:sp>
      </p:grpSp>
      <p:grpSp>
        <p:nvGrpSpPr>
          <p:cNvPr id="2" name="Group 1">
            <a:extLst>
              <a:ext uri="{FF2B5EF4-FFF2-40B4-BE49-F238E27FC236}">
                <a16:creationId xmlns:a16="http://schemas.microsoft.com/office/drawing/2014/main" id="{52A1FCD2-4549-9BBB-AF93-E309B2107230}"/>
              </a:ext>
            </a:extLst>
          </p:cNvPr>
          <p:cNvGrpSpPr/>
          <p:nvPr/>
        </p:nvGrpSpPr>
        <p:grpSpPr>
          <a:xfrm>
            <a:off x="375920" y="4278245"/>
            <a:ext cx="8392160" cy="419061"/>
            <a:chOff x="375920" y="4206239"/>
            <a:chExt cx="8392160" cy="491067"/>
          </a:xfrm>
        </p:grpSpPr>
        <p:sp>
          <p:nvSpPr>
            <p:cNvPr id="3" name="Rectangle 2">
              <a:extLst>
                <a:ext uri="{FF2B5EF4-FFF2-40B4-BE49-F238E27FC236}">
                  <a16:creationId xmlns:a16="http://schemas.microsoft.com/office/drawing/2014/main" id="{E4613494-A4D5-B13E-91D0-A86431B0D624}"/>
                </a:ext>
              </a:extLst>
            </p:cNvPr>
            <p:cNvSpPr/>
            <p:nvPr/>
          </p:nvSpPr>
          <p:spPr>
            <a:xfrm>
              <a:off x="375920" y="4206239"/>
              <a:ext cx="8392160" cy="49106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5" name="Picture 4" descr="A blue and yellow logo&#10;&#10;Description automatically generated">
              <a:extLst>
                <a:ext uri="{FF2B5EF4-FFF2-40B4-BE49-F238E27FC236}">
                  <a16:creationId xmlns:a16="http://schemas.microsoft.com/office/drawing/2014/main" id="{E88F01CE-27B8-1352-C13F-CE1E5AF058B1}"/>
                </a:ext>
              </a:extLst>
            </p:cNvPr>
            <p:cNvPicPr>
              <a:picLocks noChangeAspect="1"/>
            </p:cNvPicPr>
            <p:nvPr/>
          </p:nvPicPr>
          <p:blipFill>
            <a:blip r:embed="rId2"/>
            <a:stretch>
              <a:fillRect/>
            </a:stretch>
          </p:blipFill>
          <p:spPr>
            <a:xfrm>
              <a:off x="8178853" y="4253653"/>
              <a:ext cx="494401" cy="386080"/>
            </a:xfrm>
            <a:prstGeom prst="rect">
              <a:avLst/>
            </a:prstGeom>
          </p:spPr>
        </p:pic>
      </p:grpSp>
      <p:grpSp>
        <p:nvGrpSpPr>
          <p:cNvPr id="7" name="Group 6">
            <a:extLst>
              <a:ext uri="{FF2B5EF4-FFF2-40B4-BE49-F238E27FC236}">
                <a16:creationId xmlns:a16="http://schemas.microsoft.com/office/drawing/2014/main" id="{A39EF1C3-08BA-0282-1C99-AD1571BEB6BC}"/>
              </a:ext>
            </a:extLst>
          </p:cNvPr>
          <p:cNvGrpSpPr/>
          <p:nvPr/>
        </p:nvGrpSpPr>
        <p:grpSpPr>
          <a:xfrm>
            <a:off x="1543653" y="3208993"/>
            <a:ext cx="6100656" cy="1015664"/>
            <a:chOff x="129158" y="1059525"/>
            <a:chExt cx="6100656" cy="957815"/>
          </a:xfrm>
        </p:grpSpPr>
        <p:sp>
          <p:nvSpPr>
            <p:cNvPr id="12" name="TextBox 2">
              <a:extLst>
                <a:ext uri="{FF2B5EF4-FFF2-40B4-BE49-F238E27FC236}">
                  <a16:creationId xmlns:a16="http://schemas.microsoft.com/office/drawing/2014/main" id="{2D4268BE-03D6-D5BF-E10A-9B404EE9D05D}"/>
                </a:ext>
              </a:extLst>
            </p:cNvPr>
            <p:cNvSpPr txBox="1"/>
            <p:nvPr/>
          </p:nvSpPr>
          <p:spPr>
            <a:xfrm>
              <a:off x="721111" y="1059526"/>
              <a:ext cx="5508703" cy="957814"/>
            </a:xfrm>
            <a:prstGeom prst="rect">
              <a:avLst/>
            </a:prstGeom>
            <a:noFill/>
            <a:ln>
              <a:solidFill>
                <a:srgbClr val="00B0F0"/>
              </a:solidFill>
            </a:ln>
          </p:spPr>
          <p:txBody>
            <a:bodyPr wrap="square" rtlCol="0">
              <a:spAutoFit/>
            </a:bodyPr>
            <a:lstStyle>
              <a:defPPr>
                <a:defRPr lang="en-US"/>
              </a:defPPr>
              <a:lvl1pPr algn="l" defTabSz="457200" rtl="0" eaLnBrk="0" fontAlgn="base" hangingPunct="0">
                <a:spcBef>
                  <a:spcPct val="0"/>
                </a:spcBef>
                <a:spcAft>
                  <a:spcPct val="0"/>
                </a:spcAft>
                <a:defRPr kern="1200">
                  <a:solidFill>
                    <a:schemeClr val="tx1"/>
                  </a:solidFill>
                  <a:latin typeface="Calibri" charset="0"/>
                  <a:ea typeface="MS PGothic" charset="-128"/>
                  <a:cs typeface="+mn-cs"/>
                </a:defRPr>
              </a:lvl1pPr>
              <a:lvl2pPr marL="457200" algn="l" defTabSz="457200" rtl="0" eaLnBrk="0" fontAlgn="base" hangingPunct="0">
                <a:spcBef>
                  <a:spcPct val="0"/>
                </a:spcBef>
                <a:spcAft>
                  <a:spcPct val="0"/>
                </a:spcAft>
                <a:defRPr kern="1200">
                  <a:solidFill>
                    <a:schemeClr val="tx1"/>
                  </a:solidFill>
                  <a:latin typeface="Calibri" charset="0"/>
                  <a:ea typeface="MS PGothic" charset="-128"/>
                  <a:cs typeface="+mn-cs"/>
                </a:defRPr>
              </a:lvl2pPr>
              <a:lvl3pPr marL="914400" algn="l" defTabSz="457200" rtl="0" eaLnBrk="0" fontAlgn="base" hangingPunct="0">
                <a:spcBef>
                  <a:spcPct val="0"/>
                </a:spcBef>
                <a:spcAft>
                  <a:spcPct val="0"/>
                </a:spcAft>
                <a:defRPr kern="1200">
                  <a:solidFill>
                    <a:schemeClr val="tx1"/>
                  </a:solidFill>
                  <a:latin typeface="Calibri" charset="0"/>
                  <a:ea typeface="MS PGothic" charset="-128"/>
                  <a:cs typeface="+mn-cs"/>
                </a:defRPr>
              </a:lvl3pPr>
              <a:lvl4pPr marL="1371600" algn="l" defTabSz="457200" rtl="0" eaLnBrk="0" fontAlgn="base" hangingPunct="0">
                <a:spcBef>
                  <a:spcPct val="0"/>
                </a:spcBef>
                <a:spcAft>
                  <a:spcPct val="0"/>
                </a:spcAft>
                <a:defRPr kern="1200">
                  <a:solidFill>
                    <a:schemeClr val="tx1"/>
                  </a:solidFill>
                  <a:latin typeface="Calibri" charset="0"/>
                  <a:ea typeface="MS PGothic" charset="-128"/>
                  <a:cs typeface="+mn-cs"/>
                </a:defRPr>
              </a:lvl4pPr>
              <a:lvl5pPr marL="1828800" algn="l" defTabSz="457200" rtl="0" eaLnBrk="0" fontAlgn="base" hangingPunct="0">
                <a:spcBef>
                  <a:spcPct val="0"/>
                </a:spcBef>
                <a:spcAft>
                  <a:spcPct val="0"/>
                </a:spcAft>
                <a:defRPr kern="1200">
                  <a:solidFill>
                    <a:schemeClr val="tx1"/>
                  </a:solidFill>
                  <a:latin typeface="Calibri" charset="0"/>
                  <a:ea typeface="MS PGothic" charset="-128"/>
                  <a:cs typeface="+mn-cs"/>
                </a:defRPr>
              </a:lvl5pPr>
              <a:lvl6pPr marL="2286000" algn="l" defTabSz="914400" rtl="0" eaLnBrk="1" latinLnBrk="0" hangingPunct="1">
                <a:defRPr kern="1200">
                  <a:solidFill>
                    <a:schemeClr val="tx1"/>
                  </a:solidFill>
                  <a:latin typeface="Calibri" charset="0"/>
                  <a:ea typeface="MS PGothic" charset="-128"/>
                  <a:cs typeface="+mn-cs"/>
                </a:defRPr>
              </a:lvl6pPr>
              <a:lvl7pPr marL="2743200" algn="l" defTabSz="914400" rtl="0" eaLnBrk="1" latinLnBrk="0" hangingPunct="1">
                <a:defRPr kern="1200">
                  <a:solidFill>
                    <a:schemeClr val="tx1"/>
                  </a:solidFill>
                  <a:latin typeface="Calibri" charset="0"/>
                  <a:ea typeface="MS PGothic" charset="-128"/>
                  <a:cs typeface="+mn-cs"/>
                </a:defRPr>
              </a:lvl7pPr>
              <a:lvl8pPr marL="3200400" algn="l" defTabSz="914400" rtl="0" eaLnBrk="1" latinLnBrk="0" hangingPunct="1">
                <a:defRPr kern="1200">
                  <a:solidFill>
                    <a:schemeClr val="tx1"/>
                  </a:solidFill>
                  <a:latin typeface="Calibri" charset="0"/>
                  <a:ea typeface="MS PGothic" charset="-128"/>
                  <a:cs typeface="+mn-cs"/>
                </a:defRPr>
              </a:lvl8pPr>
              <a:lvl9pPr marL="3657600" algn="l" defTabSz="914400" rtl="0" eaLnBrk="1" latinLnBrk="0" hangingPunct="1">
                <a:defRPr kern="1200">
                  <a:solidFill>
                    <a:schemeClr val="tx1"/>
                  </a:solidFill>
                  <a:latin typeface="Calibri" charset="0"/>
                  <a:ea typeface="MS PGothic" charset="-128"/>
                  <a:cs typeface="+mn-cs"/>
                </a:defRPr>
              </a:lvl9pPr>
            </a:lstStyle>
            <a:p>
              <a:r>
                <a:rPr lang="en-US" sz="1000" dirty="0">
                  <a:latin typeface="Roboto Medium"/>
                  <a:ea typeface="Roboto Medium"/>
                  <a:cs typeface="Roboto Medium"/>
                </a:rPr>
                <a:t>These insights provide concrete avenues for RSSB to engage in proactive negotiations with healthcare providers and implement targeted disease management initiatives aimed at optimizing healthcare expenditure while upholding the quality of care delivered to the insurance members. By leveraging these strategic opportunities, RSSB can achieve sustainable cost savings and enhance the overall value proposition for its members and stakeholders.</a:t>
              </a:r>
              <a:endParaRPr lang="en-GB" sz="1000" dirty="0">
                <a:latin typeface="Roboto Medium"/>
                <a:ea typeface="Roboto Medium"/>
                <a:cs typeface="Roboto Medium"/>
              </a:endParaRPr>
            </a:p>
          </p:txBody>
        </p:sp>
        <p:sp>
          <p:nvSpPr>
            <p:cNvPr id="13" name="Rectangle 12">
              <a:extLst>
                <a:ext uri="{FF2B5EF4-FFF2-40B4-BE49-F238E27FC236}">
                  <a16:creationId xmlns:a16="http://schemas.microsoft.com/office/drawing/2014/main" id="{87ADF637-D250-035D-BF10-A68CCC773C69}"/>
                </a:ext>
              </a:extLst>
            </p:cNvPr>
            <p:cNvSpPr/>
            <p:nvPr/>
          </p:nvSpPr>
          <p:spPr>
            <a:xfrm>
              <a:off x="129158" y="1059525"/>
              <a:ext cx="314137" cy="925933"/>
            </a:xfrm>
            <a:prstGeom prst="rect">
              <a:avLst/>
            </a:prstGeom>
            <a:solidFill>
              <a:srgbClr val="F6A51D"/>
            </a:solid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eaLnBrk="0" fontAlgn="base" hangingPunct="0">
                <a:spcBef>
                  <a:spcPct val="0"/>
                </a:spcBef>
                <a:spcAft>
                  <a:spcPct val="0"/>
                </a:spcAft>
                <a:defRPr kern="1200">
                  <a:solidFill>
                    <a:schemeClr val="lt1"/>
                  </a:solidFill>
                  <a:latin typeface="+mn-lt"/>
                  <a:ea typeface="+mn-ea"/>
                  <a:cs typeface="+mn-cs"/>
                </a:defRPr>
              </a:lvl1pPr>
              <a:lvl2pPr marL="457200" algn="l" defTabSz="457200" rtl="0" eaLnBrk="0" fontAlgn="base" hangingPunct="0">
                <a:spcBef>
                  <a:spcPct val="0"/>
                </a:spcBef>
                <a:spcAft>
                  <a:spcPct val="0"/>
                </a:spcAft>
                <a:defRPr kern="1200">
                  <a:solidFill>
                    <a:schemeClr val="lt1"/>
                  </a:solidFill>
                  <a:latin typeface="+mn-lt"/>
                  <a:ea typeface="+mn-ea"/>
                  <a:cs typeface="+mn-cs"/>
                </a:defRPr>
              </a:lvl2pPr>
              <a:lvl3pPr marL="914400" algn="l" defTabSz="457200" rtl="0" eaLnBrk="0" fontAlgn="base" hangingPunct="0">
                <a:spcBef>
                  <a:spcPct val="0"/>
                </a:spcBef>
                <a:spcAft>
                  <a:spcPct val="0"/>
                </a:spcAft>
                <a:defRPr kern="1200">
                  <a:solidFill>
                    <a:schemeClr val="lt1"/>
                  </a:solidFill>
                  <a:latin typeface="+mn-lt"/>
                  <a:ea typeface="+mn-ea"/>
                  <a:cs typeface="+mn-cs"/>
                </a:defRPr>
              </a:lvl3pPr>
              <a:lvl4pPr marL="1371600" algn="l" defTabSz="457200" rtl="0" eaLnBrk="0" fontAlgn="base" hangingPunct="0">
                <a:spcBef>
                  <a:spcPct val="0"/>
                </a:spcBef>
                <a:spcAft>
                  <a:spcPct val="0"/>
                </a:spcAft>
                <a:defRPr kern="1200">
                  <a:solidFill>
                    <a:schemeClr val="lt1"/>
                  </a:solidFill>
                  <a:latin typeface="+mn-lt"/>
                  <a:ea typeface="+mn-ea"/>
                  <a:cs typeface="+mn-cs"/>
                </a:defRPr>
              </a:lvl4pPr>
              <a:lvl5pPr marL="1828800" algn="l" defTabSz="457200"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GB" dirty="0"/>
            </a:p>
          </p:txBody>
        </p:sp>
      </p:grpSp>
    </p:spTree>
    <p:extLst>
      <p:ext uri="{BB962C8B-B14F-4D97-AF65-F5344CB8AC3E}">
        <p14:creationId xmlns:p14="http://schemas.microsoft.com/office/powerpoint/2010/main" val="18820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AE71BDE-608F-319A-D71F-1DF22C8DE4B1}"/>
              </a:ext>
            </a:extLst>
          </p:cNvPr>
          <p:cNvSpPr/>
          <p:nvPr/>
        </p:nvSpPr>
        <p:spPr>
          <a:xfrm>
            <a:off x="117987" y="81116"/>
            <a:ext cx="8915399" cy="4933336"/>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46" name="TextBox 45">
            <a:extLst>
              <a:ext uri="{FF2B5EF4-FFF2-40B4-BE49-F238E27FC236}">
                <a16:creationId xmlns:a16="http://schemas.microsoft.com/office/drawing/2014/main" id="{A4B15ACD-EEF4-701D-1198-E61F9F0E297A}"/>
              </a:ext>
            </a:extLst>
          </p:cNvPr>
          <p:cNvSpPr txBox="1"/>
          <p:nvPr/>
        </p:nvSpPr>
        <p:spPr>
          <a:xfrm>
            <a:off x="2680221" y="2863769"/>
            <a:ext cx="637088" cy="357021"/>
          </a:xfrm>
          <a:prstGeom prst="rect">
            <a:avLst/>
          </a:prstGeom>
          <a:noFill/>
        </p:spPr>
        <p:txBody>
          <a:bodyPr wrap="square" rtlCol="0">
            <a:spAutoFit/>
          </a:bodyPr>
          <a:lstStyle/>
          <a:p>
            <a:r>
              <a:rPr lang="en-GB" sz="1720" dirty="0">
                <a:solidFill>
                  <a:schemeClr val="bg1"/>
                </a:solidFill>
                <a:latin typeface="Roboto Medium"/>
                <a:ea typeface="Roboto Medium"/>
                <a:cs typeface="Roboto Medium"/>
              </a:rPr>
              <a:t>20%</a:t>
            </a:r>
          </a:p>
        </p:txBody>
      </p:sp>
      <p:sp>
        <p:nvSpPr>
          <p:cNvPr id="47" name="Title 1">
            <a:extLst>
              <a:ext uri="{FF2B5EF4-FFF2-40B4-BE49-F238E27FC236}">
                <a16:creationId xmlns:a16="http://schemas.microsoft.com/office/drawing/2014/main" id="{B7CDAD2A-AA0C-5F5B-2F1C-3A94D78778FB}"/>
              </a:ext>
            </a:extLst>
          </p:cNvPr>
          <p:cNvSpPr txBox="1">
            <a:spLocks/>
          </p:cNvSpPr>
          <p:nvPr/>
        </p:nvSpPr>
        <p:spPr>
          <a:xfrm>
            <a:off x="2520627" y="3262582"/>
            <a:ext cx="1229143" cy="24706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393192" eaLnBrk="0" hangingPunct="0">
              <a:lnSpc>
                <a:spcPct val="100000"/>
              </a:lnSpc>
              <a:spcAft>
                <a:spcPts val="600"/>
              </a:spcAft>
              <a:defRPr/>
            </a:pPr>
            <a:r>
              <a:rPr lang="en-ZA" sz="1400" kern="1200" dirty="0">
                <a:solidFill>
                  <a:schemeClr val="bg1"/>
                </a:solidFill>
                <a:latin typeface="Roboto Medium"/>
                <a:ea typeface="Roboto Medium"/>
                <a:cs typeface="Roboto Medium"/>
              </a:rPr>
              <a:t>Increase</a:t>
            </a:r>
            <a:endParaRPr kumimoji="0" lang="en-ZA" sz="1400" b="0" i="0" u="none" strike="noStrike" kern="1200" cap="none" spc="0" normalizeH="0" baseline="0" noProof="0" dirty="0">
              <a:ln>
                <a:noFill/>
              </a:ln>
              <a:solidFill>
                <a:schemeClr val="bg1"/>
              </a:solidFill>
              <a:effectLst/>
              <a:uLnTx/>
              <a:uFillTx/>
              <a:latin typeface="Roboto Medium" panose="02000000000000000000" pitchFamily="2" charset="0"/>
              <a:ea typeface="Roboto Medium" panose="02000000000000000000" pitchFamily="2" charset="0"/>
              <a:cs typeface="Roboto Medium" panose="02000000000000000000" pitchFamily="2" charset="0"/>
            </a:endParaRPr>
          </a:p>
        </p:txBody>
      </p:sp>
      <p:sp>
        <p:nvSpPr>
          <p:cNvPr id="3" name="Rectangle 2">
            <a:extLst>
              <a:ext uri="{FF2B5EF4-FFF2-40B4-BE49-F238E27FC236}">
                <a16:creationId xmlns:a16="http://schemas.microsoft.com/office/drawing/2014/main" id="{D7D35AE1-4C19-C544-EBB9-B6832AE23EB8}"/>
              </a:ext>
            </a:extLst>
          </p:cNvPr>
          <p:cNvSpPr/>
          <p:nvPr/>
        </p:nvSpPr>
        <p:spPr>
          <a:xfrm>
            <a:off x="4022311" y="396000"/>
            <a:ext cx="4754490" cy="3763036"/>
          </a:xfrm>
          <a:prstGeom prst="rect">
            <a:avLst/>
          </a:prstGeom>
          <a:solidFill>
            <a:srgbClr val="00206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71AD9554-AF1E-2D62-6F60-369E21880CC5}"/>
              </a:ext>
            </a:extLst>
          </p:cNvPr>
          <p:cNvGrpSpPr/>
          <p:nvPr/>
        </p:nvGrpSpPr>
        <p:grpSpPr>
          <a:xfrm>
            <a:off x="284576" y="4411522"/>
            <a:ext cx="8618811" cy="491067"/>
            <a:chOff x="375920" y="4206239"/>
            <a:chExt cx="8392160" cy="491067"/>
          </a:xfrm>
        </p:grpSpPr>
        <p:sp>
          <p:nvSpPr>
            <p:cNvPr id="7" name="Rectangle 6">
              <a:extLst>
                <a:ext uri="{FF2B5EF4-FFF2-40B4-BE49-F238E27FC236}">
                  <a16:creationId xmlns:a16="http://schemas.microsoft.com/office/drawing/2014/main" id="{3EF5FA3B-EAA2-624A-F25E-E2736DEEC5FA}"/>
                </a:ext>
              </a:extLst>
            </p:cNvPr>
            <p:cNvSpPr/>
            <p:nvPr/>
          </p:nvSpPr>
          <p:spPr>
            <a:xfrm>
              <a:off x="375920" y="4206239"/>
              <a:ext cx="8392160" cy="49106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8" name="Picture 7" descr="A blue and yellow logo&#10;&#10;Description automatically generated">
              <a:extLst>
                <a:ext uri="{FF2B5EF4-FFF2-40B4-BE49-F238E27FC236}">
                  <a16:creationId xmlns:a16="http://schemas.microsoft.com/office/drawing/2014/main" id="{4914D74D-B7EE-ED67-ED60-D99C1397B653}"/>
                </a:ext>
              </a:extLst>
            </p:cNvPr>
            <p:cNvPicPr>
              <a:picLocks noChangeAspect="1"/>
            </p:cNvPicPr>
            <p:nvPr/>
          </p:nvPicPr>
          <p:blipFill>
            <a:blip r:embed="rId2"/>
            <a:stretch>
              <a:fillRect/>
            </a:stretch>
          </p:blipFill>
          <p:spPr>
            <a:xfrm>
              <a:off x="8178853" y="4253653"/>
              <a:ext cx="494401" cy="386080"/>
            </a:xfrm>
            <a:prstGeom prst="rect">
              <a:avLst/>
            </a:prstGeom>
          </p:spPr>
        </p:pic>
      </p:grpSp>
      <p:pic>
        <p:nvPicPr>
          <p:cNvPr id="2050" name="Picture 2" descr="Exposed: David Himbara's Intellectual Dishonesty in Criticizing RSSB and  CVL – KT PRESS">
            <a:extLst>
              <a:ext uri="{FF2B5EF4-FFF2-40B4-BE49-F238E27FC236}">
                <a16:creationId xmlns:a16="http://schemas.microsoft.com/office/drawing/2014/main" id="{EE3D1E81-8248-8952-CCC3-313E5B9D4C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614" y="396000"/>
            <a:ext cx="4009080" cy="376303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43252B25-BEEB-882A-9B95-7D8C19A1A658}"/>
              </a:ext>
            </a:extLst>
          </p:cNvPr>
          <p:cNvSpPr txBox="1">
            <a:spLocks/>
          </p:cNvSpPr>
          <p:nvPr/>
        </p:nvSpPr>
        <p:spPr>
          <a:xfrm>
            <a:off x="4249693" y="1011969"/>
            <a:ext cx="4471612" cy="132252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0"/>
              </a:spcBef>
              <a:defRPr/>
            </a:pPr>
            <a:r>
              <a:rPr lang="en-US" sz="4400" dirty="0">
                <a:solidFill>
                  <a:schemeClr val="bg1"/>
                </a:solidFill>
                <a:latin typeface="Roboto"/>
                <a:ea typeface="Roboto"/>
                <a:cs typeface="Roboto"/>
              </a:rPr>
              <a:t>Thank you</a:t>
            </a:r>
            <a:endParaRPr lang="en-US" sz="44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4000591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AE71BDE-608F-319A-D71F-1DF22C8DE4B1}"/>
              </a:ext>
            </a:extLst>
          </p:cNvPr>
          <p:cNvSpPr/>
          <p:nvPr/>
        </p:nvSpPr>
        <p:spPr>
          <a:xfrm>
            <a:off x="117987" y="81116"/>
            <a:ext cx="8915399" cy="4933336"/>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1" name="Rectangle 10">
            <a:extLst>
              <a:ext uri="{FF2B5EF4-FFF2-40B4-BE49-F238E27FC236}">
                <a16:creationId xmlns:a16="http://schemas.microsoft.com/office/drawing/2014/main" id="{191695BF-F35D-97FB-120C-7BC758895699}"/>
              </a:ext>
            </a:extLst>
          </p:cNvPr>
          <p:cNvSpPr/>
          <p:nvPr/>
        </p:nvSpPr>
        <p:spPr>
          <a:xfrm flipV="1">
            <a:off x="284576" y="279770"/>
            <a:ext cx="8618811" cy="4622819"/>
          </a:xfrm>
          <a:prstGeom prst="rect">
            <a:avLst/>
          </a:prstGeom>
          <a:solidFill>
            <a:schemeClr val="bg1"/>
          </a:solidFill>
          <a:ln>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35" name="Title 1">
            <a:extLst>
              <a:ext uri="{FF2B5EF4-FFF2-40B4-BE49-F238E27FC236}">
                <a16:creationId xmlns:a16="http://schemas.microsoft.com/office/drawing/2014/main" id="{0847DA64-93FE-7A5C-51E4-763A352D255D}"/>
              </a:ext>
            </a:extLst>
          </p:cNvPr>
          <p:cNvSpPr txBox="1">
            <a:spLocks/>
          </p:cNvSpPr>
          <p:nvPr/>
        </p:nvSpPr>
        <p:spPr>
          <a:xfrm>
            <a:off x="2661403" y="315321"/>
            <a:ext cx="2970402" cy="41586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393192">
              <a:spcAft>
                <a:spcPts val="600"/>
              </a:spcAft>
              <a:defRPr/>
            </a:pPr>
            <a:r>
              <a:rPr lang="en-US" sz="1720" dirty="0">
                <a:solidFill>
                  <a:srgbClr val="002060"/>
                </a:solidFill>
                <a:latin typeface="Roboto Medium"/>
                <a:ea typeface="Roboto Medium"/>
                <a:cs typeface="Roboto Medium"/>
              </a:rPr>
              <a:t>Demographic information</a:t>
            </a:r>
          </a:p>
        </p:txBody>
      </p:sp>
      <p:sp>
        <p:nvSpPr>
          <p:cNvPr id="46" name="TextBox 45">
            <a:extLst>
              <a:ext uri="{FF2B5EF4-FFF2-40B4-BE49-F238E27FC236}">
                <a16:creationId xmlns:a16="http://schemas.microsoft.com/office/drawing/2014/main" id="{A4B15ACD-EEF4-701D-1198-E61F9F0E297A}"/>
              </a:ext>
            </a:extLst>
          </p:cNvPr>
          <p:cNvSpPr txBox="1"/>
          <p:nvPr/>
        </p:nvSpPr>
        <p:spPr>
          <a:xfrm>
            <a:off x="2680221" y="2863769"/>
            <a:ext cx="637088" cy="357021"/>
          </a:xfrm>
          <a:prstGeom prst="rect">
            <a:avLst/>
          </a:prstGeom>
          <a:noFill/>
        </p:spPr>
        <p:txBody>
          <a:bodyPr wrap="square" rtlCol="0">
            <a:spAutoFit/>
          </a:bodyPr>
          <a:lstStyle/>
          <a:p>
            <a:r>
              <a:rPr lang="en-GB" sz="1720" dirty="0">
                <a:solidFill>
                  <a:schemeClr val="bg1"/>
                </a:solidFill>
                <a:latin typeface="Roboto Medium"/>
                <a:ea typeface="Roboto Medium"/>
                <a:cs typeface="Roboto Medium"/>
              </a:rPr>
              <a:t>20%</a:t>
            </a:r>
          </a:p>
        </p:txBody>
      </p:sp>
      <p:sp>
        <p:nvSpPr>
          <p:cNvPr id="47" name="Title 1">
            <a:extLst>
              <a:ext uri="{FF2B5EF4-FFF2-40B4-BE49-F238E27FC236}">
                <a16:creationId xmlns:a16="http://schemas.microsoft.com/office/drawing/2014/main" id="{B7CDAD2A-AA0C-5F5B-2F1C-3A94D78778FB}"/>
              </a:ext>
            </a:extLst>
          </p:cNvPr>
          <p:cNvSpPr txBox="1">
            <a:spLocks/>
          </p:cNvSpPr>
          <p:nvPr/>
        </p:nvSpPr>
        <p:spPr>
          <a:xfrm>
            <a:off x="2520627" y="3262582"/>
            <a:ext cx="1229143" cy="24706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393192" eaLnBrk="0" hangingPunct="0">
              <a:lnSpc>
                <a:spcPct val="100000"/>
              </a:lnSpc>
              <a:spcAft>
                <a:spcPts val="600"/>
              </a:spcAft>
              <a:defRPr/>
            </a:pPr>
            <a:r>
              <a:rPr lang="en-ZA" sz="1400" kern="1200" dirty="0">
                <a:solidFill>
                  <a:schemeClr val="bg1"/>
                </a:solidFill>
                <a:latin typeface="Roboto Medium"/>
                <a:ea typeface="Roboto Medium"/>
                <a:cs typeface="Roboto Medium"/>
              </a:rPr>
              <a:t>Increase</a:t>
            </a:r>
            <a:endParaRPr kumimoji="0" lang="en-ZA" sz="1400" b="0" i="0" u="none" strike="noStrike" kern="1200" cap="none" spc="0" normalizeH="0" baseline="0" noProof="0" dirty="0">
              <a:ln>
                <a:noFill/>
              </a:ln>
              <a:solidFill>
                <a:schemeClr val="bg1"/>
              </a:solidFill>
              <a:effectLst/>
              <a:uLnTx/>
              <a:uFillTx/>
              <a:latin typeface="Roboto Medium" panose="02000000000000000000" pitchFamily="2" charset="0"/>
              <a:ea typeface="Roboto Medium" panose="02000000000000000000" pitchFamily="2" charset="0"/>
              <a:cs typeface="Roboto Medium" panose="02000000000000000000" pitchFamily="2" charset="0"/>
            </a:endParaRPr>
          </a:p>
        </p:txBody>
      </p:sp>
      <p:sp>
        <p:nvSpPr>
          <p:cNvPr id="3" name="TextBox 2">
            <a:extLst>
              <a:ext uri="{FF2B5EF4-FFF2-40B4-BE49-F238E27FC236}">
                <a16:creationId xmlns:a16="http://schemas.microsoft.com/office/drawing/2014/main" id="{0EF9CE93-76A2-6B8E-7E37-B2951DDB4A65}"/>
              </a:ext>
            </a:extLst>
          </p:cNvPr>
          <p:cNvSpPr txBox="1"/>
          <p:nvPr/>
        </p:nvSpPr>
        <p:spPr>
          <a:xfrm>
            <a:off x="2116800" y="2383200"/>
            <a:ext cx="637088" cy="584775"/>
          </a:xfrm>
          <a:prstGeom prst="rect">
            <a:avLst/>
          </a:prstGeom>
          <a:noFill/>
        </p:spPr>
        <p:txBody>
          <a:bodyPr wrap="square" rtlCol="0">
            <a:spAutoFit/>
          </a:bodyPr>
          <a:lstStyle/>
          <a:p>
            <a:r>
              <a:rPr lang="en-GB" sz="1400" dirty="0"/>
              <a:t>38747</a:t>
            </a:r>
          </a:p>
          <a:p>
            <a:endParaRPr lang="en-GB" dirty="0"/>
          </a:p>
        </p:txBody>
      </p:sp>
      <p:grpSp>
        <p:nvGrpSpPr>
          <p:cNvPr id="5" name="Group 4">
            <a:extLst>
              <a:ext uri="{FF2B5EF4-FFF2-40B4-BE49-F238E27FC236}">
                <a16:creationId xmlns:a16="http://schemas.microsoft.com/office/drawing/2014/main" id="{87F577BE-35E8-20F6-AE1B-177B3657330E}"/>
              </a:ext>
            </a:extLst>
          </p:cNvPr>
          <p:cNvGrpSpPr/>
          <p:nvPr/>
        </p:nvGrpSpPr>
        <p:grpSpPr>
          <a:xfrm>
            <a:off x="284576" y="4411522"/>
            <a:ext cx="8618811" cy="491067"/>
            <a:chOff x="375920" y="4206239"/>
            <a:chExt cx="8392160" cy="491067"/>
          </a:xfrm>
        </p:grpSpPr>
        <p:sp>
          <p:nvSpPr>
            <p:cNvPr id="6" name="Rectangle 5">
              <a:extLst>
                <a:ext uri="{FF2B5EF4-FFF2-40B4-BE49-F238E27FC236}">
                  <a16:creationId xmlns:a16="http://schemas.microsoft.com/office/drawing/2014/main" id="{B4634ED5-5209-378D-C41F-AC4A9D780E2E}"/>
                </a:ext>
              </a:extLst>
            </p:cNvPr>
            <p:cNvSpPr/>
            <p:nvPr/>
          </p:nvSpPr>
          <p:spPr>
            <a:xfrm>
              <a:off x="375920" y="4206239"/>
              <a:ext cx="8392160" cy="49106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7" name="Picture 6" descr="A blue and yellow logo&#10;&#10;Description automatically generated">
              <a:extLst>
                <a:ext uri="{FF2B5EF4-FFF2-40B4-BE49-F238E27FC236}">
                  <a16:creationId xmlns:a16="http://schemas.microsoft.com/office/drawing/2014/main" id="{E60C314E-63AC-B9E4-B491-19E19C47583E}"/>
                </a:ext>
              </a:extLst>
            </p:cNvPr>
            <p:cNvPicPr>
              <a:picLocks noChangeAspect="1"/>
            </p:cNvPicPr>
            <p:nvPr/>
          </p:nvPicPr>
          <p:blipFill>
            <a:blip r:embed="rId2"/>
            <a:stretch>
              <a:fillRect/>
            </a:stretch>
          </p:blipFill>
          <p:spPr>
            <a:xfrm>
              <a:off x="8178853" y="4253653"/>
              <a:ext cx="494401" cy="386080"/>
            </a:xfrm>
            <a:prstGeom prst="rect">
              <a:avLst/>
            </a:prstGeom>
          </p:spPr>
        </p:pic>
      </p:grpSp>
      <p:graphicFrame>
        <p:nvGraphicFramePr>
          <p:cNvPr id="10" name="Chart 9">
            <a:extLst>
              <a:ext uri="{FF2B5EF4-FFF2-40B4-BE49-F238E27FC236}">
                <a16:creationId xmlns:a16="http://schemas.microsoft.com/office/drawing/2014/main" id="{C32463FA-BB20-7AA0-F062-76C87FF31980}"/>
              </a:ext>
            </a:extLst>
          </p:cNvPr>
          <p:cNvGraphicFramePr>
            <a:graphicFrameLocks/>
          </p:cNvGraphicFramePr>
          <p:nvPr>
            <p:extLst>
              <p:ext uri="{D42A27DB-BD31-4B8C-83A1-F6EECF244321}">
                <p14:modId xmlns:p14="http://schemas.microsoft.com/office/powerpoint/2010/main" val="471829747"/>
              </p:ext>
            </p:extLst>
          </p:nvPr>
        </p:nvGraphicFramePr>
        <p:xfrm>
          <a:off x="526610" y="1019909"/>
          <a:ext cx="3817468" cy="294067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7DEA46B3-5892-18D2-3FF1-B82A8A8A694D}"/>
              </a:ext>
            </a:extLst>
          </p:cNvPr>
          <p:cNvGraphicFramePr>
            <a:graphicFrameLocks/>
          </p:cNvGraphicFramePr>
          <p:nvPr>
            <p:extLst>
              <p:ext uri="{D42A27DB-BD31-4B8C-83A1-F6EECF244321}">
                <p14:modId xmlns:p14="http://schemas.microsoft.com/office/powerpoint/2010/main" val="1553294975"/>
              </p:ext>
            </p:extLst>
          </p:nvPr>
        </p:nvGraphicFramePr>
        <p:xfrm>
          <a:off x="4544277" y="1011600"/>
          <a:ext cx="4002234" cy="294067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41846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AE71BDE-608F-319A-D71F-1DF22C8DE4B1}"/>
              </a:ext>
            </a:extLst>
          </p:cNvPr>
          <p:cNvSpPr/>
          <p:nvPr/>
        </p:nvSpPr>
        <p:spPr>
          <a:xfrm>
            <a:off x="117987" y="81116"/>
            <a:ext cx="8915399" cy="4933336"/>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1" name="Rectangle 10">
            <a:extLst>
              <a:ext uri="{FF2B5EF4-FFF2-40B4-BE49-F238E27FC236}">
                <a16:creationId xmlns:a16="http://schemas.microsoft.com/office/drawing/2014/main" id="{191695BF-F35D-97FB-120C-7BC758895699}"/>
              </a:ext>
            </a:extLst>
          </p:cNvPr>
          <p:cNvSpPr/>
          <p:nvPr/>
        </p:nvSpPr>
        <p:spPr>
          <a:xfrm flipV="1">
            <a:off x="284576" y="279770"/>
            <a:ext cx="8618811" cy="4622819"/>
          </a:xfrm>
          <a:prstGeom prst="rect">
            <a:avLst/>
          </a:prstGeom>
          <a:solidFill>
            <a:schemeClr val="bg1"/>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grpSp>
        <p:nvGrpSpPr>
          <p:cNvPr id="31" name="Group 30">
            <a:extLst>
              <a:ext uri="{FF2B5EF4-FFF2-40B4-BE49-F238E27FC236}">
                <a16:creationId xmlns:a16="http://schemas.microsoft.com/office/drawing/2014/main" id="{0A002BC1-A2E4-02B9-4233-9EA1397C3828}"/>
              </a:ext>
            </a:extLst>
          </p:cNvPr>
          <p:cNvGrpSpPr/>
          <p:nvPr/>
        </p:nvGrpSpPr>
        <p:grpSpPr>
          <a:xfrm>
            <a:off x="1912996" y="878098"/>
            <a:ext cx="2168536" cy="1767030"/>
            <a:chOff x="1912996" y="607015"/>
            <a:chExt cx="2168536" cy="1849975"/>
          </a:xfrm>
          <a:solidFill>
            <a:srgbClr val="AC8E4C"/>
          </a:solidFill>
        </p:grpSpPr>
        <p:sp>
          <p:nvSpPr>
            <p:cNvPr id="25" name="Rectangle 24">
              <a:extLst>
                <a:ext uri="{FF2B5EF4-FFF2-40B4-BE49-F238E27FC236}">
                  <a16:creationId xmlns:a16="http://schemas.microsoft.com/office/drawing/2014/main" id="{E902AD4C-55BF-0CB7-8F60-BCE6FF2494CB}"/>
                </a:ext>
              </a:extLst>
            </p:cNvPr>
            <p:cNvSpPr/>
            <p:nvPr/>
          </p:nvSpPr>
          <p:spPr>
            <a:xfrm flipV="1">
              <a:off x="1912996" y="607015"/>
              <a:ext cx="2168536" cy="184997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8" name="TextBox 27">
              <a:extLst>
                <a:ext uri="{FF2B5EF4-FFF2-40B4-BE49-F238E27FC236}">
                  <a16:creationId xmlns:a16="http://schemas.microsoft.com/office/drawing/2014/main" id="{46EFF854-D9EA-1162-DF4D-E356A64AD367}"/>
                </a:ext>
              </a:extLst>
            </p:cNvPr>
            <p:cNvSpPr txBox="1"/>
            <p:nvPr/>
          </p:nvSpPr>
          <p:spPr>
            <a:xfrm>
              <a:off x="2470086" y="835919"/>
              <a:ext cx="1085914" cy="373780"/>
            </a:xfrm>
            <a:prstGeom prst="rect">
              <a:avLst/>
            </a:prstGeom>
            <a:solidFill>
              <a:srgbClr val="002060"/>
            </a:solidFill>
          </p:spPr>
          <p:txBody>
            <a:bodyPr wrap="square" rtlCol="0">
              <a:spAutoFit/>
            </a:bodyPr>
            <a:lstStyle/>
            <a:p>
              <a:r>
                <a:rPr lang="en-GB" sz="1720" dirty="0">
                  <a:solidFill>
                    <a:schemeClr val="bg1"/>
                  </a:solidFill>
                  <a:latin typeface="Roboto Medium"/>
                  <a:ea typeface="Roboto Medium"/>
                  <a:cs typeface="Roboto Medium"/>
                </a:rPr>
                <a:t>1937436</a:t>
              </a:r>
            </a:p>
          </p:txBody>
        </p:sp>
        <p:sp>
          <p:nvSpPr>
            <p:cNvPr id="29" name="Title 1">
              <a:extLst>
                <a:ext uri="{FF2B5EF4-FFF2-40B4-BE49-F238E27FC236}">
                  <a16:creationId xmlns:a16="http://schemas.microsoft.com/office/drawing/2014/main" id="{76E3E05E-4EC2-0E36-D1A7-3CBAE0C6F60A}"/>
                </a:ext>
              </a:extLst>
            </p:cNvPr>
            <p:cNvSpPr txBox="1">
              <a:spLocks/>
            </p:cNvSpPr>
            <p:nvPr/>
          </p:nvSpPr>
          <p:spPr>
            <a:xfrm>
              <a:off x="2470086" y="1253452"/>
              <a:ext cx="1229143" cy="258667"/>
            </a:xfrm>
            <a:prstGeom prst="rect">
              <a:avLst/>
            </a:prstGeom>
            <a:solidFill>
              <a:srgbClr val="002060"/>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393192" eaLnBrk="0" hangingPunct="0">
                <a:lnSpc>
                  <a:spcPct val="100000"/>
                </a:lnSpc>
                <a:spcAft>
                  <a:spcPts val="600"/>
                </a:spcAft>
                <a:defRPr/>
              </a:pPr>
              <a:r>
                <a:rPr lang="en-ZA" sz="1400" kern="1200" dirty="0">
                  <a:solidFill>
                    <a:schemeClr val="bg1"/>
                  </a:solidFill>
                  <a:latin typeface="Roboto Medium"/>
                  <a:ea typeface="Roboto Medium"/>
                  <a:cs typeface="Roboto Medium"/>
                </a:rPr>
                <a:t>Total claims</a:t>
              </a:r>
              <a:endParaRPr kumimoji="0" lang="en-ZA" sz="1400" b="0" i="0" u="none" strike="noStrike" kern="1200" cap="none" spc="0" normalizeH="0" baseline="0" noProof="0" dirty="0">
                <a:ln>
                  <a:noFill/>
                </a:ln>
                <a:solidFill>
                  <a:schemeClr val="bg1"/>
                </a:solidFill>
                <a:effectLst/>
                <a:uLnTx/>
                <a:uFillTx/>
                <a:latin typeface="Roboto Medium" panose="02000000000000000000" pitchFamily="2" charset="0"/>
                <a:ea typeface="Roboto Medium" panose="02000000000000000000" pitchFamily="2" charset="0"/>
                <a:cs typeface="Roboto Medium" panose="02000000000000000000" pitchFamily="2" charset="0"/>
              </a:endParaRPr>
            </a:p>
          </p:txBody>
        </p:sp>
        <p:sp>
          <p:nvSpPr>
            <p:cNvPr id="30" name="TextBox 6">
              <a:extLst>
                <a:ext uri="{FF2B5EF4-FFF2-40B4-BE49-F238E27FC236}">
                  <a16:creationId xmlns:a16="http://schemas.microsoft.com/office/drawing/2014/main" id="{77F1884E-59D3-EC8A-7A82-32B4E36C5727}"/>
                </a:ext>
              </a:extLst>
            </p:cNvPr>
            <p:cNvSpPr txBox="1"/>
            <p:nvPr/>
          </p:nvSpPr>
          <p:spPr>
            <a:xfrm>
              <a:off x="2060916" y="1441557"/>
              <a:ext cx="1827793" cy="273890"/>
            </a:xfrm>
            <a:prstGeom prst="rect">
              <a:avLst/>
            </a:prstGeom>
            <a:solidFill>
              <a:srgbClr val="002060"/>
            </a:solidFill>
          </p:spPr>
          <p:txBody>
            <a:bodyPr wrap="square" rtlCol="0">
              <a:spAutoFit/>
            </a:bodyPr>
            <a:lstStyle>
              <a:defPPr>
                <a:defRPr lang="en-US"/>
              </a:defPPr>
              <a:lvl1pPr algn="l" defTabSz="457200" rtl="0" eaLnBrk="0" fontAlgn="base" hangingPunct="0">
                <a:spcBef>
                  <a:spcPct val="0"/>
                </a:spcBef>
                <a:spcAft>
                  <a:spcPct val="0"/>
                </a:spcAft>
                <a:defRPr kern="1200">
                  <a:solidFill>
                    <a:schemeClr val="tx1"/>
                  </a:solidFill>
                  <a:latin typeface="Calibri" charset="0"/>
                  <a:ea typeface="MS PGothic" charset="-128"/>
                  <a:cs typeface="+mn-cs"/>
                </a:defRPr>
              </a:lvl1pPr>
              <a:lvl2pPr marL="457200" algn="l" defTabSz="457200" rtl="0" eaLnBrk="0" fontAlgn="base" hangingPunct="0">
                <a:spcBef>
                  <a:spcPct val="0"/>
                </a:spcBef>
                <a:spcAft>
                  <a:spcPct val="0"/>
                </a:spcAft>
                <a:defRPr kern="1200">
                  <a:solidFill>
                    <a:schemeClr val="tx1"/>
                  </a:solidFill>
                  <a:latin typeface="Calibri" charset="0"/>
                  <a:ea typeface="MS PGothic" charset="-128"/>
                  <a:cs typeface="+mn-cs"/>
                </a:defRPr>
              </a:lvl2pPr>
              <a:lvl3pPr marL="914400" algn="l" defTabSz="457200" rtl="0" eaLnBrk="0" fontAlgn="base" hangingPunct="0">
                <a:spcBef>
                  <a:spcPct val="0"/>
                </a:spcBef>
                <a:spcAft>
                  <a:spcPct val="0"/>
                </a:spcAft>
                <a:defRPr kern="1200">
                  <a:solidFill>
                    <a:schemeClr val="tx1"/>
                  </a:solidFill>
                  <a:latin typeface="Calibri" charset="0"/>
                  <a:ea typeface="MS PGothic" charset="-128"/>
                  <a:cs typeface="+mn-cs"/>
                </a:defRPr>
              </a:lvl3pPr>
              <a:lvl4pPr marL="1371600" algn="l" defTabSz="457200" rtl="0" eaLnBrk="0" fontAlgn="base" hangingPunct="0">
                <a:spcBef>
                  <a:spcPct val="0"/>
                </a:spcBef>
                <a:spcAft>
                  <a:spcPct val="0"/>
                </a:spcAft>
                <a:defRPr kern="1200">
                  <a:solidFill>
                    <a:schemeClr val="tx1"/>
                  </a:solidFill>
                  <a:latin typeface="Calibri" charset="0"/>
                  <a:ea typeface="MS PGothic" charset="-128"/>
                  <a:cs typeface="+mn-cs"/>
                </a:defRPr>
              </a:lvl4pPr>
              <a:lvl5pPr marL="1828800" algn="l" defTabSz="457200" rtl="0" eaLnBrk="0" fontAlgn="base" hangingPunct="0">
                <a:spcBef>
                  <a:spcPct val="0"/>
                </a:spcBef>
                <a:spcAft>
                  <a:spcPct val="0"/>
                </a:spcAft>
                <a:defRPr kern="1200">
                  <a:solidFill>
                    <a:schemeClr val="tx1"/>
                  </a:solidFill>
                  <a:latin typeface="Calibri" charset="0"/>
                  <a:ea typeface="MS PGothic" charset="-128"/>
                  <a:cs typeface="+mn-cs"/>
                </a:defRPr>
              </a:lvl5pPr>
              <a:lvl6pPr marL="2286000" algn="l" defTabSz="914400" rtl="0" eaLnBrk="1" latinLnBrk="0" hangingPunct="1">
                <a:defRPr kern="1200">
                  <a:solidFill>
                    <a:schemeClr val="tx1"/>
                  </a:solidFill>
                  <a:latin typeface="Calibri" charset="0"/>
                  <a:ea typeface="MS PGothic" charset="-128"/>
                  <a:cs typeface="+mn-cs"/>
                </a:defRPr>
              </a:lvl6pPr>
              <a:lvl7pPr marL="2743200" algn="l" defTabSz="914400" rtl="0" eaLnBrk="1" latinLnBrk="0" hangingPunct="1">
                <a:defRPr kern="1200">
                  <a:solidFill>
                    <a:schemeClr val="tx1"/>
                  </a:solidFill>
                  <a:latin typeface="Calibri" charset="0"/>
                  <a:ea typeface="MS PGothic" charset="-128"/>
                  <a:cs typeface="+mn-cs"/>
                </a:defRPr>
              </a:lvl7pPr>
              <a:lvl8pPr marL="3200400" algn="l" defTabSz="914400" rtl="0" eaLnBrk="1" latinLnBrk="0" hangingPunct="1">
                <a:defRPr kern="1200">
                  <a:solidFill>
                    <a:schemeClr val="tx1"/>
                  </a:solidFill>
                  <a:latin typeface="Calibri" charset="0"/>
                  <a:ea typeface="MS PGothic" charset="-128"/>
                  <a:cs typeface="+mn-cs"/>
                </a:defRPr>
              </a:lvl8pPr>
              <a:lvl9pPr marL="3657600" algn="l" defTabSz="914400" rtl="0" eaLnBrk="1" latinLnBrk="0" hangingPunct="1">
                <a:defRPr kern="1200">
                  <a:solidFill>
                    <a:schemeClr val="tx1"/>
                  </a:solidFill>
                  <a:latin typeface="Calibri" charset="0"/>
                  <a:ea typeface="MS PGothic" charset="-128"/>
                  <a:cs typeface="+mn-cs"/>
                </a:defRPr>
              </a:lvl9pPr>
            </a:lstStyle>
            <a:p>
              <a:pPr algn="ctr"/>
              <a:r>
                <a:rPr lang="en-GB" sz="1100" dirty="0">
                  <a:solidFill>
                    <a:srgbClr val="F5A920"/>
                  </a:solidFill>
                  <a:latin typeface="Arial" panose="020B0604020202020204" pitchFamily="34" charset="0"/>
                  <a:cs typeface="Arial" panose="020B0604020202020204" pitchFamily="34" charset="0"/>
                </a:rPr>
                <a:t>Total claims reported</a:t>
              </a:r>
              <a:endParaRPr lang="en-GB" sz="1000" b="1" dirty="0">
                <a:solidFill>
                  <a:srgbClr val="F5A920"/>
                </a:solidFill>
                <a:latin typeface="Arial" panose="020B0604020202020204" pitchFamily="34" charset="0"/>
                <a:cs typeface="Arial" panose="020B0604020202020204" pitchFamily="34" charset="0"/>
              </a:endParaRPr>
            </a:p>
          </p:txBody>
        </p:sp>
      </p:grpSp>
      <p:sp>
        <p:nvSpPr>
          <p:cNvPr id="35" name="Title 1">
            <a:extLst>
              <a:ext uri="{FF2B5EF4-FFF2-40B4-BE49-F238E27FC236}">
                <a16:creationId xmlns:a16="http://schemas.microsoft.com/office/drawing/2014/main" id="{0847DA64-93FE-7A5C-51E4-763A352D255D}"/>
              </a:ext>
            </a:extLst>
          </p:cNvPr>
          <p:cNvSpPr txBox="1">
            <a:spLocks/>
          </p:cNvSpPr>
          <p:nvPr/>
        </p:nvSpPr>
        <p:spPr>
          <a:xfrm>
            <a:off x="1681146" y="271674"/>
            <a:ext cx="4028774" cy="41586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393192" eaLnBrk="0" hangingPunct="0">
              <a:lnSpc>
                <a:spcPct val="100000"/>
              </a:lnSpc>
              <a:spcAft>
                <a:spcPts val="600"/>
              </a:spcAft>
              <a:defRPr/>
            </a:pPr>
            <a:r>
              <a:rPr lang="en-ZA" sz="1720" kern="1200" dirty="0">
                <a:solidFill>
                  <a:srgbClr val="002060"/>
                </a:solidFill>
                <a:latin typeface="Roboto Medium"/>
                <a:ea typeface="Roboto Medium"/>
                <a:cs typeface="Roboto Medium"/>
              </a:rPr>
              <a:t>Medical claims at a glance</a:t>
            </a:r>
            <a:endParaRPr kumimoji="0" lang="en-ZA" sz="2000" b="0" i="0" u="none" strike="noStrike" kern="1200" cap="none" spc="0" normalizeH="0" baseline="0" noProof="0" dirty="0">
              <a:ln>
                <a:noFill/>
              </a:ln>
              <a:solidFill>
                <a:srgbClr val="002060"/>
              </a:solidFill>
              <a:effectLst/>
              <a:uLnTx/>
              <a:uFillTx/>
              <a:latin typeface="Roboto Medium" panose="02000000000000000000" pitchFamily="2" charset="0"/>
              <a:ea typeface="Roboto Medium" panose="02000000000000000000" pitchFamily="2" charset="0"/>
              <a:cs typeface="Roboto Medium" panose="02000000000000000000" pitchFamily="2" charset="0"/>
            </a:endParaRPr>
          </a:p>
        </p:txBody>
      </p:sp>
      <p:sp>
        <p:nvSpPr>
          <p:cNvPr id="2" name="TextBox 1">
            <a:extLst>
              <a:ext uri="{FF2B5EF4-FFF2-40B4-BE49-F238E27FC236}">
                <a16:creationId xmlns:a16="http://schemas.microsoft.com/office/drawing/2014/main" id="{7AC7E999-EE24-0DA1-CCDB-3F849CA7F1E8}"/>
              </a:ext>
            </a:extLst>
          </p:cNvPr>
          <p:cNvSpPr txBox="1"/>
          <p:nvPr/>
        </p:nvSpPr>
        <p:spPr>
          <a:xfrm>
            <a:off x="4890934" y="2821977"/>
            <a:ext cx="637088" cy="357021"/>
          </a:xfrm>
          <a:prstGeom prst="rect">
            <a:avLst/>
          </a:prstGeom>
          <a:noFill/>
        </p:spPr>
        <p:txBody>
          <a:bodyPr wrap="square" rtlCol="0">
            <a:spAutoFit/>
          </a:bodyPr>
          <a:lstStyle/>
          <a:p>
            <a:r>
              <a:rPr lang="en-GB" sz="1720" dirty="0">
                <a:solidFill>
                  <a:schemeClr val="bg1"/>
                </a:solidFill>
                <a:latin typeface="Roboto Medium"/>
                <a:ea typeface="Roboto Medium"/>
                <a:cs typeface="Roboto Medium"/>
              </a:rPr>
              <a:t>40%</a:t>
            </a:r>
          </a:p>
        </p:txBody>
      </p:sp>
      <p:sp>
        <p:nvSpPr>
          <p:cNvPr id="3" name="Title 1">
            <a:extLst>
              <a:ext uri="{FF2B5EF4-FFF2-40B4-BE49-F238E27FC236}">
                <a16:creationId xmlns:a16="http://schemas.microsoft.com/office/drawing/2014/main" id="{473EC546-E559-D631-00A5-994E4B45785F}"/>
              </a:ext>
            </a:extLst>
          </p:cNvPr>
          <p:cNvSpPr txBox="1">
            <a:spLocks/>
          </p:cNvSpPr>
          <p:nvPr/>
        </p:nvSpPr>
        <p:spPr>
          <a:xfrm>
            <a:off x="4731340" y="3220790"/>
            <a:ext cx="1229143" cy="24706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393192" eaLnBrk="0" hangingPunct="0">
              <a:lnSpc>
                <a:spcPct val="100000"/>
              </a:lnSpc>
              <a:spcAft>
                <a:spcPts val="600"/>
              </a:spcAft>
              <a:defRPr/>
            </a:pPr>
            <a:r>
              <a:rPr lang="en-ZA" sz="1400" kern="1200" dirty="0">
                <a:solidFill>
                  <a:schemeClr val="bg1"/>
                </a:solidFill>
                <a:latin typeface="Roboto Medium"/>
                <a:ea typeface="Roboto Medium"/>
                <a:cs typeface="Roboto Medium"/>
              </a:rPr>
              <a:t>Decrease</a:t>
            </a:r>
            <a:endParaRPr kumimoji="0" lang="en-ZA" sz="1400" b="0" i="0" u="none" strike="noStrike" kern="1200" cap="none" spc="0" normalizeH="0" baseline="0" noProof="0" dirty="0">
              <a:ln>
                <a:noFill/>
              </a:ln>
              <a:solidFill>
                <a:schemeClr val="bg1"/>
              </a:solidFill>
              <a:effectLst/>
              <a:uLnTx/>
              <a:uFillTx/>
              <a:latin typeface="Roboto Medium" panose="02000000000000000000" pitchFamily="2" charset="0"/>
              <a:ea typeface="Roboto Medium" panose="02000000000000000000" pitchFamily="2" charset="0"/>
              <a:cs typeface="Roboto Medium" panose="02000000000000000000" pitchFamily="2" charset="0"/>
            </a:endParaRPr>
          </a:p>
        </p:txBody>
      </p:sp>
      <p:sp>
        <p:nvSpPr>
          <p:cNvPr id="6" name="TextBox 5">
            <a:extLst>
              <a:ext uri="{FF2B5EF4-FFF2-40B4-BE49-F238E27FC236}">
                <a16:creationId xmlns:a16="http://schemas.microsoft.com/office/drawing/2014/main" id="{209B1363-6022-587E-7A78-C73FA42587FC}"/>
              </a:ext>
            </a:extLst>
          </p:cNvPr>
          <p:cNvSpPr txBox="1"/>
          <p:nvPr/>
        </p:nvSpPr>
        <p:spPr>
          <a:xfrm>
            <a:off x="7202729" y="2863769"/>
            <a:ext cx="637088" cy="357021"/>
          </a:xfrm>
          <a:prstGeom prst="rect">
            <a:avLst/>
          </a:prstGeom>
          <a:noFill/>
        </p:spPr>
        <p:txBody>
          <a:bodyPr wrap="square" rtlCol="0">
            <a:spAutoFit/>
          </a:bodyPr>
          <a:lstStyle/>
          <a:p>
            <a:r>
              <a:rPr lang="en-GB" sz="1720" dirty="0">
                <a:solidFill>
                  <a:schemeClr val="bg1"/>
                </a:solidFill>
                <a:latin typeface="Roboto Medium"/>
                <a:ea typeface="Roboto Medium"/>
                <a:cs typeface="Roboto Medium"/>
              </a:rPr>
              <a:t>48%</a:t>
            </a:r>
          </a:p>
        </p:txBody>
      </p:sp>
      <p:sp>
        <p:nvSpPr>
          <p:cNvPr id="7" name="Title 1">
            <a:extLst>
              <a:ext uri="{FF2B5EF4-FFF2-40B4-BE49-F238E27FC236}">
                <a16:creationId xmlns:a16="http://schemas.microsoft.com/office/drawing/2014/main" id="{C5258D80-AE7D-A9AB-D38C-5F354ABA488C}"/>
              </a:ext>
            </a:extLst>
          </p:cNvPr>
          <p:cNvSpPr txBox="1">
            <a:spLocks/>
          </p:cNvSpPr>
          <p:nvPr/>
        </p:nvSpPr>
        <p:spPr>
          <a:xfrm>
            <a:off x="7043135" y="3262582"/>
            <a:ext cx="1229143" cy="24706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393192" eaLnBrk="0" hangingPunct="0">
              <a:lnSpc>
                <a:spcPct val="100000"/>
              </a:lnSpc>
              <a:spcAft>
                <a:spcPts val="600"/>
              </a:spcAft>
              <a:defRPr/>
            </a:pPr>
            <a:r>
              <a:rPr lang="en-ZA" sz="1400" kern="1200" dirty="0">
                <a:solidFill>
                  <a:schemeClr val="bg1"/>
                </a:solidFill>
                <a:latin typeface="Roboto Medium"/>
                <a:ea typeface="Roboto Medium"/>
                <a:cs typeface="Roboto Medium"/>
              </a:rPr>
              <a:t>Increase</a:t>
            </a:r>
            <a:endParaRPr kumimoji="0" lang="en-ZA" sz="1400" b="0" i="0" u="none" strike="noStrike" kern="1200" cap="none" spc="0" normalizeH="0" baseline="0" noProof="0" dirty="0">
              <a:ln>
                <a:noFill/>
              </a:ln>
              <a:solidFill>
                <a:schemeClr val="bg1"/>
              </a:solidFill>
              <a:effectLst/>
              <a:uLnTx/>
              <a:uFillTx/>
              <a:latin typeface="Roboto Medium" panose="02000000000000000000" pitchFamily="2" charset="0"/>
              <a:ea typeface="Roboto Medium" panose="02000000000000000000" pitchFamily="2" charset="0"/>
              <a:cs typeface="Roboto Medium" panose="02000000000000000000" pitchFamily="2" charset="0"/>
            </a:endParaRPr>
          </a:p>
        </p:txBody>
      </p:sp>
      <p:grpSp>
        <p:nvGrpSpPr>
          <p:cNvPr id="9" name="Group 8">
            <a:extLst>
              <a:ext uri="{FF2B5EF4-FFF2-40B4-BE49-F238E27FC236}">
                <a16:creationId xmlns:a16="http://schemas.microsoft.com/office/drawing/2014/main" id="{8E929293-015A-05FD-3573-A25854A0244C}"/>
              </a:ext>
            </a:extLst>
          </p:cNvPr>
          <p:cNvGrpSpPr/>
          <p:nvPr/>
        </p:nvGrpSpPr>
        <p:grpSpPr>
          <a:xfrm>
            <a:off x="284576" y="4411522"/>
            <a:ext cx="8618811" cy="491067"/>
            <a:chOff x="375920" y="4206239"/>
            <a:chExt cx="8392160" cy="491067"/>
          </a:xfrm>
        </p:grpSpPr>
        <p:sp>
          <p:nvSpPr>
            <p:cNvPr id="10" name="Rectangle 9">
              <a:extLst>
                <a:ext uri="{FF2B5EF4-FFF2-40B4-BE49-F238E27FC236}">
                  <a16:creationId xmlns:a16="http://schemas.microsoft.com/office/drawing/2014/main" id="{71F738FF-3DB7-87C2-CB09-928E154C7BB3}"/>
                </a:ext>
              </a:extLst>
            </p:cNvPr>
            <p:cNvSpPr/>
            <p:nvPr/>
          </p:nvSpPr>
          <p:spPr>
            <a:xfrm>
              <a:off x="375920" y="4206239"/>
              <a:ext cx="8392160" cy="49106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12" name="Picture 11" descr="A blue and yellow logo&#10;&#10;Description automatically generated">
              <a:extLst>
                <a:ext uri="{FF2B5EF4-FFF2-40B4-BE49-F238E27FC236}">
                  <a16:creationId xmlns:a16="http://schemas.microsoft.com/office/drawing/2014/main" id="{D74036F9-5127-A03C-1298-E78B08A6D6A8}"/>
                </a:ext>
              </a:extLst>
            </p:cNvPr>
            <p:cNvPicPr>
              <a:picLocks noChangeAspect="1"/>
            </p:cNvPicPr>
            <p:nvPr/>
          </p:nvPicPr>
          <p:blipFill>
            <a:blip r:embed="rId2"/>
            <a:stretch>
              <a:fillRect/>
            </a:stretch>
          </p:blipFill>
          <p:spPr>
            <a:xfrm>
              <a:off x="8178853" y="4253653"/>
              <a:ext cx="494401" cy="386080"/>
            </a:xfrm>
            <a:prstGeom prst="rect">
              <a:avLst/>
            </a:prstGeom>
          </p:spPr>
        </p:pic>
      </p:grpSp>
      <p:pic>
        <p:nvPicPr>
          <p:cNvPr id="13" name="Picture 12" descr="A logo with text on it&#10;&#10;Description automatically generated">
            <a:extLst>
              <a:ext uri="{FF2B5EF4-FFF2-40B4-BE49-F238E27FC236}">
                <a16:creationId xmlns:a16="http://schemas.microsoft.com/office/drawing/2014/main" id="{074E8755-5EA1-DFD2-06A9-BFC96C4F251D}"/>
              </a:ext>
            </a:extLst>
          </p:cNvPr>
          <p:cNvPicPr>
            <a:picLocks noChangeAspect="1"/>
          </p:cNvPicPr>
          <p:nvPr/>
        </p:nvPicPr>
        <p:blipFill>
          <a:blip r:embed="rId3"/>
          <a:stretch>
            <a:fillRect/>
          </a:stretch>
        </p:blipFill>
        <p:spPr>
          <a:xfrm>
            <a:off x="357738" y="279770"/>
            <a:ext cx="1163879" cy="931864"/>
          </a:xfrm>
          <a:prstGeom prst="rect">
            <a:avLst/>
          </a:prstGeom>
        </p:spPr>
      </p:pic>
      <p:grpSp>
        <p:nvGrpSpPr>
          <p:cNvPr id="14" name="Group 13">
            <a:extLst>
              <a:ext uri="{FF2B5EF4-FFF2-40B4-BE49-F238E27FC236}">
                <a16:creationId xmlns:a16="http://schemas.microsoft.com/office/drawing/2014/main" id="{69BCEC0A-ACCA-3322-6F81-345CB3420BB4}"/>
              </a:ext>
            </a:extLst>
          </p:cNvPr>
          <p:cNvGrpSpPr/>
          <p:nvPr/>
        </p:nvGrpSpPr>
        <p:grpSpPr>
          <a:xfrm>
            <a:off x="4186471" y="886194"/>
            <a:ext cx="2168536" cy="1767030"/>
            <a:chOff x="1912996" y="607015"/>
            <a:chExt cx="2168536" cy="1849975"/>
          </a:xfrm>
          <a:solidFill>
            <a:srgbClr val="AC8E4C"/>
          </a:solidFill>
        </p:grpSpPr>
        <p:sp>
          <p:nvSpPr>
            <p:cNvPr id="15" name="Rectangle 14">
              <a:extLst>
                <a:ext uri="{FF2B5EF4-FFF2-40B4-BE49-F238E27FC236}">
                  <a16:creationId xmlns:a16="http://schemas.microsoft.com/office/drawing/2014/main" id="{E0B1A89B-8EEA-3A1C-67B3-3D8D6BBAD4F7}"/>
                </a:ext>
              </a:extLst>
            </p:cNvPr>
            <p:cNvSpPr/>
            <p:nvPr/>
          </p:nvSpPr>
          <p:spPr>
            <a:xfrm flipV="1">
              <a:off x="1912996" y="607015"/>
              <a:ext cx="2168536" cy="184997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45B04CAF-9C72-1109-B1F8-1698D41E2345}"/>
                </a:ext>
              </a:extLst>
            </p:cNvPr>
            <p:cNvSpPr txBox="1"/>
            <p:nvPr/>
          </p:nvSpPr>
          <p:spPr>
            <a:xfrm>
              <a:off x="2470086" y="835919"/>
              <a:ext cx="1085914" cy="373780"/>
            </a:xfrm>
            <a:prstGeom prst="rect">
              <a:avLst/>
            </a:prstGeom>
            <a:solidFill>
              <a:srgbClr val="002060"/>
            </a:solidFill>
          </p:spPr>
          <p:txBody>
            <a:bodyPr wrap="square" rtlCol="0">
              <a:spAutoFit/>
            </a:bodyPr>
            <a:lstStyle/>
            <a:p>
              <a:r>
                <a:rPr lang="en-GB" sz="1720" dirty="0">
                  <a:solidFill>
                    <a:schemeClr val="bg1"/>
                  </a:solidFill>
                  <a:latin typeface="Roboto Medium"/>
                  <a:ea typeface="Roboto Medium"/>
                  <a:cs typeface="Roboto Medium"/>
                </a:rPr>
                <a:t>1937350</a:t>
              </a:r>
            </a:p>
          </p:txBody>
        </p:sp>
        <p:sp>
          <p:nvSpPr>
            <p:cNvPr id="17" name="Title 1">
              <a:extLst>
                <a:ext uri="{FF2B5EF4-FFF2-40B4-BE49-F238E27FC236}">
                  <a16:creationId xmlns:a16="http://schemas.microsoft.com/office/drawing/2014/main" id="{E7174C7D-A62F-2E00-F522-41143B75D080}"/>
                </a:ext>
              </a:extLst>
            </p:cNvPr>
            <p:cNvSpPr txBox="1">
              <a:spLocks/>
            </p:cNvSpPr>
            <p:nvPr/>
          </p:nvSpPr>
          <p:spPr>
            <a:xfrm>
              <a:off x="2172324" y="1253453"/>
              <a:ext cx="1526905" cy="258667"/>
            </a:xfrm>
            <a:prstGeom prst="rect">
              <a:avLst/>
            </a:prstGeom>
            <a:solidFill>
              <a:srgbClr val="002060"/>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393192" eaLnBrk="0" hangingPunct="0">
                <a:lnSpc>
                  <a:spcPct val="100000"/>
                </a:lnSpc>
                <a:spcAft>
                  <a:spcPts val="600"/>
                </a:spcAft>
                <a:defRPr/>
              </a:pPr>
              <a:r>
                <a:rPr lang="en-ZA" sz="1400" kern="1200" dirty="0">
                  <a:solidFill>
                    <a:schemeClr val="bg1"/>
                  </a:solidFill>
                  <a:latin typeface="Roboto Medium"/>
                  <a:ea typeface="Roboto Medium"/>
                  <a:cs typeface="Roboto Medium"/>
                </a:rPr>
                <a:t>Complete claims</a:t>
              </a:r>
              <a:endParaRPr kumimoji="0" lang="en-ZA" sz="1400" b="0" i="0" u="none" strike="noStrike" kern="1200" cap="none" spc="0" normalizeH="0" baseline="0" noProof="0" dirty="0">
                <a:ln>
                  <a:noFill/>
                </a:ln>
                <a:solidFill>
                  <a:schemeClr val="bg1"/>
                </a:solidFill>
                <a:effectLst/>
                <a:uLnTx/>
                <a:uFillTx/>
                <a:latin typeface="Roboto Medium" panose="02000000000000000000" pitchFamily="2" charset="0"/>
                <a:ea typeface="Roboto Medium" panose="02000000000000000000" pitchFamily="2" charset="0"/>
                <a:cs typeface="Roboto Medium" panose="02000000000000000000" pitchFamily="2" charset="0"/>
              </a:endParaRPr>
            </a:p>
          </p:txBody>
        </p:sp>
        <p:sp>
          <p:nvSpPr>
            <p:cNvPr id="18" name="TextBox 6">
              <a:extLst>
                <a:ext uri="{FF2B5EF4-FFF2-40B4-BE49-F238E27FC236}">
                  <a16:creationId xmlns:a16="http://schemas.microsoft.com/office/drawing/2014/main" id="{6A9178CB-FFF9-1946-8115-2EC650D94D87}"/>
                </a:ext>
              </a:extLst>
            </p:cNvPr>
            <p:cNvSpPr txBox="1"/>
            <p:nvPr/>
          </p:nvSpPr>
          <p:spPr>
            <a:xfrm>
              <a:off x="2060916" y="1441557"/>
              <a:ext cx="1827793" cy="451113"/>
            </a:xfrm>
            <a:prstGeom prst="rect">
              <a:avLst/>
            </a:prstGeom>
            <a:solidFill>
              <a:srgbClr val="002060"/>
            </a:solidFill>
          </p:spPr>
          <p:txBody>
            <a:bodyPr wrap="square" rtlCol="0">
              <a:spAutoFit/>
            </a:bodyPr>
            <a:lstStyle>
              <a:defPPr>
                <a:defRPr lang="en-US"/>
              </a:defPPr>
              <a:lvl1pPr algn="l" defTabSz="457200" rtl="0" eaLnBrk="0" fontAlgn="base" hangingPunct="0">
                <a:spcBef>
                  <a:spcPct val="0"/>
                </a:spcBef>
                <a:spcAft>
                  <a:spcPct val="0"/>
                </a:spcAft>
                <a:defRPr kern="1200">
                  <a:solidFill>
                    <a:schemeClr val="tx1"/>
                  </a:solidFill>
                  <a:latin typeface="Calibri" charset="0"/>
                  <a:ea typeface="MS PGothic" charset="-128"/>
                  <a:cs typeface="+mn-cs"/>
                </a:defRPr>
              </a:lvl1pPr>
              <a:lvl2pPr marL="457200" algn="l" defTabSz="457200" rtl="0" eaLnBrk="0" fontAlgn="base" hangingPunct="0">
                <a:spcBef>
                  <a:spcPct val="0"/>
                </a:spcBef>
                <a:spcAft>
                  <a:spcPct val="0"/>
                </a:spcAft>
                <a:defRPr kern="1200">
                  <a:solidFill>
                    <a:schemeClr val="tx1"/>
                  </a:solidFill>
                  <a:latin typeface="Calibri" charset="0"/>
                  <a:ea typeface="MS PGothic" charset="-128"/>
                  <a:cs typeface="+mn-cs"/>
                </a:defRPr>
              </a:lvl2pPr>
              <a:lvl3pPr marL="914400" algn="l" defTabSz="457200" rtl="0" eaLnBrk="0" fontAlgn="base" hangingPunct="0">
                <a:spcBef>
                  <a:spcPct val="0"/>
                </a:spcBef>
                <a:spcAft>
                  <a:spcPct val="0"/>
                </a:spcAft>
                <a:defRPr kern="1200">
                  <a:solidFill>
                    <a:schemeClr val="tx1"/>
                  </a:solidFill>
                  <a:latin typeface="Calibri" charset="0"/>
                  <a:ea typeface="MS PGothic" charset="-128"/>
                  <a:cs typeface="+mn-cs"/>
                </a:defRPr>
              </a:lvl3pPr>
              <a:lvl4pPr marL="1371600" algn="l" defTabSz="457200" rtl="0" eaLnBrk="0" fontAlgn="base" hangingPunct="0">
                <a:spcBef>
                  <a:spcPct val="0"/>
                </a:spcBef>
                <a:spcAft>
                  <a:spcPct val="0"/>
                </a:spcAft>
                <a:defRPr kern="1200">
                  <a:solidFill>
                    <a:schemeClr val="tx1"/>
                  </a:solidFill>
                  <a:latin typeface="Calibri" charset="0"/>
                  <a:ea typeface="MS PGothic" charset="-128"/>
                  <a:cs typeface="+mn-cs"/>
                </a:defRPr>
              </a:lvl4pPr>
              <a:lvl5pPr marL="1828800" algn="l" defTabSz="457200" rtl="0" eaLnBrk="0" fontAlgn="base" hangingPunct="0">
                <a:spcBef>
                  <a:spcPct val="0"/>
                </a:spcBef>
                <a:spcAft>
                  <a:spcPct val="0"/>
                </a:spcAft>
                <a:defRPr kern="1200">
                  <a:solidFill>
                    <a:schemeClr val="tx1"/>
                  </a:solidFill>
                  <a:latin typeface="Calibri" charset="0"/>
                  <a:ea typeface="MS PGothic" charset="-128"/>
                  <a:cs typeface="+mn-cs"/>
                </a:defRPr>
              </a:lvl5pPr>
              <a:lvl6pPr marL="2286000" algn="l" defTabSz="914400" rtl="0" eaLnBrk="1" latinLnBrk="0" hangingPunct="1">
                <a:defRPr kern="1200">
                  <a:solidFill>
                    <a:schemeClr val="tx1"/>
                  </a:solidFill>
                  <a:latin typeface="Calibri" charset="0"/>
                  <a:ea typeface="MS PGothic" charset="-128"/>
                  <a:cs typeface="+mn-cs"/>
                </a:defRPr>
              </a:lvl6pPr>
              <a:lvl7pPr marL="2743200" algn="l" defTabSz="914400" rtl="0" eaLnBrk="1" latinLnBrk="0" hangingPunct="1">
                <a:defRPr kern="1200">
                  <a:solidFill>
                    <a:schemeClr val="tx1"/>
                  </a:solidFill>
                  <a:latin typeface="Calibri" charset="0"/>
                  <a:ea typeface="MS PGothic" charset="-128"/>
                  <a:cs typeface="+mn-cs"/>
                </a:defRPr>
              </a:lvl7pPr>
              <a:lvl8pPr marL="3200400" algn="l" defTabSz="914400" rtl="0" eaLnBrk="1" latinLnBrk="0" hangingPunct="1">
                <a:defRPr kern="1200">
                  <a:solidFill>
                    <a:schemeClr val="tx1"/>
                  </a:solidFill>
                  <a:latin typeface="Calibri" charset="0"/>
                  <a:ea typeface="MS PGothic" charset="-128"/>
                  <a:cs typeface="+mn-cs"/>
                </a:defRPr>
              </a:lvl8pPr>
              <a:lvl9pPr marL="3657600" algn="l" defTabSz="914400" rtl="0" eaLnBrk="1" latinLnBrk="0" hangingPunct="1">
                <a:defRPr kern="1200">
                  <a:solidFill>
                    <a:schemeClr val="tx1"/>
                  </a:solidFill>
                  <a:latin typeface="Calibri" charset="0"/>
                  <a:ea typeface="MS PGothic" charset="-128"/>
                  <a:cs typeface="+mn-cs"/>
                </a:defRPr>
              </a:lvl9pPr>
            </a:lstStyle>
            <a:p>
              <a:pPr algn="ctr"/>
              <a:r>
                <a:rPr lang="en-GB" sz="1100" dirty="0">
                  <a:solidFill>
                    <a:srgbClr val="F5A920"/>
                  </a:solidFill>
                  <a:latin typeface="Arial" panose="020B0604020202020204" pitchFamily="34" charset="0"/>
                  <a:cs typeface="Arial" panose="020B0604020202020204" pitchFamily="34" charset="0"/>
                </a:rPr>
                <a:t>Claims reported with complete information</a:t>
              </a:r>
              <a:endParaRPr lang="en-GB" sz="1000" b="1" dirty="0">
                <a:solidFill>
                  <a:srgbClr val="F5A920"/>
                </a:solidFill>
                <a:latin typeface="Arial" panose="020B0604020202020204" pitchFamily="34" charset="0"/>
                <a:cs typeface="Arial" panose="020B0604020202020204" pitchFamily="34" charset="0"/>
              </a:endParaRPr>
            </a:p>
          </p:txBody>
        </p:sp>
      </p:grpSp>
      <p:grpSp>
        <p:nvGrpSpPr>
          <p:cNvPr id="19" name="Group 18">
            <a:extLst>
              <a:ext uri="{FF2B5EF4-FFF2-40B4-BE49-F238E27FC236}">
                <a16:creationId xmlns:a16="http://schemas.microsoft.com/office/drawing/2014/main" id="{DA7F3949-83C8-D3D3-E914-25C1A2531007}"/>
              </a:ext>
            </a:extLst>
          </p:cNvPr>
          <p:cNvGrpSpPr/>
          <p:nvPr/>
        </p:nvGrpSpPr>
        <p:grpSpPr>
          <a:xfrm>
            <a:off x="6435504" y="881828"/>
            <a:ext cx="2168536" cy="1767030"/>
            <a:chOff x="1912996" y="607015"/>
            <a:chExt cx="2168536" cy="1849975"/>
          </a:xfrm>
          <a:solidFill>
            <a:srgbClr val="AC8E4C"/>
          </a:solidFill>
        </p:grpSpPr>
        <p:sp>
          <p:nvSpPr>
            <p:cNvPr id="20" name="Rectangle 19">
              <a:extLst>
                <a:ext uri="{FF2B5EF4-FFF2-40B4-BE49-F238E27FC236}">
                  <a16:creationId xmlns:a16="http://schemas.microsoft.com/office/drawing/2014/main" id="{90C5A5EC-9D03-8042-39CF-9029E69BB423}"/>
                </a:ext>
              </a:extLst>
            </p:cNvPr>
            <p:cNvSpPr/>
            <p:nvPr/>
          </p:nvSpPr>
          <p:spPr>
            <a:xfrm flipV="1">
              <a:off x="1912996" y="607015"/>
              <a:ext cx="2168536" cy="184997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1" name="TextBox 20">
              <a:extLst>
                <a:ext uri="{FF2B5EF4-FFF2-40B4-BE49-F238E27FC236}">
                  <a16:creationId xmlns:a16="http://schemas.microsoft.com/office/drawing/2014/main" id="{F0EB34A5-6FFB-C19E-8910-15EFA6AFC687}"/>
                </a:ext>
              </a:extLst>
            </p:cNvPr>
            <p:cNvSpPr txBox="1"/>
            <p:nvPr/>
          </p:nvSpPr>
          <p:spPr>
            <a:xfrm>
              <a:off x="2470086" y="835919"/>
              <a:ext cx="1085914" cy="373780"/>
            </a:xfrm>
            <a:prstGeom prst="rect">
              <a:avLst/>
            </a:prstGeom>
            <a:solidFill>
              <a:srgbClr val="002060"/>
            </a:solidFill>
          </p:spPr>
          <p:txBody>
            <a:bodyPr wrap="square" rtlCol="0">
              <a:spAutoFit/>
            </a:bodyPr>
            <a:lstStyle/>
            <a:p>
              <a:pPr algn="ctr"/>
              <a:r>
                <a:rPr lang="en-GB" sz="1720" dirty="0">
                  <a:solidFill>
                    <a:schemeClr val="bg1"/>
                  </a:solidFill>
                  <a:latin typeface="Roboto Medium"/>
                  <a:ea typeface="Roboto Medium"/>
                  <a:cs typeface="Roboto Medium"/>
                </a:rPr>
                <a:t>86</a:t>
              </a:r>
            </a:p>
          </p:txBody>
        </p:sp>
        <p:sp>
          <p:nvSpPr>
            <p:cNvPr id="22" name="Title 1">
              <a:extLst>
                <a:ext uri="{FF2B5EF4-FFF2-40B4-BE49-F238E27FC236}">
                  <a16:creationId xmlns:a16="http://schemas.microsoft.com/office/drawing/2014/main" id="{9555C11C-BE32-2B33-C52D-8927B0309D27}"/>
                </a:ext>
              </a:extLst>
            </p:cNvPr>
            <p:cNvSpPr txBox="1">
              <a:spLocks/>
            </p:cNvSpPr>
            <p:nvPr/>
          </p:nvSpPr>
          <p:spPr>
            <a:xfrm>
              <a:off x="2124741" y="1248129"/>
              <a:ext cx="1700141" cy="258667"/>
            </a:xfrm>
            <a:prstGeom prst="rect">
              <a:avLst/>
            </a:prstGeom>
            <a:solidFill>
              <a:srgbClr val="002060"/>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393192" eaLnBrk="0" hangingPunct="0">
                <a:lnSpc>
                  <a:spcPct val="100000"/>
                </a:lnSpc>
                <a:spcAft>
                  <a:spcPts val="600"/>
                </a:spcAft>
                <a:defRPr/>
              </a:pPr>
              <a:r>
                <a:rPr lang="en-ZA" sz="1400" kern="1200" dirty="0">
                  <a:solidFill>
                    <a:schemeClr val="bg1"/>
                  </a:solidFill>
                  <a:latin typeface="Roboto Medium"/>
                  <a:ea typeface="Roboto Medium"/>
                  <a:cs typeface="Roboto Medium"/>
                </a:rPr>
                <a:t>Incomplete claims</a:t>
              </a:r>
              <a:endParaRPr kumimoji="0" lang="en-ZA" sz="1400" b="0" i="0" u="none" strike="noStrike" kern="1200" cap="none" spc="0" normalizeH="0" baseline="0" noProof="0" dirty="0">
                <a:ln>
                  <a:noFill/>
                </a:ln>
                <a:solidFill>
                  <a:schemeClr val="bg1"/>
                </a:solidFill>
                <a:effectLst/>
                <a:uLnTx/>
                <a:uFillTx/>
                <a:latin typeface="Roboto Medium" panose="02000000000000000000" pitchFamily="2" charset="0"/>
                <a:ea typeface="Roboto Medium" panose="02000000000000000000" pitchFamily="2" charset="0"/>
                <a:cs typeface="Roboto Medium" panose="02000000000000000000" pitchFamily="2" charset="0"/>
              </a:endParaRPr>
            </a:p>
          </p:txBody>
        </p:sp>
        <p:sp>
          <p:nvSpPr>
            <p:cNvPr id="24" name="TextBox 6">
              <a:extLst>
                <a:ext uri="{FF2B5EF4-FFF2-40B4-BE49-F238E27FC236}">
                  <a16:creationId xmlns:a16="http://schemas.microsoft.com/office/drawing/2014/main" id="{E6B76E9E-B36F-B931-3E67-4BFF5754AB0D}"/>
                </a:ext>
              </a:extLst>
            </p:cNvPr>
            <p:cNvSpPr txBox="1"/>
            <p:nvPr/>
          </p:nvSpPr>
          <p:spPr>
            <a:xfrm>
              <a:off x="2060916" y="1441557"/>
              <a:ext cx="1827793" cy="451113"/>
            </a:xfrm>
            <a:prstGeom prst="rect">
              <a:avLst/>
            </a:prstGeom>
            <a:solidFill>
              <a:srgbClr val="002060"/>
            </a:solidFill>
          </p:spPr>
          <p:txBody>
            <a:bodyPr wrap="square" rtlCol="0">
              <a:spAutoFit/>
            </a:bodyPr>
            <a:lstStyle>
              <a:defPPr>
                <a:defRPr lang="en-US"/>
              </a:defPPr>
              <a:lvl1pPr algn="l" defTabSz="457200" rtl="0" eaLnBrk="0" fontAlgn="base" hangingPunct="0">
                <a:spcBef>
                  <a:spcPct val="0"/>
                </a:spcBef>
                <a:spcAft>
                  <a:spcPct val="0"/>
                </a:spcAft>
                <a:defRPr kern="1200">
                  <a:solidFill>
                    <a:schemeClr val="tx1"/>
                  </a:solidFill>
                  <a:latin typeface="Calibri" charset="0"/>
                  <a:ea typeface="MS PGothic" charset="-128"/>
                  <a:cs typeface="+mn-cs"/>
                </a:defRPr>
              </a:lvl1pPr>
              <a:lvl2pPr marL="457200" algn="l" defTabSz="457200" rtl="0" eaLnBrk="0" fontAlgn="base" hangingPunct="0">
                <a:spcBef>
                  <a:spcPct val="0"/>
                </a:spcBef>
                <a:spcAft>
                  <a:spcPct val="0"/>
                </a:spcAft>
                <a:defRPr kern="1200">
                  <a:solidFill>
                    <a:schemeClr val="tx1"/>
                  </a:solidFill>
                  <a:latin typeface="Calibri" charset="0"/>
                  <a:ea typeface="MS PGothic" charset="-128"/>
                  <a:cs typeface="+mn-cs"/>
                </a:defRPr>
              </a:lvl2pPr>
              <a:lvl3pPr marL="914400" algn="l" defTabSz="457200" rtl="0" eaLnBrk="0" fontAlgn="base" hangingPunct="0">
                <a:spcBef>
                  <a:spcPct val="0"/>
                </a:spcBef>
                <a:spcAft>
                  <a:spcPct val="0"/>
                </a:spcAft>
                <a:defRPr kern="1200">
                  <a:solidFill>
                    <a:schemeClr val="tx1"/>
                  </a:solidFill>
                  <a:latin typeface="Calibri" charset="0"/>
                  <a:ea typeface="MS PGothic" charset="-128"/>
                  <a:cs typeface="+mn-cs"/>
                </a:defRPr>
              </a:lvl3pPr>
              <a:lvl4pPr marL="1371600" algn="l" defTabSz="457200" rtl="0" eaLnBrk="0" fontAlgn="base" hangingPunct="0">
                <a:spcBef>
                  <a:spcPct val="0"/>
                </a:spcBef>
                <a:spcAft>
                  <a:spcPct val="0"/>
                </a:spcAft>
                <a:defRPr kern="1200">
                  <a:solidFill>
                    <a:schemeClr val="tx1"/>
                  </a:solidFill>
                  <a:latin typeface="Calibri" charset="0"/>
                  <a:ea typeface="MS PGothic" charset="-128"/>
                  <a:cs typeface="+mn-cs"/>
                </a:defRPr>
              </a:lvl4pPr>
              <a:lvl5pPr marL="1828800" algn="l" defTabSz="457200" rtl="0" eaLnBrk="0" fontAlgn="base" hangingPunct="0">
                <a:spcBef>
                  <a:spcPct val="0"/>
                </a:spcBef>
                <a:spcAft>
                  <a:spcPct val="0"/>
                </a:spcAft>
                <a:defRPr kern="1200">
                  <a:solidFill>
                    <a:schemeClr val="tx1"/>
                  </a:solidFill>
                  <a:latin typeface="Calibri" charset="0"/>
                  <a:ea typeface="MS PGothic" charset="-128"/>
                  <a:cs typeface="+mn-cs"/>
                </a:defRPr>
              </a:lvl5pPr>
              <a:lvl6pPr marL="2286000" algn="l" defTabSz="914400" rtl="0" eaLnBrk="1" latinLnBrk="0" hangingPunct="1">
                <a:defRPr kern="1200">
                  <a:solidFill>
                    <a:schemeClr val="tx1"/>
                  </a:solidFill>
                  <a:latin typeface="Calibri" charset="0"/>
                  <a:ea typeface="MS PGothic" charset="-128"/>
                  <a:cs typeface="+mn-cs"/>
                </a:defRPr>
              </a:lvl6pPr>
              <a:lvl7pPr marL="2743200" algn="l" defTabSz="914400" rtl="0" eaLnBrk="1" latinLnBrk="0" hangingPunct="1">
                <a:defRPr kern="1200">
                  <a:solidFill>
                    <a:schemeClr val="tx1"/>
                  </a:solidFill>
                  <a:latin typeface="Calibri" charset="0"/>
                  <a:ea typeface="MS PGothic" charset="-128"/>
                  <a:cs typeface="+mn-cs"/>
                </a:defRPr>
              </a:lvl7pPr>
              <a:lvl8pPr marL="3200400" algn="l" defTabSz="914400" rtl="0" eaLnBrk="1" latinLnBrk="0" hangingPunct="1">
                <a:defRPr kern="1200">
                  <a:solidFill>
                    <a:schemeClr val="tx1"/>
                  </a:solidFill>
                  <a:latin typeface="Calibri" charset="0"/>
                  <a:ea typeface="MS PGothic" charset="-128"/>
                  <a:cs typeface="+mn-cs"/>
                </a:defRPr>
              </a:lvl8pPr>
              <a:lvl9pPr marL="3657600" algn="l" defTabSz="914400" rtl="0" eaLnBrk="1" latinLnBrk="0" hangingPunct="1">
                <a:defRPr kern="1200">
                  <a:solidFill>
                    <a:schemeClr val="tx1"/>
                  </a:solidFill>
                  <a:latin typeface="Calibri" charset="0"/>
                  <a:ea typeface="MS PGothic" charset="-128"/>
                  <a:cs typeface="+mn-cs"/>
                </a:defRPr>
              </a:lvl9pPr>
            </a:lstStyle>
            <a:p>
              <a:pPr algn="ctr"/>
              <a:r>
                <a:rPr lang="en-GB" sz="1100" dirty="0">
                  <a:solidFill>
                    <a:srgbClr val="F5A920"/>
                  </a:solidFill>
                  <a:latin typeface="Arial" panose="020B0604020202020204" pitchFamily="34" charset="0"/>
                  <a:cs typeface="Arial" panose="020B0604020202020204" pitchFamily="34" charset="0"/>
                </a:rPr>
                <a:t>Total claims reported with missing member identity</a:t>
              </a:r>
              <a:endParaRPr lang="en-GB" sz="1000" b="1" dirty="0">
                <a:solidFill>
                  <a:srgbClr val="F5A920"/>
                </a:solidFill>
                <a:latin typeface="Arial" panose="020B0604020202020204" pitchFamily="34" charset="0"/>
                <a:cs typeface="Arial" panose="020B0604020202020204" pitchFamily="34" charset="0"/>
              </a:endParaRPr>
            </a:p>
          </p:txBody>
        </p:sp>
      </p:grpSp>
      <p:sp>
        <p:nvSpPr>
          <p:cNvPr id="50" name="TextBox 49">
            <a:extLst>
              <a:ext uri="{FF2B5EF4-FFF2-40B4-BE49-F238E27FC236}">
                <a16:creationId xmlns:a16="http://schemas.microsoft.com/office/drawing/2014/main" id="{39E1615C-ABF0-40FF-B000-4C0177B5FDA7}"/>
              </a:ext>
            </a:extLst>
          </p:cNvPr>
          <p:cNvSpPr txBox="1"/>
          <p:nvPr/>
        </p:nvSpPr>
        <p:spPr>
          <a:xfrm>
            <a:off x="4501357" y="2821977"/>
            <a:ext cx="1619741" cy="307777"/>
          </a:xfrm>
          <a:prstGeom prst="rect">
            <a:avLst/>
          </a:prstGeom>
          <a:noFill/>
        </p:spPr>
        <p:txBody>
          <a:bodyPr wrap="square" rtlCol="0">
            <a:spAutoFit/>
          </a:bodyPr>
          <a:lstStyle/>
          <a:p>
            <a:r>
              <a:rPr lang="en-GB" sz="1400" dirty="0">
                <a:solidFill>
                  <a:schemeClr val="bg1"/>
                </a:solidFill>
                <a:latin typeface="Roboto Medium"/>
                <a:ea typeface="Roboto Medium"/>
                <a:cs typeface="Roboto Medium"/>
              </a:rPr>
              <a:t>489.410B RWF</a:t>
            </a:r>
          </a:p>
        </p:txBody>
      </p:sp>
      <p:sp>
        <p:nvSpPr>
          <p:cNvPr id="58" name="TextBox 57">
            <a:extLst>
              <a:ext uri="{FF2B5EF4-FFF2-40B4-BE49-F238E27FC236}">
                <a16:creationId xmlns:a16="http://schemas.microsoft.com/office/drawing/2014/main" id="{53830676-D38C-9C40-0ED9-2995EDEA88FC}"/>
              </a:ext>
            </a:extLst>
          </p:cNvPr>
          <p:cNvSpPr txBox="1"/>
          <p:nvPr/>
        </p:nvSpPr>
        <p:spPr>
          <a:xfrm>
            <a:off x="6818253" y="2798374"/>
            <a:ext cx="1619741" cy="307777"/>
          </a:xfrm>
          <a:prstGeom prst="rect">
            <a:avLst/>
          </a:prstGeom>
          <a:noFill/>
        </p:spPr>
        <p:txBody>
          <a:bodyPr wrap="square" rtlCol="0">
            <a:spAutoFit/>
          </a:bodyPr>
          <a:lstStyle/>
          <a:p>
            <a:r>
              <a:rPr lang="en-GB" sz="1400" dirty="0">
                <a:solidFill>
                  <a:schemeClr val="bg1"/>
                </a:solidFill>
                <a:latin typeface="Roboto Medium"/>
                <a:ea typeface="Roboto Medium"/>
                <a:cs typeface="Roboto Medium"/>
              </a:rPr>
              <a:t>21.387M RWF</a:t>
            </a:r>
          </a:p>
        </p:txBody>
      </p:sp>
      <p:sp>
        <p:nvSpPr>
          <p:cNvPr id="59" name="Title 1">
            <a:extLst>
              <a:ext uri="{FF2B5EF4-FFF2-40B4-BE49-F238E27FC236}">
                <a16:creationId xmlns:a16="http://schemas.microsoft.com/office/drawing/2014/main" id="{959A97E1-3265-89DD-C4AD-D66E311ED675}"/>
              </a:ext>
            </a:extLst>
          </p:cNvPr>
          <p:cNvSpPr txBox="1">
            <a:spLocks/>
          </p:cNvSpPr>
          <p:nvPr/>
        </p:nvSpPr>
        <p:spPr>
          <a:xfrm>
            <a:off x="4412661" y="3204873"/>
            <a:ext cx="1878951" cy="24706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393192" eaLnBrk="0" hangingPunct="0">
              <a:lnSpc>
                <a:spcPct val="100000"/>
              </a:lnSpc>
              <a:spcAft>
                <a:spcPts val="600"/>
              </a:spcAft>
              <a:defRPr/>
            </a:pPr>
            <a:r>
              <a:rPr lang="en-ZA" sz="1400" kern="1200" dirty="0">
                <a:solidFill>
                  <a:schemeClr val="bg1"/>
                </a:solidFill>
                <a:latin typeface="Roboto Medium"/>
                <a:ea typeface="Roboto Medium"/>
                <a:cs typeface="Roboto Medium"/>
              </a:rPr>
              <a:t>Billed amount value</a:t>
            </a:r>
            <a:endParaRPr kumimoji="0" lang="en-ZA" sz="1400" b="0" i="0" u="none" strike="noStrike" kern="1200" cap="none" spc="0" normalizeH="0" baseline="0" noProof="0" dirty="0">
              <a:ln>
                <a:noFill/>
              </a:ln>
              <a:solidFill>
                <a:schemeClr val="bg1"/>
              </a:solidFill>
              <a:effectLst/>
              <a:uLnTx/>
              <a:uFillTx/>
              <a:latin typeface="Roboto Medium" panose="02000000000000000000" pitchFamily="2" charset="0"/>
              <a:ea typeface="Roboto Medium" panose="02000000000000000000" pitchFamily="2" charset="0"/>
              <a:cs typeface="Roboto Medium" panose="02000000000000000000" pitchFamily="2" charset="0"/>
            </a:endParaRPr>
          </a:p>
        </p:txBody>
      </p:sp>
      <p:sp>
        <p:nvSpPr>
          <p:cNvPr id="60" name="Title 1">
            <a:extLst>
              <a:ext uri="{FF2B5EF4-FFF2-40B4-BE49-F238E27FC236}">
                <a16:creationId xmlns:a16="http://schemas.microsoft.com/office/drawing/2014/main" id="{B4578554-05CA-CBB0-F0C4-016BB5B8289E}"/>
              </a:ext>
            </a:extLst>
          </p:cNvPr>
          <p:cNvSpPr txBox="1">
            <a:spLocks/>
          </p:cNvSpPr>
          <p:nvPr/>
        </p:nvSpPr>
        <p:spPr>
          <a:xfrm>
            <a:off x="6710213" y="3194979"/>
            <a:ext cx="1878951" cy="24706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393192" eaLnBrk="0" hangingPunct="0">
              <a:lnSpc>
                <a:spcPct val="100000"/>
              </a:lnSpc>
              <a:spcAft>
                <a:spcPts val="600"/>
              </a:spcAft>
              <a:defRPr/>
            </a:pPr>
            <a:r>
              <a:rPr lang="en-ZA" sz="1400" kern="1200" dirty="0">
                <a:solidFill>
                  <a:schemeClr val="bg1"/>
                </a:solidFill>
                <a:latin typeface="Roboto Medium"/>
                <a:ea typeface="Roboto Medium"/>
                <a:cs typeface="Roboto Medium"/>
              </a:rPr>
              <a:t>Billed amount value</a:t>
            </a:r>
            <a:endParaRPr kumimoji="0" lang="en-ZA" sz="1400" b="0" i="0" u="none" strike="noStrike" kern="1200" cap="none" spc="0" normalizeH="0" baseline="0" noProof="0" dirty="0">
              <a:ln>
                <a:noFill/>
              </a:ln>
              <a:solidFill>
                <a:schemeClr val="bg1"/>
              </a:solidFill>
              <a:effectLst/>
              <a:uLnTx/>
              <a:uFillTx/>
              <a:latin typeface="Roboto Medium" panose="02000000000000000000" pitchFamily="2" charset="0"/>
              <a:ea typeface="Roboto Medium" panose="02000000000000000000" pitchFamily="2" charset="0"/>
              <a:cs typeface="Roboto Medium" panose="02000000000000000000" pitchFamily="2" charset="0"/>
            </a:endParaRPr>
          </a:p>
        </p:txBody>
      </p:sp>
      <p:grpSp>
        <p:nvGrpSpPr>
          <p:cNvPr id="69" name="Group 68">
            <a:extLst>
              <a:ext uri="{FF2B5EF4-FFF2-40B4-BE49-F238E27FC236}">
                <a16:creationId xmlns:a16="http://schemas.microsoft.com/office/drawing/2014/main" id="{1A9314BF-BB80-7E4F-71CE-A34D80C47CA5}"/>
              </a:ext>
            </a:extLst>
          </p:cNvPr>
          <p:cNvGrpSpPr/>
          <p:nvPr/>
        </p:nvGrpSpPr>
        <p:grpSpPr>
          <a:xfrm>
            <a:off x="1832443" y="2751673"/>
            <a:ext cx="2427529" cy="1436508"/>
            <a:chOff x="1832443" y="2751673"/>
            <a:chExt cx="2427529" cy="1436508"/>
          </a:xfrm>
        </p:grpSpPr>
        <p:sp>
          <p:nvSpPr>
            <p:cNvPr id="27" name="Rectangle 26">
              <a:extLst>
                <a:ext uri="{FF2B5EF4-FFF2-40B4-BE49-F238E27FC236}">
                  <a16:creationId xmlns:a16="http://schemas.microsoft.com/office/drawing/2014/main" id="{31BD8CD8-79D6-528F-09EE-9EF30EB43F4E}"/>
                </a:ext>
              </a:extLst>
            </p:cNvPr>
            <p:cNvSpPr/>
            <p:nvPr/>
          </p:nvSpPr>
          <p:spPr>
            <a:xfrm flipV="1">
              <a:off x="1912996" y="2751673"/>
              <a:ext cx="2168536" cy="1436508"/>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grpSp>
          <p:nvGrpSpPr>
            <p:cNvPr id="61" name="Group 60">
              <a:extLst>
                <a:ext uri="{FF2B5EF4-FFF2-40B4-BE49-F238E27FC236}">
                  <a16:creationId xmlns:a16="http://schemas.microsoft.com/office/drawing/2014/main" id="{C4C790F1-51A4-A961-9087-517D2E2DFFFD}"/>
                </a:ext>
              </a:extLst>
            </p:cNvPr>
            <p:cNvGrpSpPr/>
            <p:nvPr/>
          </p:nvGrpSpPr>
          <p:grpSpPr>
            <a:xfrm>
              <a:off x="1850453" y="2837411"/>
              <a:ext cx="2348033" cy="276999"/>
              <a:chOff x="1850453" y="2837411"/>
              <a:chExt cx="2348033" cy="276999"/>
            </a:xfrm>
          </p:grpSpPr>
          <p:sp>
            <p:nvSpPr>
              <p:cNvPr id="47" name="Title 1">
                <a:extLst>
                  <a:ext uri="{FF2B5EF4-FFF2-40B4-BE49-F238E27FC236}">
                    <a16:creationId xmlns:a16="http://schemas.microsoft.com/office/drawing/2014/main" id="{B7CDAD2A-AA0C-5F5B-2F1C-3A94D78778FB}"/>
                  </a:ext>
                </a:extLst>
              </p:cNvPr>
              <p:cNvSpPr txBox="1">
                <a:spLocks/>
              </p:cNvSpPr>
              <p:nvPr/>
            </p:nvSpPr>
            <p:spPr>
              <a:xfrm>
                <a:off x="1850453" y="2854060"/>
                <a:ext cx="1177018" cy="24706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393192" eaLnBrk="0" hangingPunct="0">
                  <a:lnSpc>
                    <a:spcPct val="100000"/>
                  </a:lnSpc>
                  <a:spcAft>
                    <a:spcPts val="600"/>
                  </a:spcAft>
                  <a:defRPr/>
                </a:pPr>
                <a:r>
                  <a:rPr lang="en-ZA" sz="1200" kern="1200" dirty="0">
                    <a:solidFill>
                      <a:schemeClr val="bg1"/>
                    </a:solidFill>
                    <a:latin typeface="Roboto Medium"/>
                    <a:ea typeface="Roboto Medium"/>
                    <a:cs typeface="Roboto Medium"/>
                  </a:rPr>
                  <a:t>Billed amount:</a:t>
                </a:r>
                <a:endParaRPr kumimoji="0" lang="en-ZA" sz="1200" b="0" i="0" u="none" strike="noStrike" kern="1200" cap="none" spc="0" normalizeH="0" baseline="0" noProof="0" dirty="0">
                  <a:ln>
                    <a:noFill/>
                  </a:ln>
                  <a:solidFill>
                    <a:schemeClr val="bg1"/>
                  </a:solidFill>
                  <a:effectLst/>
                  <a:uLnTx/>
                  <a:uFillTx/>
                  <a:latin typeface="Roboto Medium" panose="02000000000000000000" pitchFamily="2" charset="0"/>
                  <a:ea typeface="Roboto Medium" panose="02000000000000000000" pitchFamily="2" charset="0"/>
                  <a:cs typeface="Roboto Medium" panose="02000000000000000000" pitchFamily="2" charset="0"/>
                </a:endParaRPr>
              </a:p>
            </p:txBody>
          </p:sp>
          <p:sp>
            <p:nvSpPr>
              <p:cNvPr id="57" name="TextBox 56">
                <a:extLst>
                  <a:ext uri="{FF2B5EF4-FFF2-40B4-BE49-F238E27FC236}">
                    <a16:creationId xmlns:a16="http://schemas.microsoft.com/office/drawing/2014/main" id="{A2EB5AFE-1757-5598-5B17-3114C7161AB2}"/>
                  </a:ext>
                </a:extLst>
              </p:cNvPr>
              <p:cNvSpPr txBox="1"/>
              <p:nvPr/>
            </p:nvSpPr>
            <p:spPr>
              <a:xfrm>
                <a:off x="2975307" y="2837411"/>
                <a:ext cx="1223179" cy="276999"/>
              </a:xfrm>
              <a:prstGeom prst="rect">
                <a:avLst/>
              </a:prstGeom>
              <a:noFill/>
            </p:spPr>
            <p:txBody>
              <a:bodyPr wrap="square" rtlCol="0">
                <a:spAutoFit/>
              </a:bodyPr>
              <a:lstStyle/>
              <a:p>
                <a:r>
                  <a:rPr lang="en-GB" sz="1200" dirty="0">
                    <a:solidFill>
                      <a:schemeClr val="bg1"/>
                    </a:solidFill>
                    <a:latin typeface="Roboto Medium"/>
                    <a:ea typeface="Roboto Medium"/>
                    <a:cs typeface="Roboto Medium"/>
                  </a:rPr>
                  <a:t>489.431B </a:t>
                </a:r>
                <a:r>
                  <a:rPr lang="en-GB" sz="1000" dirty="0">
                    <a:solidFill>
                      <a:schemeClr val="bg1"/>
                    </a:solidFill>
                    <a:latin typeface="Roboto Medium"/>
                    <a:ea typeface="Roboto Medium"/>
                    <a:cs typeface="Roboto Medium"/>
                  </a:rPr>
                  <a:t>RWF</a:t>
                </a:r>
              </a:p>
            </p:txBody>
          </p:sp>
        </p:grpSp>
        <p:grpSp>
          <p:nvGrpSpPr>
            <p:cNvPr id="62" name="Group 61">
              <a:extLst>
                <a:ext uri="{FF2B5EF4-FFF2-40B4-BE49-F238E27FC236}">
                  <a16:creationId xmlns:a16="http://schemas.microsoft.com/office/drawing/2014/main" id="{2A8E809F-6C3A-0D97-292E-A9DC935E673C}"/>
                </a:ext>
              </a:extLst>
            </p:cNvPr>
            <p:cNvGrpSpPr/>
            <p:nvPr/>
          </p:nvGrpSpPr>
          <p:grpSpPr>
            <a:xfrm>
              <a:off x="1832443" y="3149054"/>
              <a:ext cx="2427529" cy="276999"/>
              <a:chOff x="1814466" y="2831212"/>
              <a:chExt cx="2427529" cy="276999"/>
            </a:xfrm>
          </p:grpSpPr>
          <p:sp>
            <p:nvSpPr>
              <p:cNvPr id="63" name="Title 1">
                <a:extLst>
                  <a:ext uri="{FF2B5EF4-FFF2-40B4-BE49-F238E27FC236}">
                    <a16:creationId xmlns:a16="http://schemas.microsoft.com/office/drawing/2014/main" id="{37C9CF15-0D14-9D4F-0A90-CFA17D9846AB}"/>
                  </a:ext>
                </a:extLst>
              </p:cNvPr>
              <p:cNvSpPr txBox="1">
                <a:spLocks/>
              </p:cNvSpPr>
              <p:nvPr/>
            </p:nvSpPr>
            <p:spPr>
              <a:xfrm>
                <a:off x="1814466" y="2857205"/>
                <a:ext cx="1371343" cy="24706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393192" eaLnBrk="0" hangingPunct="0">
                  <a:lnSpc>
                    <a:spcPct val="100000"/>
                  </a:lnSpc>
                  <a:spcAft>
                    <a:spcPts val="600"/>
                  </a:spcAft>
                  <a:defRPr/>
                </a:pPr>
                <a:r>
                  <a:rPr lang="en-ZA" sz="1200" kern="1200" dirty="0">
                    <a:solidFill>
                      <a:schemeClr val="bg1"/>
                    </a:solidFill>
                    <a:latin typeface="Roboto Medium"/>
                    <a:ea typeface="Roboto Medium"/>
                    <a:cs typeface="Roboto Medium"/>
                  </a:rPr>
                  <a:t>Verified amount:</a:t>
                </a:r>
                <a:endParaRPr kumimoji="0" lang="en-ZA" sz="1200" b="0" i="0" u="none" strike="noStrike" kern="1200" cap="none" spc="0" normalizeH="0" baseline="0" noProof="0" dirty="0">
                  <a:ln>
                    <a:noFill/>
                  </a:ln>
                  <a:solidFill>
                    <a:schemeClr val="bg1"/>
                  </a:solidFill>
                  <a:effectLst/>
                  <a:uLnTx/>
                  <a:uFillTx/>
                  <a:latin typeface="Roboto Medium" panose="02000000000000000000" pitchFamily="2" charset="0"/>
                  <a:ea typeface="Roboto Medium" panose="02000000000000000000" pitchFamily="2" charset="0"/>
                  <a:cs typeface="Roboto Medium" panose="02000000000000000000" pitchFamily="2" charset="0"/>
                </a:endParaRPr>
              </a:p>
            </p:txBody>
          </p:sp>
          <p:sp>
            <p:nvSpPr>
              <p:cNvPr id="64" name="TextBox 63">
                <a:extLst>
                  <a:ext uri="{FF2B5EF4-FFF2-40B4-BE49-F238E27FC236}">
                    <a16:creationId xmlns:a16="http://schemas.microsoft.com/office/drawing/2014/main" id="{15553ABF-9B5E-FF32-3142-450DB9E92349}"/>
                  </a:ext>
                </a:extLst>
              </p:cNvPr>
              <p:cNvSpPr txBox="1"/>
              <p:nvPr/>
            </p:nvSpPr>
            <p:spPr>
              <a:xfrm>
                <a:off x="2957330" y="2831212"/>
                <a:ext cx="1284665" cy="276999"/>
              </a:xfrm>
              <a:prstGeom prst="rect">
                <a:avLst/>
              </a:prstGeom>
              <a:noFill/>
            </p:spPr>
            <p:txBody>
              <a:bodyPr wrap="square" rtlCol="0">
                <a:spAutoFit/>
              </a:bodyPr>
              <a:lstStyle/>
              <a:p>
                <a:r>
                  <a:rPr lang="en-GB" sz="1200" dirty="0">
                    <a:solidFill>
                      <a:schemeClr val="bg1"/>
                    </a:solidFill>
                    <a:latin typeface="Roboto Medium"/>
                    <a:ea typeface="Roboto Medium"/>
                    <a:cs typeface="Roboto Medium"/>
                  </a:rPr>
                  <a:t>244.672B </a:t>
                </a:r>
                <a:r>
                  <a:rPr lang="en-GB" sz="1000" dirty="0">
                    <a:solidFill>
                      <a:schemeClr val="bg1"/>
                    </a:solidFill>
                    <a:latin typeface="Roboto Medium"/>
                    <a:ea typeface="Roboto Medium"/>
                    <a:cs typeface="Roboto Medium"/>
                  </a:rPr>
                  <a:t>RWF</a:t>
                </a:r>
              </a:p>
            </p:txBody>
          </p:sp>
        </p:grpSp>
        <p:grpSp>
          <p:nvGrpSpPr>
            <p:cNvPr id="65" name="Group 64">
              <a:extLst>
                <a:ext uri="{FF2B5EF4-FFF2-40B4-BE49-F238E27FC236}">
                  <a16:creationId xmlns:a16="http://schemas.microsoft.com/office/drawing/2014/main" id="{B727980B-92E7-622D-3764-5FB63853CC49}"/>
                </a:ext>
              </a:extLst>
            </p:cNvPr>
            <p:cNvGrpSpPr/>
            <p:nvPr/>
          </p:nvGrpSpPr>
          <p:grpSpPr>
            <a:xfrm>
              <a:off x="1850453" y="3496034"/>
              <a:ext cx="2221599" cy="276999"/>
              <a:chOff x="1881577" y="2837365"/>
              <a:chExt cx="2221599" cy="276999"/>
            </a:xfrm>
          </p:grpSpPr>
          <p:sp>
            <p:nvSpPr>
              <p:cNvPr id="66" name="Title 1">
                <a:extLst>
                  <a:ext uri="{FF2B5EF4-FFF2-40B4-BE49-F238E27FC236}">
                    <a16:creationId xmlns:a16="http://schemas.microsoft.com/office/drawing/2014/main" id="{0F1C2A87-C49A-E391-F6F9-54070FB46C9F}"/>
                  </a:ext>
                </a:extLst>
              </p:cNvPr>
              <p:cNvSpPr txBox="1">
                <a:spLocks/>
              </p:cNvSpPr>
              <p:nvPr/>
            </p:nvSpPr>
            <p:spPr>
              <a:xfrm>
                <a:off x="1881577" y="2857205"/>
                <a:ext cx="1177018" cy="24706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393192" eaLnBrk="0" hangingPunct="0">
                  <a:lnSpc>
                    <a:spcPct val="100000"/>
                  </a:lnSpc>
                  <a:spcAft>
                    <a:spcPts val="600"/>
                  </a:spcAft>
                  <a:defRPr/>
                </a:pPr>
                <a:r>
                  <a:rPr lang="en-ZA" sz="1200" dirty="0">
                    <a:solidFill>
                      <a:schemeClr val="bg1"/>
                    </a:solidFill>
                    <a:latin typeface="Roboto Medium"/>
                    <a:ea typeface="Roboto Medium"/>
                    <a:cs typeface="Roboto Medium"/>
                  </a:rPr>
                  <a:t>Paid</a:t>
                </a:r>
                <a:r>
                  <a:rPr lang="en-ZA" sz="1200" kern="1200" dirty="0">
                    <a:solidFill>
                      <a:schemeClr val="bg1"/>
                    </a:solidFill>
                    <a:latin typeface="Roboto Medium"/>
                    <a:ea typeface="Roboto Medium"/>
                    <a:cs typeface="Roboto Medium"/>
                  </a:rPr>
                  <a:t> amount:</a:t>
                </a:r>
                <a:endParaRPr kumimoji="0" lang="en-ZA" sz="1200" b="0" i="0" u="none" strike="noStrike" kern="1200" cap="none" spc="0" normalizeH="0" baseline="0" noProof="0" dirty="0">
                  <a:ln>
                    <a:noFill/>
                  </a:ln>
                  <a:solidFill>
                    <a:schemeClr val="bg1"/>
                  </a:solidFill>
                  <a:effectLst/>
                  <a:uLnTx/>
                  <a:uFillTx/>
                  <a:latin typeface="Roboto Medium" panose="02000000000000000000" pitchFamily="2" charset="0"/>
                  <a:ea typeface="Roboto Medium" panose="02000000000000000000" pitchFamily="2" charset="0"/>
                  <a:cs typeface="Roboto Medium" panose="02000000000000000000" pitchFamily="2" charset="0"/>
                </a:endParaRPr>
              </a:p>
            </p:txBody>
          </p:sp>
          <p:sp>
            <p:nvSpPr>
              <p:cNvPr id="67" name="TextBox 66">
                <a:extLst>
                  <a:ext uri="{FF2B5EF4-FFF2-40B4-BE49-F238E27FC236}">
                    <a16:creationId xmlns:a16="http://schemas.microsoft.com/office/drawing/2014/main" id="{44EE1880-ED68-D58A-9BEA-B6440A093238}"/>
                  </a:ext>
                </a:extLst>
              </p:cNvPr>
              <p:cNvSpPr txBox="1"/>
              <p:nvPr/>
            </p:nvSpPr>
            <p:spPr>
              <a:xfrm>
                <a:off x="2879997" y="2837365"/>
                <a:ext cx="1223179" cy="276999"/>
              </a:xfrm>
              <a:prstGeom prst="rect">
                <a:avLst/>
              </a:prstGeom>
              <a:noFill/>
            </p:spPr>
            <p:txBody>
              <a:bodyPr wrap="square" rtlCol="0">
                <a:spAutoFit/>
              </a:bodyPr>
              <a:lstStyle/>
              <a:p>
                <a:r>
                  <a:rPr lang="en-GB" sz="1200" dirty="0">
                    <a:solidFill>
                      <a:schemeClr val="bg1"/>
                    </a:solidFill>
                    <a:latin typeface="Roboto Medium"/>
                    <a:ea typeface="Roboto Medium"/>
                    <a:cs typeface="Roboto Medium"/>
                  </a:rPr>
                  <a:t>244.759B </a:t>
                </a:r>
                <a:r>
                  <a:rPr lang="en-GB" sz="1000" dirty="0">
                    <a:solidFill>
                      <a:schemeClr val="bg1"/>
                    </a:solidFill>
                    <a:latin typeface="Roboto Medium"/>
                    <a:ea typeface="Roboto Medium"/>
                    <a:cs typeface="Roboto Medium"/>
                  </a:rPr>
                  <a:t>RWF</a:t>
                </a:r>
              </a:p>
            </p:txBody>
          </p:sp>
        </p:grpSp>
      </p:grpSp>
      <p:grpSp>
        <p:nvGrpSpPr>
          <p:cNvPr id="70" name="Group 69">
            <a:extLst>
              <a:ext uri="{FF2B5EF4-FFF2-40B4-BE49-F238E27FC236}">
                <a16:creationId xmlns:a16="http://schemas.microsoft.com/office/drawing/2014/main" id="{973E7DD7-E9EF-81E0-5481-FA853D55AE95}"/>
              </a:ext>
            </a:extLst>
          </p:cNvPr>
          <p:cNvGrpSpPr/>
          <p:nvPr/>
        </p:nvGrpSpPr>
        <p:grpSpPr>
          <a:xfrm>
            <a:off x="4108071" y="2746077"/>
            <a:ext cx="2427529" cy="1436508"/>
            <a:chOff x="1832443" y="2751673"/>
            <a:chExt cx="2427529" cy="1436508"/>
          </a:xfrm>
        </p:grpSpPr>
        <p:sp>
          <p:nvSpPr>
            <p:cNvPr id="71" name="Rectangle 70">
              <a:extLst>
                <a:ext uri="{FF2B5EF4-FFF2-40B4-BE49-F238E27FC236}">
                  <a16:creationId xmlns:a16="http://schemas.microsoft.com/office/drawing/2014/main" id="{707FC8E8-8FAE-FDE3-11BA-4C1258FDF145}"/>
                </a:ext>
              </a:extLst>
            </p:cNvPr>
            <p:cNvSpPr/>
            <p:nvPr/>
          </p:nvSpPr>
          <p:spPr>
            <a:xfrm flipV="1">
              <a:off x="1912996" y="2751673"/>
              <a:ext cx="2168536" cy="1436508"/>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grpSp>
          <p:nvGrpSpPr>
            <p:cNvPr id="72" name="Group 71">
              <a:extLst>
                <a:ext uri="{FF2B5EF4-FFF2-40B4-BE49-F238E27FC236}">
                  <a16:creationId xmlns:a16="http://schemas.microsoft.com/office/drawing/2014/main" id="{638186B7-F35B-5FC2-9BEE-4242077BA9BD}"/>
                </a:ext>
              </a:extLst>
            </p:cNvPr>
            <p:cNvGrpSpPr/>
            <p:nvPr/>
          </p:nvGrpSpPr>
          <p:grpSpPr>
            <a:xfrm>
              <a:off x="1850453" y="2837411"/>
              <a:ext cx="2348033" cy="276999"/>
              <a:chOff x="1850453" y="2837411"/>
              <a:chExt cx="2348033" cy="276999"/>
            </a:xfrm>
          </p:grpSpPr>
          <p:sp>
            <p:nvSpPr>
              <p:cNvPr id="79" name="Title 1">
                <a:extLst>
                  <a:ext uri="{FF2B5EF4-FFF2-40B4-BE49-F238E27FC236}">
                    <a16:creationId xmlns:a16="http://schemas.microsoft.com/office/drawing/2014/main" id="{12C16C2C-EDDD-10B5-7BA3-D7B98A396789}"/>
                  </a:ext>
                </a:extLst>
              </p:cNvPr>
              <p:cNvSpPr txBox="1">
                <a:spLocks/>
              </p:cNvSpPr>
              <p:nvPr/>
            </p:nvSpPr>
            <p:spPr>
              <a:xfrm>
                <a:off x="1850453" y="2854060"/>
                <a:ext cx="1177018" cy="24706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393192" eaLnBrk="0" hangingPunct="0">
                  <a:lnSpc>
                    <a:spcPct val="100000"/>
                  </a:lnSpc>
                  <a:spcAft>
                    <a:spcPts val="600"/>
                  </a:spcAft>
                  <a:defRPr/>
                </a:pPr>
                <a:r>
                  <a:rPr lang="en-ZA" sz="1200" kern="1200" dirty="0">
                    <a:solidFill>
                      <a:schemeClr val="bg1"/>
                    </a:solidFill>
                    <a:latin typeface="Roboto Medium"/>
                    <a:ea typeface="Roboto Medium"/>
                    <a:cs typeface="Roboto Medium"/>
                  </a:rPr>
                  <a:t>Billed amount:</a:t>
                </a:r>
                <a:endParaRPr kumimoji="0" lang="en-ZA" sz="1200" b="0" i="0" u="none" strike="noStrike" kern="1200" cap="none" spc="0" normalizeH="0" baseline="0" noProof="0" dirty="0">
                  <a:ln>
                    <a:noFill/>
                  </a:ln>
                  <a:solidFill>
                    <a:schemeClr val="bg1"/>
                  </a:solidFill>
                  <a:effectLst/>
                  <a:uLnTx/>
                  <a:uFillTx/>
                  <a:latin typeface="Roboto Medium" panose="02000000000000000000" pitchFamily="2" charset="0"/>
                  <a:ea typeface="Roboto Medium" panose="02000000000000000000" pitchFamily="2" charset="0"/>
                  <a:cs typeface="Roboto Medium" panose="02000000000000000000" pitchFamily="2" charset="0"/>
                </a:endParaRPr>
              </a:p>
            </p:txBody>
          </p:sp>
          <p:sp>
            <p:nvSpPr>
              <p:cNvPr id="80" name="TextBox 79">
                <a:extLst>
                  <a:ext uri="{FF2B5EF4-FFF2-40B4-BE49-F238E27FC236}">
                    <a16:creationId xmlns:a16="http://schemas.microsoft.com/office/drawing/2014/main" id="{876328F2-55E5-67B2-0AC4-9BAB3AE28541}"/>
                  </a:ext>
                </a:extLst>
              </p:cNvPr>
              <p:cNvSpPr txBox="1"/>
              <p:nvPr/>
            </p:nvSpPr>
            <p:spPr>
              <a:xfrm>
                <a:off x="2975307" y="2837411"/>
                <a:ext cx="1223179" cy="276999"/>
              </a:xfrm>
              <a:prstGeom prst="rect">
                <a:avLst/>
              </a:prstGeom>
              <a:noFill/>
            </p:spPr>
            <p:txBody>
              <a:bodyPr wrap="square" rtlCol="0">
                <a:spAutoFit/>
              </a:bodyPr>
              <a:lstStyle/>
              <a:p>
                <a:r>
                  <a:rPr lang="en-GB" sz="1200" dirty="0">
                    <a:solidFill>
                      <a:schemeClr val="bg1"/>
                    </a:solidFill>
                    <a:latin typeface="Roboto Medium"/>
                    <a:ea typeface="Roboto Medium"/>
                    <a:cs typeface="Roboto Medium"/>
                  </a:rPr>
                  <a:t>489.410B </a:t>
                </a:r>
                <a:r>
                  <a:rPr lang="en-GB" sz="1000" dirty="0">
                    <a:solidFill>
                      <a:schemeClr val="bg1"/>
                    </a:solidFill>
                    <a:latin typeface="Roboto Medium"/>
                    <a:ea typeface="Roboto Medium"/>
                    <a:cs typeface="Roboto Medium"/>
                  </a:rPr>
                  <a:t>RWF</a:t>
                </a:r>
              </a:p>
            </p:txBody>
          </p:sp>
        </p:grpSp>
        <p:grpSp>
          <p:nvGrpSpPr>
            <p:cNvPr id="73" name="Group 72">
              <a:extLst>
                <a:ext uri="{FF2B5EF4-FFF2-40B4-BE49-F238E27FC236}">
                  <a16:creationId xmlns:a16="http://schemas.microsoft.com/office/drawing/2014/main" id="{6A89FE60-E424-BB8E-6EF4-0EA78C0CC553}"/>
                </a:ext>
              </a:extLst>
            </p:cNvPr>
            <p:cNvGrpSpPr/>
            <p:nvPr/>
          </p:nvGrpSpPr>
          <p:grpSpPr>
            <a:xfrm>
              <a:off x="1832443" y="3149054"/>
              <a:ext cx="2427529" cy="276999"/>
              <a:chOff x="1814466" y="2831212"/>
              <a:chExt cx="2427529" cy="276999"/>
            </a:xfrm>
          </p:grpSpPr>
          <p:sp>
            <p:nvSpPr>
              <p:cNvPr id="77" name="Title 1">
                <a:extLst>
                  <a:ext uri="{FF2B5EF4-FFF2-40B4-BE49-F238E27FC236}">
                    <a16:creationId xmlns:a16="http://schemas.microsoft.com/office/drawing/2014/main" id="{316E50E6-0D3B-1615-7B17-64F13E6EE9B9}"/>
                  </a:ext>
                </a:extLst>
              </p:cNvPr>
              <p:cNvSpPr txBox="1">
                <a:spLocks/>
              </p:cNvSpPr>
              <p:nvPr/>
            </p:nvSpPr>
            <p:spPr>
              <a:xfrm>
                <a:off x="1814466" y="2857205"/>
                <a:ext cx="1371343" cy="24706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393192" eaLnBrk="0" hangingPunct="0">
                  <a:lnSpc>
                    <a:spcPct val="100000"/>
                  </a:lnSpc>
                  <a:spcAft>
                    <a:spcPts val="600"/>
                  </a:spcAft>
                  <a:defRPr/>
                </a:pPr>
                <a:r>
                  <a:rPr lang="en-ZA" sz="1200" kern="1200" dirty="0">
                    <a:solidFill>
                      <a:schemeClr val="bg1"/>
                    </a:solidFill>
                    <a:latin typeface="Roboto Medium"/>
                    <a:ea typeface="Roboto Medium"/>
                    <a:cs typeface="Roboto Medium"/>
                  </a:rPr>
                  <a:t>Verified amount:</a:t>
                </a:r>
                <a:endParaRPr kumimoji="0" lang="en-ZA" sz="1200" b="0" i="0" u="none" strike="noStrike" kern="1200" cap="none" spc="0" normalizeH="0" baseline="0" noProof="0" dirty="0">
                  <a:ln>
                    <a:noFill/>
                  </a:ln>
                  <a:solidFill>
                    <a:schemeClr val="bg1"/>
                  </a:solidFill>
                  <a:effectLst/>
                  <a:uLnTx/>
                  <a:uFillTx/>
                  <a:latin typeface="Roboto Medium" panose="02000000000000000000" pitchFamily="2" charset="0"/>
                  <a:ea typeface="Roboto Medium" panose="02000000000000000000" pitchFamily="2" charset="0"/>
                  <a:cs typeface="Roboto Medium" panose="02000000000000000000" pitchFamily="2" charset="0"/>
                </a:endParaRPr>
              </a:p>
            </p:txBody>
          </p:sp>
          <p:sp>
            <p:nvSpPr>
              <p:cNvPr id="78" name="TextBox 77">
                <a:extLst>
                  <a:ext uri="{FF2B5EF4-FFF2-40B4-BE49-F238E27FC236}">
                    <a16:creationId xmlns:a16="http://schemas.microsoft.com/office/drawing/2014/main" id="{FEF8C64C-F4FE-FDE9-CC8C-CF71C6406B50}"/>
                  </a:ext>
                </a:extLst>
              </p:cNvPr>
              <p:cNvSpPr txBox="1"/>
              <p:nvPr/>
            </p:nvSpPr>
            <p:spPr>
              <a:xfrm>
                <a:off x="2957330" y="2831212"/>
                <a:ext cx="1284665" cy="276999"/>
              </a:xfrm>
              <a:prstGeom prst="rect">
                <a:avLst/>
              </a:prstGeom>
              <a:noFill/>
            </p:spPr>
            <p:txBody>
              <a:bodyPr wrap="square" rtlCol="0">
                <a:spAutoFit/>
              </a:bodyPr>
              <a:lstStyle/>
              <a:p>
                <a:r>
                  <a:rPr lang="en-GB" sz="1200" dirty="0">
                    <a:solidFill>
                      <a:schemeClr val="bg1"/>
                    </a:solidFill>
                    <a:latin typeface="Roboto Medium"/>
                    <a:ea typeface="Roboto Medium"/>
                    <a:cs typeface="Roboto Medium"/>
                  </a:rPr>
                  <a:t>244.661B </a:t>
                </a:r>
                <a:r>
                  <a:rPr lang="en-GB" sz="1000" dirty="0">
                    <a:solidFill>
                      <a:schemeClr val="bg1"/>
                    </a:solidFill>
                    <a:latin typeface="Roboto Medium"/>
                    <a:ea typeface="Roboto Medium"/>
                    <a:cs typeface="Roboto Medium"/>
                  </a:rPr>
                  <a:t>RWF</a:t>
                </a:r>
              </a:p>
            </p:txBody>
          </p:sp>
        </p:grpSp>
        <p:grpSp>
          <p:nvGrpSpPr>
            <p:cNvPr id="74" name="Group 73">
              <a:extLst>
                <a:ext uri="{FF2B5EF4-FFF2-40B4-BE49-F238E27FC236}">
                  <a16:creationId xmlns:a16="http://schemas.microsoft.com/office/drawing/2014/main" id="{5467DB0A-E396-9385-B627-D5FA073ED405}"/>
                </a:ext>
              </a:extLst>
            </p:cNvPr>
            <p:cNvGrpSpPr/>
            <p:nvPr/>
          </p:nvGrpSpPr>
          <p:grpSpPr>
            <a:xfrm>
              <a:off x="1850453" y="3496034"/>
              <a:ext cx="2221599" cy="276999"/>
              <a:chOff x="1881577" y="2837365"/>
              <a:chExt cx="2221599" cy="276999"/>
            </a:xfrm>
          </p:grpSpPr>
          <p:sp>
            <p:nvSpPr>
              <p:cNvPr id="75" name="Title 1">
                <a:extLst>
                  <a:ext uri="{FF2B5EF4-FFF2-40B4-BE49-F238E27FC236}">
                    <a16:creationId xmlns:a16="http://schemas.microsoft.com/office/drawing/2014/main" id="{7C464D2E-82B8-694F-0323-63307D125986}"/>
                  </a:ext>
                </a:extLst>
              </p:cNvPr>
              <p:cNvSpPr txBox="1">
                <a:spLocks/>
              </p:cNvSpPr>
              <p:nvPr/>
            </p:nvSpPr>
            <p:spPr>
              <a:xfrm>
                <a:off x="1881577" y="2857205"/>
                <a:ext cx="1177018" cy="24706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393192" eaLnBrk="0" hangingPunct="0">
                  <a:lnSpc>
                    <a:spcPct val="100000"/>
                  </a:lnSpc>
                  <a:spcAft>
                    <a:spcPts val="600"/>
                  </a:spcAft>
                  <a:defRPr/>
                </a:pPr>
                <a:r>
                  <a:rPr lang="en-ZA" sz="1200" dirty="0">
                    <a:solidFill>
                      <a:schemeClr val="bg1"/>
                    </a:solidFill>
                    <a:latin typeface="Roboto Medium"/>
                    <a:ea typeface="Roboto Medium"/>
                    <a:cs typeface="Roboto Medium"/>
                  </a:rPr>
                  <a:t>Paid</a:t>
                </a:r>
                <a:r>
                  <a:rPr lang="en-ZA" sz="1200" kern="1200" dirty="0">
                    <a:solidFill>
                      <a:schemeClr val="bg1"/>
                    </a:solidFill>
                    <a:latin typeface="Roboto Medium"/>
                    <a:ea typeface="Roboto Medium"/>
                    <a:cs typeface="Roboto Medium"/>
                  </a:rPr>
                  <a:t> amount:</a:t>
                </a:r>
                <a:endParaRPr kumimoji="0" lang="en-ZA" sz="1200" b="0" i="0" u="none" strike="noStrike" kern="1200" cap="none" spc="0" normalizeH="0" baseline="0" noProof="0" dirty="0">
                  <a:ln>
                    <a:noFill/>
                  </a:ln>
                  <a:solidFill>
                    <a:schemeClr val="bg1"/>
                  </a:solidFill>
                  <a:effectLst/>
                  <a:uLnTx/>
                  <a:uFillTx/>
                  <a:latin typeface="Roboto Medium" panose="02000000000000000000" pitchFamily="2" charset="0"/>
                  <a:ea typeface="Roboto Medium" panose="02000000000000000000" pitchFamily="2" charset="0"/>
                  <a:cs typeface="Roboto Medium" panose="02000000000000000000" pitchFamily="2" charset="0"/>
                </a:endParaRPr>
              </a:p>
            </p:txBody>
          </p:sp>
          <p:sp>
            <p:nvSpPr>
              <p:cNvPr id="76" name="TextBox 75">
                <a:extLst>
                  <a:ext uri="{FF2B5EF4-FFF2-40B4-BE49-F238E27FC236}">
                    <a16:creationId xmlns:a16="http://schemas.microsoft.com/office/drawing/2014/main" id="{1619F263-1213-B07E-EC43-57D28DE40207}"/>
                  </a:ext>
                </a:extLst>
              </p:cNvPr>
              <p:cNvSpPr txBox="1"/>
              <p:nvPr/>
            </p:nvSpPr>
            <p:spPr>
              <a:xfrm>
                <a:off x="2879997" y="2837365"/>
                <a:ext cx="1223179" cy="276999"/>
              </a:xfrm>
              <a:prstGeom prst="rect">
                <a:avLst/>
              </a:prstGeom>
              <a:noFill/>
            </p:spPr>
            <p:txBody>
              <a:bodyPr wrap="square" rtlCol="0">
                <a:spAutoFit/>
              </a:bodyPr>
              <a:lstStyle/>
              <a:p>
                <a:r>
                  <a:rPr lang="en-GB" sz="1200" dirty="0">
                    <a:solidFill>
                      <a:schemeClr val="bg1"/>
                    </a:solidFill>
                    <a:latin typeface="Roboto Medium"/>
                    <a:ea typeface="Roboto Medium"/>
                    <a:cs typeface="Roboto Medium"/>
                  </a:rPr>
                  <a:t>244.749B </a:t>
                </a:r>
                <a:r>
                  <a:rPr lang="en-GB" sz="1000" dirty="0">
                    <a:solidFill>
                      <a:schemeClr val="bg1"/>
                    </a:solidFill>
                    <a:latin typeface="Roboto Medium"/>
                    <a:ea typeface="Roboto Medium"/>
                    <a:cs typeface="Roboto Medium"/>
                  </a:rPr>
                  <a:t>RWF</a:t>
                </a:r>
              </a:p>
            </p:txBody>
          </p:sp>
        </p:grpSp>
      </p:grpSp>
      <p:grpSp>
        <p:nvGrpSpPr>
          <p:cNvPr id="81" name="Group 80">
            <a:extLst>
              <a:ext uri="{FF2B5EF4-FFF2-40B4-BE49-F238E27FC236}">
                <a16:creationId xmlns:a16="http://schemas.microsoft.com/office/drawing/2014/main" id="{6B684718-7E33-E8B9-147F-7D009236DB91}"/>
              </a:ext>
            </a:extLst>
          </p:cNvPr>
          <p:cNvGrpSpPr/>
          <p:nvPr/>
        </p:nvGrpSpPr>
        <p:grpSpPr>
          <a:xfrm>
            <a:off x="6355007" y="2748564"/>
            <a:ext cx="2427529" cy="1436508"/>
            <a:chOff x="1832443" y="2751673"/>
            <a:chExt cx="2427529" cy="1436508"/>
          </a:xfrm>
        </p:grpSpPr>
        <p:sp>
          <p:nvSpPr>
            <p:cNvPr id="82" name="Rectangle 81">
              <a:extLst>
                <a:ext uri="{FF2B5EF4-FFF2-40B4-BE49-F238E27FC236}">
                  <a16:creationId xmlns:a16="http://schemas.microsoft.com/office/drawing/2014/main" id="{290D0627-9CA8-F375-C891-2B34FAAC32C9}"/>
                </a:ext>
              </a:extLst>
            </p:cNvPr>
            <p:cNvSpPr/>
            <p:nvPr/>
          </p:nvSpPr>
          <p:spPr>
            <a:xfrm flipV="1">
              <a:off x="1912996" y="2751673"/>
              <a:ext cx="2168536" cy="1436508"/>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grpSp>
          <p:nvGrpSpPr>
            <p:cNvPr id="83" name="Group 82">
              <a:extLst>
                <a:ext uri="{FF2B5EF4-FFF2-40B4-BE49-F238E27FC236}">
                  <a16:creationId xmlns:a16="http://schemas.microsoft.com/office/drawing/2014/main" id="{96E67694-1A84-6F75-B480-FB7553DC6A60}"/>
                </a:ext>
              </a:extLst>
            </p:cNvPr>
            <p:cNvGrpSpPr/>
            <p:nvPr/>
          </p:nvGrpSpPr>
          <p:grpSpPr>
            <a:xfrm>
              <a:off x="1850453" y="2837411"/>
              <a:ext cx="2348033" cy="276999"/>
              <a:chOff x="1850453" y="2837411"/>
              <a:chExt cx="2348033" cy="276999"/>
            </a:xfrm>
          </p:grpSpPr>
          <p:sp>
            <p:nvSpPr>
              <p:cNvPr id="90" name="Title 1">
                <a:extLst>
                  <a:ext uri="{FF2B5EF4-FFF2-40B4-BE49-F238E27FC236}">
                    <a16:creationId xmlns:a16="http://schemas.microsoft.com/office/drawing/2014/main" id="{9AEEF013-0564-35C3-3700-5BC717D8C809}"/>
                  </a:ext>
                </a:extLst>
              </p:cNvPr>
              <p:cNvSpPr txBox="1">
                <a:spLocks/>
              </p:cNvSpPr>
              <p:nvPr/>
            </p:nvSpPr>
            <p:spPr>
              <a:xfrm>
                <a:off x="1850453" y="2854060"/>
                <a:ext cx="1177018" cy="24706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393192" eaLnBrk="0" hangingPunct="0">
                  <a:lnSpc>
                    <a:spcPct val="100000"/>
                  </a:lnSpc>
                  <a:spcAft>
                    <a:spcPts val="600"/>
                  </a:spcAft>
                  <a:defRPr/>
                </a:pPr>
                <a:r>
                  <a:rPr lang="en-ZA" sz="1200" kern="1200" dirty="0">
                    <a:solidFill>
                      <a:schemeClr val="bg1"/>
                    </a:solidFill>
                    <a:latin typeface="Roboto Medium"/>
                    <a:ea typeface="Roboto Medium"/>
                    <a:cs typeface="Roboto Medium"/>
                  </a:rPr>
                  <a:t>Billed amount:</a:t>
                </a:r>
                <a:endParaRPr kumimoji="0" lang="en-ZA" sz="1200" b="0" i="0" u="none" strike="noStrike" kern="1200" cap="none" spc="0" normalizeH="0" baseline="0" noProof="0" dirty="0">
                  <a:ln>
                    <a:noFill/>
                  </a:ln>
                  <a:solidFill>
                    <a:schemeClr val="bg1"/>
                  </a:solidFill>
                  <a:effectLst/>
                  <a:uLnTx/>
                  <a:uFillTx/>
                  <a:latin typeface="Roboto Medium" panose="02000000000000000000" pitchFamily="2" charset="0"/>
                  <a:ea typeface="Roboto Medium" panose="02000000000000000000" pitchFamily="2" charset="0"/>
                  <a:cs typeface="Roboto Medium" panose="02000000000000000000" pitchFamily="2" charset="0"/>
                </a:endParaRPr>
              </a:p>
            </p:txBody>
          </p:sp>
          <p:sp>
            <p:nvSpPr>
              <p:cNvPr id="91" name="TextBox 90">
                <a:extLst>
                  <a:ext uri="{FF2B5EF4-FFF2-40B4-BE49-F238E27FC236}">
                    <a16:creationId xmlns:a16="http://schemas.microsoft.com/office/drawing/2014/main" id="{E2E581E6-8E14-4155-6138-9503ED6E3E2F}"/>
                  </a:ext>
                </a:extLst>
              </p:cNvPr>
              <p:cNvSpPr txBox="1"/>
              <p:nvPr/>
            </p:nvSpPr>
            <p:spPr>
              <a:xfrm>
                <a:off x="2975307" y="2837411"/>
                <a:ext cx="1223179" cy="276999"/>
              </a:xfrm>
              <a:prstGeom prst="rect">
                <a:avLst/>
              </a:prstGeom>
              <a:noFill/>
            </p:spPr>
            <p:txBody>
              <a:bodyPr wrap="square" rtlCol="0">
                <a:spAutoFit/>
              </a:bodyPr>
              <a:lstStyle/>
              <a:p>
                <a:r>
                  <a:rPr lang="en-GB" sz="1200" dirty="0">
                    <a:solidFill>
                      <a:schemeClr val="bg1"/>
                    </a:solidFill>
                    <a:latin typeface="Roboto Medium"/>
                    <a:ea typeface="Roboto Medium"/>
                    <a:cs typeface="Roboto Medium"/>
                  </a:rPr>
                  <a:t>21.387M </a:t>
                </a:r>
                <a:r>
                  <a:rPr lang="en-GB" sz="1000" dirty="0">
                    <a:solidFill>
                      <a:schemeClr val="bg1"/>
                    </a:solidFill>
                    <a:latin typeface="Roboto Medium"/>
                    <a:ea typeface="Roboto Medium"/>
                    <a:cs typeface="Roboto Medium"/>
                  </a:rPr>
                  <a:t>RWF</a:t>
                </a:r>
              </a:p>
            </p:txBody>
          </p:sp>
        </p:grpSp>
        <p:grpSp>
          <p:nvGrpSpPr>
            <p:cNvPr id="84" name="Group 83">
              <a:extLst>
                <a:ext uri="{FF2B5EF4-FFF2-40B4-BE49-F238E27FC236}">
                  <a16:creationId xmlns:a16="http://schemas.microsoft.com/office/drawing/2014/main" id="{55326C54-E2D2-25F1-173C-0EF3A5DE9096}"/>
                </a:ext>
              </a:extLst>
            </p:cNvPr>
            <p:cNvGrpSpPr/>
            <p:nvPr/>
          </p:nvGrpSpPr>
          <p:grpSpPr>
            <a:xfrm>
              <a:off x="1832443" y="3149054"/>
              <a:ext cx="2427529" cy="276999"/>
              <a:chOff x="1814466" y="2831212"/>
              <a:chExt cx="2427529" cy="276999"/>
            </a:xfrm>
          </p:grpSpPr>
          <p:sp>
            <p:nvSpPr>
              <p:cNvPr id="88" name="Title 1">
                <a:extLst>
                  <a:ext uri="{FF2B5EF4-FFF2-40B4-BE49-F238E27FC236}">
                    <a16:creationId xmlns:a16="http://schemas.microsoft.com/office/drawing/2014/main" id="{90A93544-44D4-DB9E-118F-519399512A4A}"/>
                  </a:ext>
                </a:extLst>
              </p:cNvPr>
              <p:cNvSpPr txBox="1">
                <a:spLocks/>
              </p:cNvSpPr>
              <p:nvPr/>
            </p:nvSpPr>
            <p:spPr>
              <a:xfrm>
                <a:off x="1814466" y="2857205"/>
                <a:ext cx="1371343" cy="24706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393192" eaLnBrk="0" hangingPunct="0">
                  <a:lnSpc>
                    <a:spcPct val="100000"/>
                  </a:lnSpc>
                  <a:spcAft>
                    <a:spcPts val="600"/>
                  </a:spcAft>
                  <a:defRPr/>
                </a:pPr>
                <a:r>
                  <a:rPr lang="en-ZA" sz="1200" kern="1200" dirty="0">
                    <a:solidFill>
                      <a:schemeClr val="bg1"/>
                    </a:solidFill>
                    <a:latin typeface="Roboto Medium"/>
                    <a:ea typeface="Roboto Medium"/>
                    <a:cs typeface="Roboto Medium"/>
                  </a:rPr>
                  <a:t>Verified amount:</a:t>
                </a:r>
                <a:endParaRPr kumimoji="0" lang="en-ZA" sz="1200" b="0" i="0" u="none" strike="noStrike" kern="1200" cap="none" spc="0" normalizeH="0" baseline="0" noProof="0" dirty="0">
                  <a:ln>
                    <a:noFill/>
                  </a:ln>
                  <a:solidFill>
                    <a:schemeClr val="bg1"/>
                  </a:solidFill>
                  <a:effectLst/>
                  <a:uLnTx/>
                  <a:uFillTx/>
                  <a:latin typeface="Roboto Medium" panose="02000000000000000000" pitchFamily="2" charset="0"/>
                  <a:ea typeface="Roboto Medium" panose="02000000000000000000" pitchFamily="2" charset="0"/>
                  <a:cs typeface="Roboto Medium" panose="02000000000000000000" pitchFamily="2" charset="0"/>
                </a:endParaRPr>
              </a:p>
            </p:txBody>
          </p:sp>
          <p:sp>
            <p:nvSpPr>
              <p:cNvPr id="89" name="TextBox 88">
                <a:extLst>
                  <a:ext uri="{FF2B5EF4-FFF2-40B4-BE49-F238E27FC236}">
                    <a16:creationId xmlns:a16="http://schemas.microsoft.com/office/drawing/2014/main" id="{4EB70775-5677-031E-F504-DE5BFB5034BC}"/>
                  </a:ext>
                </a:extLst>
              </p:cNvPr>
              <p:cNvSpPr txBox="1"/>
              <p:nvPr/>
            </p:nvSpPr>
            <p:spPr>
              <a:xfrm>
                <a:off x="2957330" y="2831212"/>
                <a:ext cx="1284665" cy="276999"/>
              </a:xfrm>
              <a:prstGeom prst="rect">
                <a:avLst/>
              </a:prstGeom>
              <a:noFill/>
            </p:spPr>
            <p:txBody>
              <a:bodyPr wrap="square" rtlCol="0">
                <a:spAutoFit/>
              </a:bodyPr>
              <a:lstStyle/>
              <a:p>
                <a:r>
                  <a:rPr lang="en-GB" sz="1200" dirty="0">
                    <a:solidFill>
                      <a:schemeClr val="bg1"/>
                    </a:solidFill>
                    <a:latin typeface="Roboto Medium"/>
                    <a:ea typeface="Roboto Medium"/>
                    <a:cs typeface="Roboto Medium"/>
                  </a:rPr>
                  <a:t>107.880M </a:t>
                </a:r>
                <a:r>
                  <a:rPr lang="en-GB" sz="1000" dirty="0">
                    <a:solidFill>
                      <a:schemeClr val="bg1"/>
                    </a:solidFill>
                    <a:latin typeface="Roboto Medium"/>
                    <a:ea typeface="Roboto Medium"/>
                    <a:cs typeface="Roboto Medium"/>
                  </a:rPr>
                  <a:t>RWF</a:t>
                </a:r>
              </a:p>
            </p:txBody>
          </p:sp>
        </p:grpSp>
        <p:grpSp>
          <p:nvGrpSpPr>
            <p:cNvPr id="85" name="Group 84">
              <a:extLst>
                <a:ext uri="{FF2B5EF4-FFF2-40B4-BE49-F238E27FC236}">
                  <a16:creationId xmlns:a16="http://schemas.microsoft.com/office/drawing/2014/main" id="{DE42391F-3C3C-63B7-0CFF-E0517F2FCED0}"/>
                </a:ext>
              </a:extLst>
            </p:cNvPr>
            <p:cNvGrpSpPr/>
            <p:nvPr/>
          </p:nvGrpSpPr>
          <p:grpSpPr>
            <a:xfrm>
              <a:off x="1850453" y="3496034"/>
              <a:ext cx="2221599" cy="276999"/>
              <a:chOff x="1881577" y="2837365"/>
              <a:chExt cx="2221599" cy="276999"/>
            </a:xfrm>
          </p:grpSpPr>
          <p:sp>
            <p:nvSpPr>
              <p:cNvPr id="86" name="Title 1">
                <a:extLst>
                  <a:ext uri="{FF2B5EF4-FFF2-40B4-BE49-F238E27FC236}">
                    <a16:creationId xmlns:a16="http://schemas.microsoft.com/office/drawing/2014/main" id="{AA6BC537-BBFC-94A0-591A-BB3EAD0227D3}"/>
                  </a:ext>
                </a:extLst>
              </p:cNvPr>
              <p:cNvSpPr txBox="1">
                <a:spLocks/>
              </p:cNvSpPr>
              <p:nvPr/>
            </p:nvSpPr>
            <p:spPr>
              <a:xfrm>
                <a:off x="1881577" y="2857205"/>
                <a:ext cx="1177018" cy="24706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393192" eaLnBrk="0" hangingPunct="0">
                  <a:lnSpc>
                    <a:spcPct val="100000"/>
                  </a:lnSpc>
                  <a:spcAft>
                    <a:spcPts val="600"/>
                  </a:spcAft>
                  <a:defRPr/>
                </a:pPr>
                <a:r>
                  <a:rPr lang="en-ZA" sz="1200" dirty="0">
                    <a:solidFill>
                      <a:schemeClr val="bg1"/>
                    </a:solidFill>
                    <a:latin typeface="Roboto Medium"/>
                    <a:ea typeface="Roboto Medium"/>
                    <a:cs typeface="Roboto Medium"/>
                  </a:rPr>
                  <a:t>Paid</a:t>
                </a:r>
                <a:r>
                  <a:rPr lang="en-ZA" sz="1200" kern="1200" dirty="0">
                    <a:solidFill>
                      <a:schemeClr val="bg1"/>
                    </a:solidFill>
                    <a:latin typeface="Roboto Medium"/>
                    <a:ea typeface="Roboto Medium"/>
                    <a:cs typeface="Roboto Medium"/>
                  </a:rPr>
                  <a:t> amount:</a:t>
                </a:r>
                <a:endParaRPr kumimoji="0" lang="en-ZA" sz="1200" b="0" i="0" u="none" strike="noStrike" kern="1200" cap="none" spc="0" normalizeH="0" baseline="0" noProof="0" dirty="0">
                  <a:ln>
                    <a:noFill/>
                  </a:ln>
                  <a:solidFill>
                    <a:schemeClr val="bg1"/>
                  </a:solidFill>
                  <a:effectLst/>
                  <a:uLnTx/>
                  <a:uFillTx/>
                  <a:latin typeface="Roboto Medium" panose="02000000000000000000" pitchFamily="2" charset="0"/>
                  <a:ea typeface="Roboto Medium" panose="02000000000000000000" pitchFamily="2" charset="0"/>
                  <a:cs typeface="Roboto Medium" panose="02000000000000000000" pitchFamily="2" charset="0"/>
                </a:endParaRPr>
              </a:p>
            </p:txBody>
          </p:sp>
          <p:sp>
            <p:nvSpPr>
              <p:cNvPr id="87" name="TextBox 86">
                <a:extLst>
                  <a:ext uri="{FF2B5EF4-FFF2-40B4-BE49-F238E27FC236}">
                    <a16:creationId xmlns:a16="http://schemas.microsoft.com/office/drawing/2014/main" id="{80996EEE-157E-3FDA-E698-F8D0F1FA240A}"/>
                  </a:ext>
                </a:extLst>
              </p:cNvPr>
              <p:cNvSpPr txBox="1"/>
              <p:nvPr/>
            </p:nvSpPr>
            <p:spPr>
              <a:xfrm>
                <a:off x="2879997" y="2837365"/>
                <a:ext cx="1223179" cy="276999"/>
              </a:xfrm>
              <a:prstGeom prst="rect">
                <a:avLst/>
              </a:prstGeom>
              <a:noFill/>
            </p:spPr>
            <p:txBody>
              <a:bodyPr wrap="square" rtlCol="0">
                <a:spAutoFit/>
              </a:bodyPr>
              <a:lstStyle/>
              <a:p>
                <a:r>
                  <a:rPr lang="en-GB" sz="1200" dirty="0">
                    <a:solidFill>
                      <a:schemeClr val="bg1"/>
                    </a:solidFill>
                    <a:latin typeface="Roboto Medium"/>
                    <a:ea typeface="Roboto Medium"/>
                    <a:cs typeface="Roboto Medium"/>
                  </a:rPr>
                  <a:t>105.997B </a:t>
                </a:r>
                <a:r>
                  <a:rPr lang="en-GB" sz="1000" dirty="0">
                    <a:solidFill>
                      <a:schemeClr val="bg1"/>
                    </a:solidFill>
                    <a:latin typeface="Roboto Medium"/>
                    <a:ea typeface="Roboto Medium"/>
                    <a:cs typeface="Roboto Medium"/>
                  </a:rPr>
                  <a:t>RWF</a:t>
                </a:r>
              </a:p>
            </p:txBody>
          </p:sp>
        </p:grpSp>
      </p:grpSp>
    </p:spTree>
    <p:extLst>
      <p:ext uri="{BB962C8B-B14F-4D97-AF65-F5344CB8AC3E}">
        <p14:creationId xmlns:p14="http://schemas.microsoft.com/office/powerpoint/2010/main" val="1591120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AE71BDE-608F-319A-D71F-1DF22C8DE4B1}"/>
              </a:ext>
            </a:extLst>
          </p:cNvPr>
          <p:cNvSpPr/>
          <p:nvPr/>
        </p:nvSpPr>
        <p:spPr>
          <a:xfrm>
            <a:off x="117987" y="81116"/>
            <a:ext cx="8915399" cy="4933336"/>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1" name="Rectangle 10">
            <a:extLst>
              <a:ext uri="{FF2B5EF4-FFF2-40B4-BE49-F238E27FC236}">
                <a16:creationId xmlns:a16="http://schemas.microsoft.com/office/drawing/2014/main" id="{191695BF-F35D-97FB-120C-7BC758895699}"/>
              </a:ext>
            </a:extLst>
          </p:cNvPr>
          <p:cNvSpPr/>
          <p:nvPr/>
        </p:nvSpPr>
        <p:spPr>
          <a:xfrm flipV="1">
            <a:off x="284576" y="279770"/>
            <a:ext cx="8618811" cy="4622819"/>
          </a:xfrm>
          <a:prstGeom prst="rect">
            <a:avLst/>
          </a:prstGeom>
          <a:solidFill>
            <a:schemeClr val="bg1"/>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grpSp>
        <p:nvGrpSpPr>
          <p:cNvPr id="31" name="Group 30">
            <a:extLst>
              <a:ext uri="{FF2B5EF4-FFF2-40B4-BE49-F238E27FC236}">
                <a16:creationId xmlns:a16="http://schemas.microsoft.com/office/drawing/2014/main" id="{0A002BC1-A2E4-02B9-4233-9EA1397C3828}"/>
              </a:ext>
            </a:extLst>
          </p:cNvPr>
          <p:cNvGrpSpPr/>
          <p:nvPr/>
        </p:nvGrpSpPr>
        <p:grpSpPr>
          <a:xfrm>
            <a:off x="1225973" y="1219730"/>
            <a:ext cx="1796691" cy="1425398"/>
            <a:chOff x="1912996" y="607015"/>
            <a:chExt cx="2168536" cy="1849975"/>
          </a:xfrm>
          <a:solidFill>
            <a:srgbClr val="AC8E4C"/>
          </a:solidFill>
        </p:grpSpPr>
        <p:sp>
          <p:nvSpPr>
            <p:cNvPr id="25" name="Rectangle 24">
              <a:extLst>
                <a:ext uri="{FF2B5EF4-FFF2-40B4-BE49-F238E27FC236}">
                  <a16:creationId xmlns:a16="http://schemas.microsoft.com/office/drawing/2014/main" id="{E902AD4C-55BF-0CB7-8F60-BCE6FF2494CB}"/>
                </a:ext>
              </a:extLst>
            </p:cNvPr>
            <p:cNvSpPr/>
            <p:nvPr/>
          </p:nvSpPr>
          <p:spPr>
            <a:xfrm flipV="1">
              <a:off x="1912996" y="607015"/>
              <a:ext cx="2168536" cy="1849975"/>
            </a:xfrm>
            <a:prstGeom prst="snip2Diag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8" name="TextBox 27">
              <a:extLst>
                <a:ext uri="{FF2B5EF4-FFF2-40B4-BE49-F238E27FC236}">
                  <a16:creationId xmlns:a16="http://schemas.microsoft.com/office/drawing/2014/main" id="{46EFF854-D9EA-1162-DF4D-E356A64AD367}"/>
                </a:ext>
              </a:extLst>
            </p:cNvPr>
            <p:cNvSpPr txBox="1"/>
            <p:nvPr/>
          </p:nvSpPr>
          <p:spPr>
            <a:xfrm>
              <a:off x="2470086" y="835920"/>
              <a:ext cx="1450809" cy="524388"/>
            </a:xfrm>
            <a:prstGeom prst="snip2DiagRect">
              <a:avLst/>
            </a:prstGeom>
            <a:solidFill>
              <a:srgbClr val="002060"/>
            </a:solidFill>
          </p:spPr>
          <p:txBody>
            <a:bodyPr wrap="square" rtlCol="0">
              <a:spAutoFit/>
            </a:bodyPr>
            <a:lstStyle/>
            <a:p>
              <a:r>
                <a:rPr lang="en-GB" sz="1600" dirty="0">
                  <a:solidFill>
                    <a:schemeClr val="bg1"/>
                  </a:solidFill>
                  <a:latin typeface="Roboto Medium"/>
                  <a:ea typeface="Roboto Medium"/>
                  <a:cs typeface="Roboto Medium"/>
                </a:rPr>
                <a:t>1937350</a:t>
              </a:r>
            </a:p>
          </p:txBody>
        </p:sp>
        <p:sp>
          <p:nvSpPr>
            <p:cNvPr id="29" name="Title 1">
              <a:extLst>
                <a:ext uri="{FF2B5EF4-FFF2-40B4-BE49-F238E27FC236}">
                  <a16:creationId xmlns:a16="http://schemas.microsoft.com/office/drawing/2014/main" id="{76E3E05E-4EC2-0E36-D1A7-3CBAE0C6F60A}"/>
                </a:ext>
              </a:extLst>
            </p:cNvPr>
            <p:cNvSpPr txBox="1">
              <a:spLocks/>
            </p:cNvSpPr>
            <p:nvPr/>
          </p:nvSpPr>
          <p:spPr>
            <a:xfrm>
              <a:off x="2307762" y="1335428"/>
              <a:ext cx="1229143" cy="258667"/>
            </a:xfrm>
            <a:prstGeom prst="snip2DiagRect">
              <a:avLst/>
            </a:prstGeom>
            <a:solidFill>
              <a:srgbClr val="002060"/>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393192" eaLnBrk="0" hangingPunct="0">
                <a:lnSpc>
                  <a:spcPct val="100000"/>
                </a:lnSpc>
                <a:spcAft>
                  <a:spcPts val="600"/>
                </a:spcAft>
                <a:defRPr/>
              </a:pPr>
              <a:r>
                <a:rPr lang="en-ZA" sz="1400" dirty="0">
                  <a:solidFill>
                    <a:schemeClr val="bg1"/>
                  </a:solidFill>
                  <a:latin typeface="Roboto Medium"/>
                  <a:ea typeface="Roboto Medium"/>
                  <a:cs typeface="Roboto Medium"/>
                </a:rPr>
                <a:t>C</a:t>
              </a:r>
              <a:r>
                <a:rPr lang="en-ZA" sz="1400" kern="1200" dirty="0">
                  <a:solidFill>
                    <a:schemeClr val="bg1"/>
                  </a:solidFill>
                  <a:latin typeface="Roboto Medium"/>
                  <a:ea typeface="Roboto Medium"/>
                  <a:cs typeface="Roboto Medium"/>
                </a:rPr>
                <a:t>laims</a:t>
              </a:r>
              <a:endParaRPr kumimoji="0" lang="en-ZA" sz="1400" b="0" i="0" u="none" strike="noStrike" kern="1200" cap="none" spc="0" normalizeH="0" baseline="0" noProof="0" dirty="0">
                <a:ln>
                  <a:noFill/>
                </a:ln>
                <a:solidFill>
                  <a:schemeClr val="bg1"/>
                </a:solidFill>
                <a:effectLst/>
                <a:uLnTx/>
                <a:uFillTx/>
                <a:latin typeface="Roboto Medium" panose="02000000000000000000" pitchFamily="2" charset="0"/>
                <a:ea typeface="Roboto Medium" panose="02000000000000000000" pitchFamily="2" charset="0"/>
                <a:cs typeface="Roboto Medium" panose="02000000000000000000" pitchFamily="2" charset="0"/>
              </a:endParaRPr>
            </a:p>
          </p:txBody>
        </p:sp>
        <p:sp>
          <p:nvSpPr>
            <p:cNvPr id="30" name="TextBox 6">
              <a:extLst>
                <a:ext uri="{FF2B5EF4-FFF2-40B4-BE49-F238E27FC236}">
                  <a16:creationId xmlns:a16="http://schemas.microsoft.com/office/drawing/2014/main" id="{77F1884E-59D3-EC8A-7A82-32B4E36C5727}"/>
                </a:ext>
              </a:extLst>
            </p:cNvPr>
            <p:cNvSpPr txBox="1"/>
            <p:nvPr/>
          </p:nvSpPr>
          <p:spPr>
            <a:xfrm>
              <a:off x="2083367" y="1503253"/>
              <a:ext cx="1827793" cy="326867"/>
            </a:xfrm>
            <a:prstGeom prst="snip2DiagRect">
              <a:avLst/>
            </a:prstGeom>
            <a:solidFill>
              <a:srgbClr val="002060"/>
            </a:solidFill>
          </p:spPr>
          <p:txBody>
            <a:bodyPr wrap="square" rtlCol="0">
              <a:spAutoFit/>
            </a:bodyPr>
            <a:lstStyle>
              <a:defPPr>
                <a:defRPr lang="en-US"/>
              </a:defPPr>
              <a:lvl1pPr algn="l" defTabSz="457200" rtl="0" eaLnBrk="0" fontAlgn="base" hangingPunct="0">
                <a:spcBef>
                  <a:spcPct val="0"/>
                </a:spcBef>
                <a:spcAft>
                  <a:spcPct val="0"/>
                </a:spcAft>
                <a:defRPr kern="1200">
                  <a:solidFill>
                    <a:schemeClr val="tx1"/>
                  </a:solidFill>
                  <a:latin typeface="Calibri" charset="0"/>
                  <a:ea typeface="MS PGothic" charset="-128"/>
                  <a:cs typeface="+mn-cs"/>
                </a:defRPr>
              </a:lvl1pPr>
              <a:lvl2pPr marL="457200" algn="l" defTabSz="457200" rtl="0" eaLnBrk="0" fontAlgn="base" hangingPunct="0">
                <a:spcBef>
                  <a:spcPct val="0"/>
                </a:spcBef>
                <a:spcAft>
                  <a:spcPct val="0"/>
                </a:spcAft>
                <a:defRPr kern="1200">
                  <a:solidFill>
                    <a:schemeClr val="tx1"/>
                  </a:solidFill>
                  <a:latin typeface="Calibri" charset="0"/>
                  <a:ea typeface="MS PGothic" charset="-128"/>
                  <a:cs typeface="+mn-cs"/>
                </a:defRPr>
              </a:lvl2pPr>
              <a:lvl3pPr marL="914400" algn="l" defTabSz="457200" rtl="0" eaLnBrk="0" fontAlgn="base" hangingPunct="0">
                <a:spcBef>
                  <a:spcPct val="0"/>
                </a:spcBef>
                <a:spcAft>
                  <a:spcPct val="0"/>
                </a:spcAft>
                <a:defRPr kern="1200">
                  <a:solidFill>
                    <a:schemeClr val="tx1"/>
                  </a:solidFill>
                  <a:latin typeface="Calibri" charset="0"/>
                  <a:ea typeface="MS PGothic" charset="-128"/>
                  <a:cs typeface="+mn-cs"/>
                </a:defRPr>
              </a:lvl3pPr>
              <a:lvl4pPr marL="1371600" algn="l" defTabSz="457200" rtl="0" eaLnBrk="0" fontAlgn="base" hangingPunct="0">
                <a:spcBef>
                  <a:spcPct val="0"/>
                </a:spcBef>
                <a:spcAft>
                  <a:spcPct val="0"/>
                </a:spcAft>
                <a:defRPr kern="1200">
                  <a:solidFill>
                    <a:schemeClr val="tx1"/>
                  </a:solidFill>
                  <a:latin typeface="Calibri" charset="0"/>
                  <a:ea typeface="MS PGothic" charset="-128"/>
                  <a:cs typeface="+mn-cs"/>
                </a:defRPr>
              </a:lvl4pPr>
              <a:lvl5pPr marL="1828800" algn="l" defTabSz="457200" rtl="0" eaLnBrk="0" fontAlgn="base" hangingPunct="0">
                <a:spcBef>
                  <a:spcPct val="0"/>
                </a:spcBef>
                <a:spcAft>
                  <a:spcPct val="0"/>
                </a:spcAft>
                <a:defRPr kern="1200">
                  <a:solidFill>
                    <a:schemeClr val="tx1"/>
                  </a:solidFill>
                  <a:latin typeface="Calibri" charset="0"/>
                  <a:ea typeface="MS PGothic" charset="-128"/>
                  <a:cs typeface="+mn-cs"/>
                </a:defRPr>
              </a:lvl5pPr>
              <a:lvl6pPr marL="2286000" algn="l" defTabSz="914400" rtl="0" eaLnBrk="1" latinLnBrk="0" hangingPunct="1">
                <a:defRPr kern="1200">
                  <a:solidFill>
                    <a:schemeClr val="tx1"/>
                  </a:solidFill>
                  <a:latin typeface="Calibri" charset="0"/>
                  <a:ea typeface="MS PGothic" charset="-128"/>
                  <a:cs typeface="+mn-cs"/>
                </a:defRPr>
              </a:lvl6pPr>
              <a:lvl7pPr marL="2743200" algn="l" defTabSz="914400" rtl="0" eaLnBrk="1" latinLnBrk="0" hangingPunct="1">
                <a:defRPr kern="1200">
                  <a:solidFill>
                    <a:schemeClr val="tx1"/>
                  </a:solidFill>
                  <a:latin typeface="Calibri" charset="0"/>
                  <a:ea typeface="MS PGothic" charset="-128"/>
                  <a:cs typeface="+mn-cs"/>
                </a:defRPr>
              </a:lvl7pPr>
              <a:lvl8pPr marL="3200400" algn="l" defTabSz="914400" rtl="0" eaLnBrk="1" latinLnBrk="0" hangingPunct="1">
                <a:defRPr kern="1200">
                  <a:solidFill>
                    <a:schemeClr val="tx1"/>
                  </a:solidFill>
                  <a:latin typeface="Calibri" charset="0"/>
                  <a:ea typeface="MS PGothic" charset="-128"/>
                  <a:cs typeface="+mn-cs"/>
                </a:defRPr>
              </a:lvl8pPr>
              <a:lvl9pPr marL="3657600" algn="l" defTabSz="914400" rtl="0" eaLnBrk="1" latinLnBrk="0" hangingPunct="1">
                <a:defRPr kern="1200">
                  <a:solidFill>
                    <a:schemeClr val="tx1"/>
                  </a:solidFill>
                  <a:latin typeface="Calibri" charset="0"/>
                  <a:ea typeface="MS PGothic" charset="-128"/>
                  <a:cs typeface="+mn-cs"/>
                </a:defRPr>
              </a:lvl9pPr>
            </a:lstStyle>
            <a:p>
              <a:pPr algn="ctr"/>
              <a:r>
                <a:rPr lang="en-GB" sz="1100" dirty="0">
                  <a:solidFill>
                    <a:srgbClr val="F5A920"/>
                  </a:solidFill>
                  <a:latin typeface="Arial" panose="020B0604020202020204" pitchFamily="34" charset="0"/>
                  <a:cs typeface="Arial" panose="020B0604020202020204" pitchFamily="34" charset="0"/>
                </a:rPr>
                <a:t>Total claims reported</a:t>
              </a:r>
              <a:endParaRPr lang="en-GB" sz="1000" b="1" dirty="0">
                <a:solidFill>
                  <a:srgbClr val="F5A920"/>
                </a:solidFill>
                <a:latin typeface="Arial" panose="020B0604020202020204" pitchFamily="34" charset="0"/>
                <a:cs typeface="Arial" panose="020B0604020202020204" pitchFamily="34" charset="0"/>
              </a:endParaRPr>
            </a:p>
          </p:txBody>
        </p:sp>
      </p:grpSp>
      <p:sp>
        <p:nvSpPr>
          <p:cNvPr id="35" name="Title 1">
            <a:extLst>
              <a:ext uri="{FF2B5EF4-FFF2-40B4-BE49-F238E27FC236}">
                <a16:creationId xmlns:a16="http://schemas.microsoft.com/office/drawing/2014/main" id="{0847DA64-93FE-7A5C-51E4-763A352D255D}"/>
              </a:ext>
            </a:extLst>
          </p:cNvPr>
          <p:cNvSpPr txBox="1">
            <a:spLocks/>
          </p:cNvSpPr>
          <p:nvPr/>
        </p:nvSpPr>
        <p:spPr>
          <a:xfrm>
            <a:off x="1681146" y="271674"/>
            <a:ext cx="4028774" cy="41586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393192" eaLnBrk="0" hangingPunct="0">
              <a:lnSpc>
                <a:spcPct val="100000"/>
              </a:lnSpc>
              <a:spcAft>
                <a:spcPts val="600"/>
              </a:spcAft>
              <a:defRPr/>
            </a:pPr>
            <a:r>
              <a:rPr lang="en-ZA" sz="1720" dirty="0">
                <a:solidFill>
                  <a:srgbClr val="002060"/>
                </a:solidFill>
                <a:latin typeface="Roboto Medium"/>
                <a:ea typeface="Roboto Medium"/>
                <a:cs typeface="Roboto Medium"/>
              </a:rPr>
              <a:t>S</a:t>
            </a:r>
            <a:r>
              <a:rPr lang="en-ZA" sz="1720" kern="1200" dirty="0">
                <a:solidFill>
                  <a:srgbClr val="002060"/>
                </a:solidFill>
                <a:latin typeface="Roboto Medium"/>
                <a:ea typeface="Roboto Medium"/>
                <a:cs typeface="Roboto Medium"/>
              </a:rPr>
              <a:t>ummary statistics</a:t>
            </a:r>
            <a:endParaRPr kumimoji="0" lang="en-ZA" sz="2000" b="0" i="0" u="none" strike="noStrike" kern="1200" cap="none" spc="0" normalizeH="0" baseline="0" noProof="0" dirty="0">
              <a:ln>
                <a:noFill/>
              </a:ln>
              <a:solidFill>
                <a:srgbClr val="002060"/>
              </a:solidFill>
              <a:effectLst/>
              <a:uLnTx/>
              <a:uFillTx/>
              <a:latin typeface="Roboto Medium" panose="02000000000000000000" pitchFamily="2" charset="0"/>
              <a:ea typeface="Roboto Medium" panose="02000000000000000000" pitchFamily="2" charset="0"/>
              <a:cs typeface="Roboto Medium" panose="02000000000000000000" pitchFamily="2" charset="0"/>
            </a:endParaRPr>
          </a:p>
        </p:txBody>
      </p:sp>
      <p:sp>
        <p:nvSpPr>
          <p:cNvPr id="2" name="TextBox 1">
            <a:extLst>
              <a:ext uri="{FF2B5EF4-FFF2-40B4-BE49-F238E27FC236}">
                <a16:creationId xmlns:a16="http://schemas.microsoft.com/office/drawing/2014/main" id="{7AC7E999-EE24-0DA1-CCDB-3F849CA7F1E8}"/>
              </a:ext>
            </a:extLst>
          </p:cNvPr>
          <p:cNvSpPr txBox="1"/>
          <p:nvPr/>
        </p:nvSpPr>
        <p:spPr>
          <a:xfrm>
            <a:off x="4890934" y="2821977"/>
            <a:ext cx="637088" cy="357021"/>
          </a:xfrm>
          <a:prstGeom prst="rect">
            <a:avLst/>
          </a:prstGeom>
          <a:noFill/>
        </p:spPr>
        <p:txBody>
          <a:bodyPr wrap="square" rtlCol="0">
            <a:spAutoFit/>
          </a:bodyPr>
          <a:lstStyle/>
          <a:p>
            <a:r>
              <a:rPr lang="en-GB" sz="1720" dirty="0">
                <a:solidFill>
                  <a:schemeClr val="bg1"/>
                </a:solidFill>
                <a:latin typeface="Roboto Medium"/>
                <a:ea typeface="Roboto Medium"/>
                <a:cs typeface="Roboto Medium"/>
              </a:rPr>
              <a:t>40%</a:t>
            </a:r>
          </a:p>
        </p:txBody>
      </p:sp>
      <p:sp>
        <p:nvSpPr>
          <p:cNvPr id="3" name="Title 1">
            <a:extLst>
              <a:ext uri="{FF2B5EF4-FFF2-40B4-BE49-F238E27FC236}">
                <a16:creationId xmlns:a16="http://schemas.microsoft.com/office/drawing/2014/main" id="{473EC546-E559-D631-00A5-994E4B45785F}"/>
              </a:ext>
            </a:extLst>
          </p:cNvPr>
          <p:cNvSpPr txBox="1">
            <a:spLocks/>
          </p:cNvSpPr>
          <p:nvPr/>
        </p:nvSpPr>
        <p:spPr>
          <a:xfrm>
            <a:off x="4731340" y="3220790"/>
            <a:ext cx="1229143" cy="24706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393192" eaLnBrk="0" hangingPunct="0">
              <a:lnSpc>
                <a:spcPct val="100000"/>
              </a:lnSpc>
              <a:spcAft>
                <a:spcPts val="600"/>
              </a:spcAft>
              <a:defRPr/>
            </a:pPr>
            <a:r>
              <a:rPr lang="en-ZA" sz="1400" kern="1200" dirty="0">
                <a:solidFill>
                  <a:schemeClr val="bg1"/>
                </a:solidFill>
                <a:latin typeface="Roboto Medium"/>
                <a:ea typeface="Roboto Medium"/>
                <a:cs typeface="Roboto Medium"/>
              </a:rPr>
              <a:t>Decrease</a:t>
            </a:r>
            <a:endParaRPr kumimoji="0" lang="en-ZA" sz="1400" b="0" i="0" u="none" strike="noStrike" kern="1200" cap="none" spc="0" normalizeH="0" baseline="0" noProof="0" dirty="0">
              <a:ln>
                <a:noFill/>
              </a:ln>
              <a:solidFill>
                <a:schemeClr val="bg1"/>
              </a:solidFill>
              <a:effectLst/>
              <a:uLnTx/>
              <a:uFillTx/>
              <a:latin typeface="Roboto Medium" panose="02000000000000000000" pitchFamily="2" charset="0"/>
              <a:ea typeface="Roboto Medium" panose="02000000000000000000" pitchFamily="2" charset="0"/>
              <a:cs typeface="Roboto Medium" panose="02000000000000000000" pitchFamily="2" charset="0"/>
            </a:endParaRPr>
          </a:p>
        </p:txBody>
      </p:sp>
      <p:sp>
        <p:nvSpPr>
          <p:cNvPr id="6" name="TextBox 5">
            <a:extLst>
              <a:ext uri="{FF2B5EF4-FFF2-40B4-BE49-F238E27FC236}">
                <a16:creationId xmlns:a16="http://schemas.microsoft.com/office/drawing/2014/main" id="{209B1363-6022-587E-7A78-C73FA42587FC}"/>
              </a:ext>
            </a:extLst>
          </p:cNvPr>
          <p:cNvSpPr txBox="1"/>
          <p:nvPr/>
        </p:nvSpPr>
        <p:spPr>
          <a:xfrm>
            <a:off x="7202729" y="2863769"/>
            <a:ext cx="637088" cy="357021"/>
          </a:xfrm>
          <a:prstGeom prst="rect">
            <a:avLst/>
          </a:prstGeom>
          <a:noFill/>
        </p:spPr>
        <p:txBody>
          <a:bodyPr wrap="square" rtlCol="0">
            <a:spAutoFit/>
          </a:bodyPr>
          <a:lstStyle/>
          <a:p>
            <a:r>
              <a:rPr lang="en-GB" sz="1720" dirty="0">
                <a:solidFill>
                  <a:schemeClr val="bg1"/>
                </a:solidFill>
                <a:latin typeface="Roboto Medium"/>
                <a:ea typeface="Roboto Medium"/>
                <a:cs typeface="Roboto Medium"/>
              </a:rPr>
              <a:t>48%</a:t>
            </a:r>
          </a:p>
        </p:txBody>
      </p:sp>
      <p:sp>
        <p:nvSpPr>
          <p:cNvPr id="7" name="Title 1">
            <a:extLst>
              <a:ext uri="{FF2B5EF4-FFF2-40B4-BE49-F238E27FC236}">
                <a16:creationId xmlns:a16="http://schemas.microsoft.com/office/drawing/2014/main" id="{C5258D80-AE7D-A9AB-D38C-5F354ABA488C}"/>
              </a:ext>
            </a:extLst>
          </p:cNvPr>
          <p:cNvSpPr txBox="1">
            <a:spLocks/>
          </p:cNvSpPr>
          <p:nvPr/>
        </p:nvSpPr>
        <p:spPr>
          <a:xfrm>
            <a:off x="7043135" y="3262582"/>
            <a:ext cx="1229143" cy="24706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393192" eaLnBrk="0" hangingPunct="0">
              <a:lnSpc>
                <a:spcPct val="100000"/>
              </a:lnSpc>
              <a:spcAft>
                <a:spcPts val="600"/>
              </a:spcAft>
              <a:defRPr/>
            </a:pPr>
            <a:r>
              <a:rPr lang="en-ZA" sz="1400" kern="1200" dirty="0">
                <a:solidFill>
                  <a:schemeClr val="bg1"/>
                </a:solidFill>
                <a:latin typeface="Roboto Medium"/>
                <a:ea typeface="Roboto Medium"/>
                <a:cs typeface="Roboto Medium"/>
              </a:rPr>
              <a:t>Increase</a:t>
            </a:r>
            <a:endParaRPr kumimoji="0" lang="en-ZA" sz="1400" b="0" i="0" u="none" strike="noStrike" kern="1200" cap="none" spc="0" normalizeH="0" baseline="0" noProof="0" dirty="0">
              <a:ln>
                <a:noFill/>
              </a:ln>
              <a:solidFill>
                <a:schemeClr val="bg1"/>
              </a:solidFill>
              <a:effectLst/>
              <a:uLnTx/>
              <a:uFillTx/>
              <a:latin typeface="Roboto Medium" panose="02000000000000000000" pitchFamily="2" charset="0"/>
              <a:ea typeface="Roboto Medium" panose="02000000000000000000" pitchFamily="2" charset="0"/>
              <a:cs typeface="Roboto Medium" panose="02000000000000000000" pitchFamily="2" charset="0"/>
            </a:endParaRPr>
          </a:p>
        </p:txBody>
      </p:sp>
      <p:grpSp>
        <p:nvGrpSpPr>
          <p:cNvPr id="9" name="Group 8">
            <a:extLst>
              <a:ext uri="{FF2B5EF4-FFF2-40B4-BE49-F238E27FC236}">
                <a16:creationId xmlns:a16="http://schemas.microsoft.com/office/drawing/2014/main" id="{8E929293-015A-05FD-3573-A25854A0244C}"/>
              </a:ext>
            </a:extLst>
          </p:cNvPr>
          <p:cNvGrpSpPr/>
          <p:nvPr/>
        </p:nvGrpSpPr>
        <p:grpSpPr>
          <a:xfrm>
            <a:off x="284576" y="4411522"/>
            <a:ext cx="8618811" cy="491067"/>
            <a:chOff x="375920" y="4206239"/>
            <a:chExt cx="8392160" cy="491067"/>
          </a:xfrm>
        </p:grpSpPr>
        <p:sp>
          <p:nvSpPr>
            <p:cNvPr id="10" name="Rectangle 9">
              <a:extLst>
                <a:ext uri="{FF2B5EF4-FFF2-40B4-BE49-F238E27FC236}">
                  <a16:creationId xmlns:a16="http://schemas.microsoft.com/office/drawing/2014/main" id="{71F738FF-3DB7-87C2-CB09-928E154C7BB3}"/>
                </a:ext>
              </a:extLst>
            </p:cNvPr>
            <p:cNvSpPr/>
            <p:nvPr/>
          </p:nvSpPr>
          <p:spPr>
            <a:xfrm>
              <a:off x="375920" y="4206239"/>
              <a:ext cx="8392160" cy="49106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12" name="Picture 11" descr="A blue and yellow logo&#10;&#10;Description automatically generated">
              <a:extLst>
                <a:ext uri="{FF2B5EF4-FFF2-40B4-BE49-F238E27FC236}">
                  <a16:creationId xmlns:a16="http://schemas.microsoft.com/office/drawing/2014/main" id="{D74036F9-5127-A03C-1298-E78B08A6D6A8}"/>
                </a:ext>
              </a:extLst>
            </p:cNvPr>
            <p:cNvPicPr>
              <a:picLocks noChangeAspect="1"/>
            </p:cNvPicPr>
            <p:nvPr/>
          </p:nvPicPr>
          <p:blipFill>
            <a:blip r:embed="rId2"/>
            <a:stretch>
              <a:fillRect/>
            </a:stretch>
          </p:blipFill>
          <p:spPr>
            <a:xfrm>
              <a:off x="8178853" y="4253653"/>
              <a:ext cx="494401" cy="386080"/>
            </a:xfrm>
            <a:prstGeom prst="rect">
              <a:avLst/>
            </a:prstGeom>
          </p:spPr>
        </p:pic>
      </p:grpSp>
      <p:pic>
        <p:nvPicPr>
          <p:cNvPr id="13" name="Picture 12" descr="A logo with text on it&#10;&#10;Description automatically generated">
            <a:extLst>
              <a:ext uri="{FF2B5EF4-FFF2-40B4-BE49-F238E27FC236}">
                <a16:creationId xmlns:a16="http://schemas.microsoft.com/office/drawing/2014/main" id="{074E8755-5EA1-DFD2-06A9-BFC96C4F251D}"/>
              </a:ext>
            </a:extLst>
          </p:cNvPr>
          <p:cNvPicPr>
            <a:picLocks noChangeAspect="1"/>
          </p:cNvPicPr>
          <p:nvPr/>
        </p:nvPicPr>
        <p:blipFill>
          <a:blip r:embed="rId3"/>
          <a:stretch>
            <a:fillRect/>
          </a:stretch>
        </p:blipFill>
        <p:spPr>
          <a:xfrm>
            <a:off x="357738" y="279770"/>
            <a:ext cx="1163879" cy="931864"/>
          </a:xfrm>
          <a:prstGeom prst="rect">
            <a:avLst/>
          </a:prstGeom>
        </p:spPr>
      </p:pic>
      <p:grpSp>
        <p:nvGrpSpPr>
          <p:cNvPr id="14" name="Group 13">
            <a:extLst>
              <a:ext uri="{FF2B5EF4-FFF2-40B4-BE49-F238E27FC236}">
                <a16:creationId xmlns:a16="http://schemas.microsoft.com/office/drawing/2014/main" id="{69BCEC0A-ACCA-3322-6F81-345CB3420BB4}"/>
              </a:ext>
            </a:extLst>
          </p:cNvPr>
          <p:cNvGrpSpPr/>
          <p:nvPr/>
        </p:nvGrpSpPr>
        <p:grpSpPr>
          <a:xfrm>
            <a:off x="3115900" y="1198449"/>
            <a:ext cx="1794545" cy="1441590"/>
            <a:chOff x="1912996" y="607015"/>
            <a:chExt cx="2168536" cy="1849975"/>
          </a:xfrm>
          <a:solidFill>
            <a:srgbClr val="AC8E4C"/>
          </a:solidFill>
        </p:grpSpPr>
        <p:sp>
          <p:nvSpPr>
            <p:cNvPr id="15" name="Rectangle 14">
              <a:extLst>
                <a:ext uri="{FF2B5EF4-FFF2-40B4-BE49-F238E27FC236}">
                  <a16:creationId xmlns:a16="http://schemas.microsoft.com/office/drawing/2014/main" id="{E0B1A89B-8EEA-3A1C-67B3-3D8D6BBAD4F7}"/>
                </a:ext>
              </a:extLst>
            </p:cNvPr>
            <p:cNvSpPr/>
            <p:nvPr/>
          </p:nvSpPr>
          <p:spPr>
            <a:xfrm flipV="1">
              <a:off x="1912996" y="607015"/>
              <a:ext cx="2168536" cy="1849975"/>
            </a:xfrm>
            <a:prstGeom prst="snip2Diag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45B04CAF-9C72-1109-B1F8-1698D41E2345}"/>
                </a:ext>
              </a:extLst>
            </p:cNvPr>
            <p:cNvSpPr txBox="1"/>
            <p:nvPr/>
          </p:nvSpPr>
          <p:spPr>
            <a:xfrm>
              <a:off x="2470086" y="835919"/>
              <a:ext cx="1085914" cy="446077"/>
            </a:xfrm>
            <a:prstGeom prst="snip2DiagRect">
              <a:avLst/>
            </a:prstGeom>
            <a:solidFill>
              <a:srgbClr val="002060"/>
            </a:solidFill>
          </p:spPr>
          <p:txBody>
            <a:bodyPr wrap="square" rtlCol="0">
              <a:spAutoFit/>
            </a:bodyPr>
            <a:lstStyle/>
            <a:p>
              <a:r>
                <a:rPr lang="en-GB" sz="1720" dirty="0">
                  <a:solidFill>
                    <a:schemeClr val="bg1"/>
                  </a:solidFill>
                  <a:latin typeface="Roboto Medium"/>
                  <a:ea typeface="Roboto Medium"/>
                  <a:cs typeface="Roboto Medium"/>
                </a:rPr>
                <a:t>38747</a:t>
              </a:r>
            </a:p>
          </p:txBody>
        </p:sp>
        <p:sp>
          <p:nvSpPr>
            <p:cNvPr id="17" name="Title 1">
              <a:extLst>
                <a:ext uri="{FF2B5EF4-FFF2-40B4-BE49-F238E27FC236}">
                  <a16:creationId xmlns:a16="http://schemas.microsoft.com/office/drawing/2014/main" id="{E7174C7D-A62F-2E00-F522-41143B75D080}"/>
                </a:ext>
              </a:extLst>
            </p:cNvPr>
            <p:cNvSpPr txBox="1">
              <a:spLocks/>
            </p:cNvSpPr>
            <p:nvPr/>
          </p:nvSpPr>
          <p:spPr>
            <a:xfrm>
              <a:off x="2165032" y="1315201"/>
              <a:ext cx="1526905" cy="258667"/>
            </a:xfrm>
            <a:prstGeom prst="snip2DiagRect">
              <a:avLst/>
            </a:prstGeom>
            <a:solidFill>
              <a:srgbClr val="002060"/>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393192" eaLnBrk="0" hangingPunct="0">
                <a:lnSpc>
                  <a:spcPct val="100000"/>
                </a:lnSpc>
                <a:spcAft>
                  <a:spcPts val="600"/>
                </a:spcAft>
                <a:defRPr/>
              </a:pPr>
              <a:r>
                <a:rPr lang="en-ZA" sz="1400" kern="1200" dirty="0">
                  <a:solidFill>
                    <a:schemeClr val="bg1"/>
                  </a:solidFill>
                  <a:latin typeface="Roboto Medium"/>
                  <a:ea typeface="Roboto Medium"/>
                  <a:cs typeface="Roboto Medium"/>
                </a:rPr>
                <a:t>Members</a:t>
              </a:r>
              <a:endParaRPr kumimoji="0" lang="en-ZA" sz="1400" b="0" i="0" u="none" strike="noStrike" kern="1200" cap="none" spc="0" normalizeH="0" baseline="0" noProof="0" dirty="0">
                <a:ln>
                  <a:noFill/>
                </a:ln>
                <a:solidFill>
                  <a:schemeClr val="bg1"/>
                </a:solidFill>
                <a:effectLst/>
                <a:uLnTx/>
                <a:uFillTx/>
                <a:latin typeface="Roboto Medium" panose="02000000000000000000" pitchFamily="2" charset="0"/>
                <a:ea typeface="Roboto Medium" panose="02000000000000000000" pitchFamily="2" charset="0"/>
                <a:cs typeface="Roboto Medium" panose="02000000000000000000" pitchFamily="2" charset="0"/>
              </a:endParaRPr>
            </a:p>
          </p:txBody>
        </p:sp>
        <p:sp>
          <p:nvSpPr>
            <p:cNvPr id="18" name="TextBox 6">
              <a:extLst>
                <a:ext uri="{FF2B5EF4-FFF2-40B4-BE49-F238E27FC236}">
                  <a16:creationId xmlns:a16="http://schemas.microsoft.com/office/drawing/2014/main" id="{6A9178CB-FFF9-1946-8115-2EC650D94D87}"/>
                </a:ext>
              </a:extLst>
            </p:cNvPr>
            <p:cNvSpPr txBox="1"/>
            <p:nvPr/>
          </p:nvSpPr>
          <p:spPr>
            <a:xfrm>
              <a:off x="2060916" y="1441557"/>
              <a:ext cx="1827793" cy="749871"/>
            </a:xfrm>
            <a:prstGeom prst="snip2DiagRect">
              <a:avLst/>
            </a:prstGeom>
            <a:solidFill>
              <a:srgbClr val="002060"/>
            </a:solidFill>
          </p:spPr>
          <p:txBody>
            <a:bodyPr wrap="square" rtlCol="0">
              <a:spAutoFit/>
            </a:bodyPr>
            <a:lstStyle>
              <a:defPPr>
                <a:defRPr lang="en-US"/>
              </a:defPPr>
              <a:lvl1pPr algn="l" defTabSz="457200" rtl="0" eaLnBrk="0" fontAlgn="base" hangingPunct="0">
                <a:spcBef>
                  <a:spcPct val="0"/>
                </a:spcBef>
                <a:spcAft>
                  <a:spcPct val="0"/>
                </a:spcAft>
                <a:defRPr kern="1200">
                  <a:solidFill>
                    <a:schemeClr val="tx1"/>
                  </a:solidFill>
                  <a:latin typeface="Calibri" charset="0"/>
                  <a:ea typeface="MS PGothic" charset="-128"/>
                  <a:cs typeface="+mn-cs"/>
                </a:defRPr>
              </a:lvl1pPr>
              <a:lvl2pPr marL="457200" algn="l" defTabSz="457200" rtl="0" eaLnBrk="0" fontAlgn="base" hangingPunct="0">
                <a:spcBef>
                  <a:spcPct val="0"/>
                </a:spcBef>
                <a:spcAft>
                  <a:spcPct val="0"/>
                </a:spcAft>
                <a:defRPr kern="1200">
                  <a:solidFill>
                    <a:schemeClr val="tx1"/>
                  </a:solidFill>
                  <a:latin typeface="Calibri" charset="0"/>
                  <a:ea typeface="MS PGothic" charset="-128"/>
                  <a:cs typeface="+mn-cs"/>
                </a:defRPr>
              </a:lvl2pPr>
              <a:lvl3pPr marL="914400" algn="l" defTabSz="457200" rtl="0" eaLnBrk="0" fontAlgn="base" hangingPunct="0">
                <a:spcBef>
                  <a:spcPct val="0"/>
                </a:spcBef>
                <a:spcAft>
                  <a:spcPct val="0"/>
                </a:spcAft>
                <a:defRPr kern="1200">
                  <a:solidFill>
                    <a:schemeClr val="tx1"/>
                  </a:solidFill>
                  <a:latin typeface="Calibri" charset="0"/>
                  <a:ea typeface="MS PGothic" charset="-128"/>
                  <a:cs typeface="+mn-cs"/>
                </a:defRPr>
              </a:lvl3pPr>
              <a:lvl4pPr marL="1371600" algn="l" defTabSz="457200" rtl="0" eaLnBrk="0" fontAlgn="base" hangingPunct="0">
                <a:spcBef>
                  <a:spcPct val="0"/>
                </a:spcBef>
                <a:spcAft>
                  <a:spcPct val="0"/>
                </a:spcAft>
                <a:defRPr kern="1200">
                  <a:solidFill>
                    <a:schemeClr val="tx1"/>
                  </a:solidFill>
                  <a:latin typeface="Calibri" charset="0"/>
                  <a:ea typeface="MS PGothic" charset="-128"/>
                  <a:cs typeface="+mn-cs"/>
                </a:defRPr>
              </a:lvl4pPr>
              <a:lvl5pPr marL="1828800" algn="l" defTabSz="457200" rtl="0" eaLnBrk="0" fontAlgn="base" hangingPunct="0">
                <a:spcBef>
                  <a:spcPct val="0"/>
                </a:spcBef>
                <a:spcAft>
                  <a:spcPct val="0"/>
                </a:spcAft>
                <a:defRPr kern="1200">
                  <a:solidFill>
                    <a:schemeClr val="tx1"/>
                  </a:solidFill>
                  <a:latin typeface="Calibri" charset="0"/>
                  <a:ea typeface="MS PGothic" charset="-128"/>
                  <a:cs typeface="+mn-cs"/>
                </a:defRPr>
              </a:lvl5pPr>
              <a:lvl6pPr marL="2286000" algn="l" defTabSz="914400" rtl="0" eaLnBrk="1" latinLnBrk="0" hangingPunct="1">
                <a:defRPr kern="1200">
                  <a:solidFill>
                    <a:schemeClr val="tx1"/>
                  </a:solidFill>
                  <a:latin typeface="Calibri" charset="0"/>
                  <a:ea typeface="MS PGothic" charset="-128"/>
                  <a:cs typeface="+mn-cs"/>
                </a:defRPr>
              </a:lvl6pPr>
              <a:lvl7pPr marL="2743200" algn="l" defTabSz="914400" rtl="0" eaLnBrk="1" latinLnBrk="0" hangingPunct="1">
                <a:defRPr kern="1200">
                  <a:solidFill>
                    <a:schemeClr val="tx1"/>
                  </a:solidFill>
                  <a:latin typeface="Calibri" charset="0"/>
                  <a:ea typeface="MS PGothic" charset="-128"/>
                  <a:cs typeface="+mn-cs"/>
                </a:defRPr>
              </a:lvl7pPr>
              <a:lvl8pPr marL="3200400" algn="l" defTabSz="914400" rtl="0" eaLnBrk="1" latinLnBrk="0" hangingPunct="1">
                <a:defRPr kern="1200">
                  <a:solidFill>
                    <a:schemeClr val="tx1"/>
                  </a:solidFill>
                  <a:latin typeface="Calibri" charset="0"/>
                  <a:ea typeface="MS PGothic" charset="-128"/>
                  <a:cs typeface="+mn-cs"/>
                </a:defRPr>
              </a:lvl8pPr>
              <a:lvl9pPr marL="3657600" algn="l" defTabSz="914400" rtl="0" eaLnBrk="1" latinLnBrk="0" hangingPunct="1">
                <a:defRPr kern="1200">
                  <a:solidFill>
                    <a:schemeClr val="tx1"/>
                  </a:solidFill>
                  <a:latin typeface="Calibri" charset="0"/>
                  <a:ea typeface="MS PGothic" charset="-128"/>
                  <a:cs typeface="+mn-cs"/>
                </a:defRPr>
              </a:lvl9pPr>
            </a:lstStyle>
            <a:p>
              <a:pPr algn="ctr"/>
              <a:r>
                <a:rPr lang="en-GB" sz="1100" dirty="0">
                  <a:solidFill>
                    <a:srgbClr val="F5A920"/>
                  </a:solidFill>
                  <a:latin typeface="Arial" panose="020B0604020202020204" pitchFamily="34" charset="0"/>
                  <a:cs typeface="Arial" panose="020B0604020202020204" pitchFamily="34" charset="0"/>
                </a:rPr>
                <a:t>Total member of all RSSB insurance schemes</a:t>
              </a:r>
              <a:endParaRPr lang="en-GB" sz="1000" b="1" dirty="0">
                <a:solidFill>
                  <a:srgbClr val="F5A920"/>
                </a:solidFill>
                <a:latin typeface="Arial" panose="020B0604020202020204" pitchFamily="34" charset="0"/>
                <a:cs typeface="Arial" panose="020B0604020202020204" pitchFamily="34" charset="0"/>
              </a:endParaRPr>
            </a:p>
          </p:txBody>
        </p:sp>
      </p:grpSp>
      <p:grpSp>
        <p:nvGrpSpPr>
          <p:cNvPr id="19" name="Group 18">
            <a:extLst>
              <a:ext uri="{FF2B5EF4-FFF2-40B4-BE49-F238E27FC236}">
                <a16:creationId xmlns:a16="http://schemas.microsoft.com/office/drawing/2014/main" id="{DA7F3949-83C8-D3D3-E914-25C1A2531007}"/>
              </a:ext>
            </a:extLst>
          </p:cNvPr>
          <p:cNvGrpSpPr/>
          <p:nvPr/>
        </p:nvGrpSpPr>
        <p:grpSpPr>
          <a:xfrm>
            <a:off x="4991886" y="1182614"/>
            <a:ext cx="1790089" cy="1450409"/>
            <a:chOff x="1912996" y="607015"/>
            <a:chExt cx="2168536" cy="1849975"/>
          </a:xfrm>
          <a:solidFill>
            <a:srgbClr val="AC8E4C"/>
          </a:solidFill>
        </p:grpSpPr>
        <p:sp>
          <p:nvSpPr>
            <p:cNvPr id="20" name="Rectangle 19">
              <a:extLst>
                <a:ext uri="{FF2B5EF4-FFF2-40B4-BE49-F238E27FC236}">
                  <a16:creationId xmlns:a16="http://schemas.microsoft.com/office/drawing/2014/main" id="{90C5A5EC-9D03-8042-39CF-9029E69BB423}"/>
                </a:ext>
              </a:extLst>
            </p:cNvPr>
            <p:cNvSpPr/>
            <p:nvPr/>
          </p:nvSpPr>
          <p:spPr>
            <a:xfrm flipV="1">
              <a:off x="1912996" y="607015"/>
              <a:ext cx="2168536" cy="1849975"/>
            </a:xfrm>
            <a:prstGeom prst="snip2Diag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1" name="TextBox 20">
              <a:extLst>
                <a:ext uri="{FF2B5EF4-FFF2-40B4-BE49-F238E27FC236}">
                  <a16:creationId xmlns:a16="http://schemas.microsoft.com/office/drawing/2014/main" id="{F0EB34A5-6FFB-C19E-8910-15EFA6AFC687}"/>
                </a:ext>
              </a:extLst>
            </p:cNvPr>
            <p:cNvSpPr txBox="1"/>
            <p:nvPr/>
          </p:nvSpPr>
          <p:spPr>
            <a:xfrm>
              <a:off x="2470086" y="835919"/>
              <a:ext cx="1085914" cy="446077"/>
            </a:xfrm>
            <a:prstGeom prst="snip2DiagRect">
              <a:avLst/>
            </a:prstGeom>
            <a:solidFill>
              <a:srgbClr val="002060"/>
            </a:solidFill>
          </p:spPr>
          <p:txBody>
            <a:bodyPr wrap="square" rtlCol="0">
              <a:spAutoFit/>
            </a:bodyPr>
            <a:lstStyle/>
            <a:p>
              <a:pPr algn="ctr"/>
              <a:r>
                <a:rPr lang="en-GB" sz="1720" dirty="0">
                  <a:solidFill>
                    <a:schemeClr val="bg1"/>
                  </a:solidFill>
                  <a:latin typeface="Roboto Medium"/>
                  <a:ea typeface="Roboto Medium"/>
                  <a:cs typeface="Roboto Medium"/>
                </a:rPr>
                <a:t>100</a:t>
              </a:r>
            </a:p>
          </p:txBody>
        </p:sp>
        <p:sp>
          <p:nvSpPr>
            <p:cNvPr id="22" name="Title 1">
              <a:extLst>
                <a:ext uri="{FF2B5EF4-FFF2-40B4-BE49-F238E27FC236}">
                  <a16:creationId xmlns:a16="http://schemas.microsoft.com/office/drawing/2014/main" id="{9555C11C-BE32-2B33-C52D-8927B0309D27}"/>
                </a:ext>
              </a:extLst>
            </p:cNvPr>
            <p:cNvSpPr txBox="1">
              <a:spLocks/>
            </p:cNvSpPr>
            <p:nvPr/>
          </p:nvSpPr>
          <p:spPr>
            <a:xfrm>
              <a:off x="2143193" y="1309580"/>
              <a:ext cx="1700141" cy="258667"/>
            </a:xfrm>
            <a:prstGeom prst="snip2DiagRect">
              <a:avLst/>
            </a:prstGeom>
            <a:solidFill>
              <a:srgbClr val="002060"/>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393192" eaLnBrk="0" hangingPunct="0">
                <a:lnSpc>
                  <a:spcPct val="100000"/>
                </a:lnSpc>
                <a:spcAft>
                  <a:spcPts val="600"/>
                </a:spcAft>
                <a:defRPr/>
              </a:pPr>
              <a:r>
                <a:rPr lang="en-ZA" sz="1400" kern="1200" dirty="0">
                  <a:solidFill>
                    <a:schemeClr val="bg1"/>
                  </a:solidFill>
                  <a:latin typeface="Roboto Medium"/>
                  <a:ea typeface="Roboto Medium"/>
                  <a:cs typeface="Roboto Medium"/>
                </a:rPr>
                <a:t>Stakeholders</a:t>
              </a:r>
              <a:endParaRPr kumimoji="0" lang="en-ZA" sz="1400" b="0" i="0" u="none" strike="noStrike" kern="1200" cap="none" spc="0" normalizeH="0" baseline="0" noProof="0" dirty="0">
                <a:ln>
                  <a:noFill/>
                </a:ln>
                <a:solidFill>
                  <a:schemeClr val="bg1"/>
                </a:solidFill>
                <a:effectLst/>
                <a:uLnTx/>
                <a:uFillTx/>
                <a:latin typeface="Roboto Medium" panose="02000000000000000000" pitchFamily="2" charset="0"/>
                <a:ea typeface="Roboto Medium" panose="02000000000000000000" pitchFamily="2" charset="0"/>
                <a:cs typeface="Roboto Medium" panose="02000000000000000000" pitchFamily="2" charset="0"/>
              </a:endParaRPr>
            </a:p>
          </p:txBody>
        </p:sp>
        <p:sp>
          <p:nvSpPr>
            <p:cNvPr id="24" name="TextBox 6">
              <a:extLst>
                <a:ext uri="{FF2B5EF4-FFF2-40B4-BE49-F238E27FC236}">
                  <a16:creationId xmlns:a16="http://schemas.microsoft.com/office/drawing/2014/main" id="{E6B76E9E-B36F-B931-3E67-4BFF5754AB0D}"/>
                </a:ext>
              </a:extLst>
            </p:cNvPr>
            <p:cNvSpPr txBox="1"/>
            <p:nvPr/>
          </p:nvSpPr>
          <p:spPr>
            <a:xfrm>
              <a:off x="2060916" y="1441557"/>
              <a:ext cx="1827794" cy="913566"/>
            </a:xfrm>
            <a:prstGeom prst="snip2DiagRect">
              <a:avLst/>
            </a:prstGeom>
            <a:solidFill>
              <a:srgbClr val="002060"/>
            </a:solidFill>
          </p:spPr>
          <p:txBody>
            <a:bodyPr wrap="square" rtlCol="0">
              <a:spAutoFit/>
            </a:bodyPr>
            <a:lstStyle>
              <a:defPPr>
                <a:defRPr lang="en-US"/>
              </a:defPPr>
              <a:lvl1pPr algn="l" defTabSz="457200" rtl="0" eaLnBrk="0" fontAlgn="base" hangingPunct="0">
                <a:spcBef>
                  <a:spcPct val="0"/>
                </a:spcBef>
                <a:spcAft>
                  <a:spcPct val="0"/>
                </a:spcAft>
                <a:defRPr kern="1200">
                  <a:solidFill>
                    <a:schemeClr val="tx1"/>
                  </a:solidFill>
                  <a:latin typeface="Calibri" charset="0"/>
                  <a:ea typeface="MS PGothic" charset="-128"/>
                  <a:cs typeface="+mn-cs"/>
                </a:defRPr>
              </a:lvl1pPr>
              <a:lvl2pPr marL="457200" algn="l" defTabSz="457200" rtl="0" eaLnBrk="0" fontAlgn="base" hangingPunct="0">
                <a:spcBef>
                  <a:spcPct val="0"/>
                </a:spcBef>
                <a:spcAft>
                  <a:spcPct val="0"/>
                </a:spcAft>
                <a:defRPr kern="1200">
                  <a:solidFill>
                    <a:schemeClr val="tx1"/>
                  </a:solidFill>
                  <a:latin typeface="Calibri" charset="0"/>
                  <a:ea typeface="MS PGothic" charset="-128"/>
                  <a:cs typeface="+mn-cs"/>
                </a:defRPr>
              </a:lvl2pPr>
              <a:lvl3pPr marL="914400" algn="l" defTabSz="457200" rtl="0" eaLnBrk="0" fontAlgn="base" hangingPunct="0">
                <a:spcBef>
                  <a:spcPct val="0"/>
                </a:spcBef>
                <a:spcAft>
                  <a:spcPct val="0"/>
                </a:spcAft>
                <a:defRPr kern="1200">
                  <a:solidFill>
                    <a:schemeClr val="tx1"/>
                  </a:solidFill>
                  <a:latin typeface="Calibri" charset="0"/>
                  <a:ea typeface="MS PGothic" charset="-128"/>
                  <a:cs typeface="+mn-cs"/>
                </a:defRPr>
              </a:lvl3pPr>
              <a:lvl4pPr marL="1371600" algn="l" defTabSz="457200" rtl="0" eaLnBrk="0" fontAlgn="base" hangingPunct="0">
                <a:spcBef>
                  <a:spcPct val="0"/>
                </a:spcBef>
                <a:spcAft>
                  <a:spcPct val="0"/>
                </a:spcAft>
                <a:defRPr kern="1200">
                  <a:solidFill>
                    <a:schemeClr val="tx1"/>
                  </a:solidFill>
                  <a:latin typeface="Calibri" charset="0"/>
                  <a:ea typeface="MS PGothic" charset="-128"/>
                  <a:cs typeface="+mn-cs"/>
                </a:defRPr>
              </a:lvl4pPr>
              <a:lvl5pPr marL="1828800" algn="l" defTabSz="457200" rtl="0" eaLnBrk="0" fontAlgn="base" hangingPunct="0">
                <a:spcBef>
                  <a:spcPct val="0"/>
                </a:spcBef>
                <a:spcAft>
                  <a:spcPct val="0"/>
                </a:spcAft>
                <a:defRPr kern="1200">
                  <a:solidFill>
                    <a:schemeClr val="tx1"/>
                  </a:solidFill>
                  <a:latin typeface="Calibri" charset="0"/>
                  <a:ea typeface="MS PGothic" charset="-128"/>
                  <a:cs typeface="+mn-cs"/>
                </a:defRPr>
              </a:lvl5pPr>
              <a:lvl6pPr marL="2286000" algn="l" defTabSz="914400" rtl="0" eaLnBrk="1" latinLnBrk="0" hangingPunct="1">
                <a:defRPr kern="1200">
                  <a:solidFill>
                    <a:schemeClr val="tx1"/>
                  </a:solidFill>
                  <a:latin typeface="Calibri" charset="0"/>
                  <a:ea typeface="MS PGothic" charset="-128"/>
                  <a:cs typeface="+mn-cs"/>
                </a:defRPr>
              </a:lvl6pPr>
              <a:lvl7pPr marL="2743200" algn="l" defTabSz="914400" rtl="0" eaLnBrk="1" latinLnBrk="0" hangingPunct="1">
                <a:defRPr kern="1200">
                  <a:solidFill>
                    <a:schemeClr val="tx1"/>
                  </a:solidFill>
                  <a:latin typeface="Calibri" charset="0"/>
                  <a:ea typeface="MS PGothic" charset="-128"/>
                  <a:cs typeface="+mn-cs"/>
                </a:defRPr>
              </a:lvl7pPr>
              <a:lvl8pPr marL="3200400" algn="l" defTabSz="914400" rtl="0" eaLnBrk="1" latinLnBrk="0" hangingPunct="1">
                <a:defRPr kern="1200">
                  <a:solidFill>
                    <a:schemeClr val="tx1"/>
                  </a:solidFill>
                  <a:latin typeface="Calibri" charset="0"/>
                  <a:ea typeface="MS PGothic" charset="-128"/>
                  <a:cs typeface="+mn-cs"/>
                </a:defRPr>
              </a:lvl8pPr>
              <a:lvl9pPr marL="3657600" algn="l" defTabSz="914400" rtl="0" eaLnBrk="1" latinLnBrk="0" hangingPunct="1">
                <a:defRPr kern="1200">
                  <a:solidFill>
                    <a:schemeClr val="tx1"/>
                  </a:solidFill>
                  <a:latin typeface="Calibri" charset="0"/>
                  <a:ea typeface="MS PGothic" charset="-128"/>
                  <a:cs typeface="+mn-cs"/>
                </a:defRPr>
              </a:lvl9pPr>
            </a:lstStyle>
            <a:p>
              <a:pPr algn="ctr"/>
              <a:r>
                <a:rPr lang="en-GB" sz="1100" dirty="0">
                  <a:solidFill>
                    <a:srgbClr val="F5A920"/>
                  </a:solidFill>
                  <a:latin typeface="Arial" panose="020B0604020202020204" pitchFamily="34" charset="0"/>
                  <a:cs typeface="Arial" panose="020B0604020202020204" pitchFamily="34" charset="0"/>
                </a:rPr>
                <a:t>Healthcare facilities working with RSSB.</a:t>
              </a:r>
              <a:endParaRPr lang="en-GB" sz="1000" b="1" dirty="0">
                <a:solidFill>
                  <a:srgbClr val="F5A920"/>
                </a:solidFill>
                <a:latin typeface="Arial" panose="020B0604020202020204" pitchFamily="34" charset="0"/>
                <a:cs typeface="Arial" panose="020B0604020202020204" pitchFamily="34" charset="0"/>
              </a:endParaRPr>
            </a:p>
          </p:txBody>
        </p:sp>
      </p:grpSp>
      <p:sp>
        <p:nvSpPr>
          <p:cNvPr id="50" name="TextBox 49">
            <a:extLst>
              <a:ext uri="{FF2B5EF4-FFF2-40B4-BE49-F238E27FC236}">
                <a16:creationId xmlns:a16="http://schemas.microsoft.com/office/drawing/2014/main" id="{39E1615C-ABF0-40FF-B000-4C0177B5FDA7}"/>
              </a:ext>
            </a:extLst>
          </p:cNvPr>
          <p:cNvSpPr txBox="1"/>
          <p:nvPr/>
        </p:nvSpPr>
        <p:spPr>
          <a:xfrm>
            <a:off x="4501357" y="2821977"/>
            <a:ext cx="1619741" cy="307777"/>
          </a:xfrm>
          <a:prstGeom prst="rect">
            <a:avLst/>
          </a:prstGeom>
          <a:noFill/>
        </p:spPr>
        <p:txBody>
          <a:bodyPr wrap="square" rtlCol="0">
            <a:spAutoFit/>
          </a:bodyPr>
          <a:lstStyle/>
          <a:p>
            <a:r>
              <a:rPr lang="en-GB" sz="1400" dirty="0">
                <a:solidFill>
                  <a:schemeClr val="bg1"/>
                </a:solidFill>
                <a:latin typeface="Roboto Medium"/>
                <a:ea typeface="Roboto Medium"/>
                <a:cs typeface="Roboto Medium"/>
              </a:rPr>
              <a:t>489.410B RWF</a:t>
            </a:r>
          </a:p>
        </p:txBody>
      </p:sp>
      <p:sp>
        <p:nvSpPr>
          <p:cNvPr id="58" name="TextBox 57">
            <a:extLst>
              <a:ext uri="{FF2B5EF4-FFF2-40B4-BE49-F238E27FC236}">
                <a16:creationId xmlns:a16="http://schemas.microsoft.com/office/drawing/2014/main" id="{53830676-D38C-9C40-0ED9-2995EDEA88FC}"/>
              </a:ext>
            </a:extLst>
          </p:cNvPr>
          <p:cNvSpPr txBox="1"/>
          <p:nvPr/>
        </p:nvSpPr>
        <p:spPr>
          <a:xfrm>
            <a:off x="6818253" y="2798374"/>
            <a:ext cx="1619741" cy="307777"/>
          </a:xfrm>
          <a:prstGeom prst="rect">
            <a:avLst/>
          </a:prstGeom>
          <a:noFill/>
        </p:spPr>
        <p:txBody>
          <a:bodyPr wrap="square" rtlCol="0">
            <a:spAutoFit/>
          </a:bodyPr>
          <a:lstStyle/>
          <a:p>
            <a:r>
              <a:rPr lang="en-GB" sz="1400" dirty="0">
                <a:solidFill>
                  <a:schemeClr val="bg1"/>
                </a:solidFill>
                <a:latin typeface="Roboto Medium"/>
                <a:ea typeface="Roboto Medium"/>
                <a:cs typeface="Roboto Medium"/>
              </a:rPr>
              <a:t>21.387M RWF</a:t>
            </a:r>
          </a:p>
        </p:txBody>
      </p:sp>
      <p:sp>
        <p:nvSpPr>
          <p:cNvPr id="59" name="Title 1">
            <a:extLst>
              <a:ext uri="{FF2B5EF4-FFF2-40B4-BE49-F238E27FC236}">
                <a16:creationId xmlns:a16="http://schemas.microsoft.com/office/drawing/2014/main" id="{959A97E1-3265-89DD-C4AD-D66E311ED675}"/>
              </a:ext>
            </a:extLst>
          </p:cNvPr>
          <p:cNvSpPr txBox="1">
            <a:spLocks/>
          </p:cNvSpPr>
          <p:nvPr/>
        </p:nvSpPr>
        <p:spPr>
          <a:xfrm>
            <a:off x="4412661" y="3204873"/>
            <a:ext cx="1878951" cy="24706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393192" eaLnBrk="0" hangingPunct="0">
              <a:lnSpc>
                <a:spcPct val="100000"/>
              </a:lnSpc>
              <a:spcAft>
                <a:spcPts val="600"/>
              </a:spcAft>
              <a:defRPr/>
            </a:pPr>
            <a:r>
              <a:rPr lang="en-ZA" sz="1400" kern="1200" dirty="0">
                <a:solidFill>
                  <a:schemeClr val="bg1"/>
                </a:solidFill>
                <a:latin typeface="Roboto Medium"/>
                <a:ea typeface="Roboto Medium"/>
                <a:cs typeface="Roboto Medium"/>
              </a:rPr>
              <a:t>MUTUELLE claims</a:t>
            </a:r>
            <a:endParaRPr kumimoji="0" lang="en-ZA" sz="1400" b="0" i="0" u="none" strike="noStrike" kern="1200" cap="none" spc="0" normalizeH="0" baseline="0" noProof="0" dirty="0">
              <a:ln>
                <a:noFill/>
              </a:ln>
              <a:solidFill>
                <a:schemeClr val="bg1"/>
              </a:solidFill>
              <a:effectLst/>
              <a:uLnTx/>
              <a:uFillTx/>
              <a:latin typeface="Roboto Medium" panose="02000000000000000000" pitchFamily="2" charset="0"/>
              <a:ea typeface="Roboto Medium" panose="02000000000000000000" pitchFamily="2" charset="0"/>
              <a:cs typeface="Roboto Medium" panose="02000000000000000000" pitchFamily="2" charset="0"/>
            </a:endParaRPr>
          </a:p>
        </p:txBody>
      </p:sp>
      <p:sp>
        <p:nvSpPr>
          <p:cNvPr id="60" name="Title 1">
            <a:extLst>
              <a:ext uri="{FF2B5EF4-FFF2-40B4-BE49-F238E27FC236}">
                <a16:creationId xmlns:a16="http://schemas.microsoft.com/office/drawing/2014/main" id="{B4578554-05CA-CBB0-F0C4-016BB5B8289E}"/>
              </a:ext>
            </a:extLst>
          </p:cNvPr>
          <p:cNvSpPr txBox="1">
            <a:spLocks/>
          </p:cNvSpPr>
          <p:nvPr/>
        </p:nvSpPr>
        <p:spPr>
          <a:xfrm>
            <a:off x="6710213" y="3194979"/>
            <a:ext cx="1878951" cy="24706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393192" eaLnBrk="0" hangingPunct="0">
              <a:lnSpc>
                <a:spcPct val="100000"/>
              </a:lnSpc>
              <a:spcAft>
                <a:spcPts val="600"/>
              </a:spcAft>
              <a:defRPr/>
            </a:pPr>
            <a:r>
              <a:rPr lang="en-ZA" sz="1400" kern="1200" dirty="0">
                <a:solidFill>
                  <a:schemeClr val="bg1"/>
                </a:solidFill>
                <a:latin typeface="Roboto Medium"/>
                <a:ea typeface="Roboto Medium"/>
                <a:cs typeface="Roboto Medium"/>
              </a:rPr>
              <a:t>Billed amount value</a:t>
            </a:r>
            <a:endParaRPr kumimoji="0" lang="en-ZA" sz="1400" b="0" i="0" u="none" strike="noStrike" kern="1200" cap="none" spc="0" normalizeH="0" baseline="0" noProof="0" dirty="0">
              <a:ln>
                <a:noFill/>
              </a:ln>
              <a:solidFill>
                <a:schemeClr val="bg1"/>
              </a:solidFill>
              <a:effectLst/>
              <a:uLnTx/>
              <a:uFillTx/>
              <a:latin typeface="Roboto Medium" panose="02000000000000000000" pitchFamily="2" charset="0"/>
              <a:ea typeface="Roboto Medium" panose="02000000000000000000" pitchFamily="2" charset="0"/>
              <a:cs typeface="Roboto Medium" panose="02000000000000000000" pitchFamily="2" charset="0"/>
            </a:endParaRPr>
          </a:p>
        </p:txBody>
      </p:sp>
      <p:grpSp>
        <p:nvGrpSpPr>
          <p:cNvPr id="8" name="Group 7">
            <a:extLst>
              <a:ext uri="{FF2B5EF4-FFF2-40B4-BE49-F238E27FC236}">
                <a16:creationId xmlns:a16="http://schemas.microsoft.com/office/drawing/2014/main" id="{B0C43F31-224F-A2CE-A29A-C2387A53D9AB}"/>
              </a:ext>
            </a:extLst>
          </p:cNvPr>
          <p:cNvGrpSpPr/>
          <p:nvPr/>
        </p:nvGrpSpPr>
        <p:grpSpPr>
          <a:xfrm>
            <a:off x="1202423" y="2818017"/>
            <a:ext cx="1820240" cy="1436508"/>
            <a:chOff x="1884573" y="2751673"/>
            <a:chExt cx="2196959" cy="1436508"/>
          </a:xfrm>
        </p:grpSpPr>
        <p:sp>
          <p:nvSpPr>
            <p:cNvPr id="27" name="Rectangle 26">
              <a:extLst>
                <a:ext uri="{FF2B5EF4-FFF2-40B4-BE49-F238E27FC236}">
                  <a16:creationId xmlns:a16="http://schemas.microsoft.com/office/drawing/2014/main" id="{31BD8CD8-79D6-528F-09EE-9EF30EB43F4E}"/>
                </a:ext>
              </a:extLst>
            </p:cNvPr>
            <p:cNvSpPr/>
            <p:nvPr/>
          </p:nvSpPr>
          <p:spPr>
            <a:xfrm flipV="1">
              <a:off x="1912996" y="2751673"/>
              <a:ext cx="2168536" cy="1436508"/>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47" name="Title 1">
              <a:extLst>
                <a:ext uri="{FF2B5EF4-FFF2-40B4-BE49-F238E27FC236}">
                  <a16:creationId xmlns:a16="http://schemas.microsoft.com/office/drawing/2014/main" id="{B7CDAD2A-AA0C-5F5B-2F1C-3A94D78778FB}"/>
                </a:ext>
              </a:extLst>
            </p:cNvPr>
            <p:cNvSpPr txBox="1">
              <a:spLocks/>
            </p:cNvSpPr>
            <p:nvPr/>
          </p:nvSpPr>
          <p:spPr>
            <a:xfrm>
              <a:off x="1906849" y="3262582"/>
              <a:ext cx="1878951" cy="24706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393192" eaLnBrk="0" hangingPunct="0">
                <a:lnSpc>
                  <a:spcPct val="100000"/>
                </a:lnSpc>
                <a:spcAft>
                  <a:spcPts val="600"/>
                </a:spcAft>
                <a:defRPr/>
              </a:pPr>
              <a:r>
                <a:rPr lang="en-ZA" sz="1000" kern="1200" dirty="0">
                  <a:solidFill>
                    <a:schemeClr val="bg1"/>
                  </a:solidFill>
                  <a:latin typeface="Roboto Medium"/>
                  <a:ea typeface="Roboto Medium"/>
                  <a:cs typeface="Roboto Medium"/>
                </a:rPr>
                <a:t>Number: 50%</a:t>
              </a:r>
              <a:endParaRPr kumimoji="0" lang="en-ZA" sz="1000" b="0" i="0" u="none" strike="noStrike" kern="1200" cap="none" spc="0" normalizeH="0" baseline="0" noProof="0" dirty="0">
                <a:ln>
                  <a:noFill/>
                </a:ln>
                <a:solidFill>
                  <a:schemeClr val="bg1"/>
                </a:solidFill>
                <a:effectLst/>
                <a:uLnTx/>
                <a:uFillTx/>
                <a:latin typeface="Roboto Medium" panose="02000000000000000000" pitchFamily="2" charset="0"/>
                <a:ea typeface="Roboto Medium" panose="02000000000000000000" pitchFamily="2" charset="0"/>
                <a:cs typeface="Roboto Medium" panose="02000000000000000000" pitchFamily="2" charset="0"/>
              </a:endParaRPr>
            </a:p>
          </p:txBody>
        </p:sp>
        <p:sp>
          <p:nvSpPr>
            <p:cNvPr id="57" name="TextBox 56">
              <a:extLst>
                <a:ext uri="{FF2B5EF4-FFF2-40B4-BE49-F238E27FC236}">
                  <a16:creationId xmlns:a16="http://schemas.microsoft.com/office/drawing/2014/main" id="{A2EB5AFE-1757-5598-5B17-3114C7161AB2}"/>
                </a:ext>
              </a:extLst>
            </p:cNvPr>
            <p:cNvSpPr txBox="1"/>
            <p:nvPr/>
          </p:nvSpPr>
          <p:spPr>
            <a:xfrm>
              <a:off x="1889018" y="2863664"/>
              <a:ext cx="1619741" cy="307777"/>
            </a:xfrm>
            <a:prstGeom prst="rect">
              <a:avLst/>
            </a:prstGeom>
            <a:noFill/>
          </p:spPr>
          <p:txBody>
            <a:bodyPr wrap="square" rtlCol="0">
              <a:spAutoFit/>
            </a:bodyPr>
            <a:lstStyle/>
            <a:p>
              <a:r>
                <a:rPr lang="en-GB" sz="1400" dirty="0">
                  <a:solidFill>
                    <a:schemeClr val="bg1"/>
                  </a:solidFill>
                  <a:latin typeface="Roboto Medium"/>
                  <a:ea typeface="Roboto Medium"/>
                  <a:cs typeface="Roboto Medium"/>
                </a:rPr>
                <a:t>RAMA claims</a:t>
              </a:r>
            </a:p>
          </p:txBody>
        </p:sp>
        <p:sp>
          <p:nvSpPr>
            <p:cNvPr id="5" name="Title 1">
              <a:extLst>
                <a:ext uri="{FF2B5EF4-FFF2-40B4-BE49-F238E27FC236}">
                  <a16:creationId xmlns:a16="http://schemas.microsoft.com/office/drawing/2014/main" id="{5EAF77ED-AD5F-1973-2682-9F4F3633113B}"/>
                </a:ext>
              </a:extLst>
            </p:cNvPr>
            <p:cNvSpPr txBox="1">
              <a:spLocks/>
            </p:cNvSpPr>
            <p:nvPr/>
          </p:nvSpPr>
          <p:spPr>
            <a:xfrm>
              <a:off x="1884573" y="3519553"/>
              <a:ext cx="2149998" cy="24706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393192" eaLnBrk="0" hangingPunct="0">
                <a:lnSpc>
                  <a:spcPct val="100000"/>
                </a:lnSpc>
                <a:spcAft>
                  <a:spcPts val="600"/>
                </a:spcAft>
                <a:defRPr/>
              </a:pPr>
              <a:r>
                <a:rPr lang="en-ZA" sz="1000" kern="1200" dirty="0">
                  <a:solidFill>
                    <a:schemeClr val="bg1"/>
                  </a:solidFill>
                  <a:latin typeface="Roboto Medium"/>
                  <a:ea typeface="Roboto Medium"/>
                  <a:cs typeface="Roboto Medium"/>
                </a:rPr>
                <a:t>Value: 245.111B </a:t>
              </a:r>
              <a:r>
                <a:rPr lang="en-ZA" sz="1000" kern="1200" dirty="0" err="1">
                  <a:solidFill>
                    <a:schemeClr val="bg1"/>
                  </a:solidFill>
                  <a:latin typeface="Roboto Medium"/>
                  <a:ea typeface="Roboto Medium"/>
                  <a:cs typeface="Roboto Medium"/>
                </a:rPr>
                <a:t>Rwf</a:t>
              </a:r>
              <a:endParaRPr kumimoji="0" lang="en-ZA" sz="1000" b="0" i="0" u="none" strike="noStrike" kern="1200" cap="none" spc="0" normalizeH="0" baseline="0" noProof="0" dirty="0">
                <a:ln>
                  <a:noFill/>
                </a:ln>
                <a:solidFill>
                  <a:schemeClr val="bg1"/>
                </a:solidFill>
                <a:effectLst/>
                <a:uLnTx/>
                <a:uFillTx/>
                <a:latin typeface="Roboto Medium" panose="02000000000000000000" pitchFamily="2" charset="0"/>
                <a:ea typeface="Roboto Medium" panose="02000000000000000000" pitchFamily="2" charset="0"/>
                <a:cs typeface="Roboto Medium" panose="02000000000000000000" pitchFamily="2" charset="0"/>
              </a:endParaRPr>
            </a:p>
          </p:txBody>
        </p:sp>
      </p:grpSp>
      <p:grpSp>
        <p:nvGrpSpPr>
          <p:cNvPr id="36" name="Group 35">
            <a:extLst>
              <a:ext uri="{FF2B5EF4-FFF2-40B4-BE49-F238E27FC236}">
                <a16:creationId xmlns:a16="http://schemas.microsoft.com/office/drawing/2014/main" id="{2727D281-51EA-22E2-9480-04657564C8D4}"/>
              </a:ext>
            </a:extLst>
          </p:cNvPr>
          <p:cNvGrpSpPr/>
          <p:nvPr/>
        </p:nvGrpSpPr>
        <p:grpSpPr>
          <a:xfrm>
            <a:off x="3096320" y="2818017"/>
            <a:ext cx="1814125" cy="1436508"/>
            <a:chOff x="1891954" y="2751673"/>
            <a:chExt cx="2189578" cy="1436508"/>
          </a:xfrm>
        </p:grpSpPr>
        <p:sp>
          <p:nvSpPr>
            <p:cNvPr id="37" name="Rectangle 36">
              <a:extLst>
                <a:ext uri="{FF2B5EF4-FFF2-40B4-BE49-F238E27FC236}">
                  <a16:creationId xmlns:a16="http://schemas.microsoft.com/office/drawing/2014/main" id="{DAD71D7F-DE3C-0AAD-F4E4-0EBEA38ACA44}"/>
                </a:ext>
              </a:extLst>
            </p:cNvPr>
            <p:cNvSpPr/>
            <p:nvPr/>
          </p:nvSpPr>
          <p:spPr>
            <a:xfrm flipV="1">
              <a:off x="1912996" y="2751673"/>
              <a:ext cx="2168536" cy="1436508"/>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38" name="Title 1">
              <a:extLst>
                <a:ext uri="{FF2B5EF4-FFF2-40B4-BE49-F238E27FC236}">
                  <a16:creationId xmlns:a16="http://schemas.microsoft.com/office/drawing/2014/main" id="{0A0B47EE-BE98-F95C-32BE-E766CA994ABD}"/>
                </a:ext>
              </a:extLst>
            </p:cNvPr>
            <p:cNvSpPr txBox="1">
              <a:spLocks/>
            </p:cNvSpPr>
            <p:nvPr/>
          </p:nvSpPr>
          <p:spPr>
            <a:xfrm>
              <a:off x="1905028" y="3261371"/>
              <a:ext cx="1878951" cy="24706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393192" eaLnBrk="0" hangingPunct="0">
                <a:lnSpc>
                  <a:spcPct val="100000"/>
                </a:lnSpc>
                <a:spcAft>
                  <a:spcPts val="600"/>
                </a:spcAft>
                <a:defRPr/>
              </a:pPr>
              <a:r>
                <a:rPr lang="en-ZA" sz="1000" kern="1200" dirty="0">
                  <a:solidFill>
                    <a:schemeClr val="bg1"/>
                  </a:solidFill>
                  <a:latin typeface="Roboto Medium"/>
                  <a:ea typeface="Roboto Medium"/>
                  <a:cs typeface="Roboto Medium"/>
                </a:rPr>
                <a:t>Number: 50%</a:t>
              </a:r>
              <a:endParaRPr kumimoji="0" lang="en-ZA" sz="1000" b="0" i="0" u="none" strike="noStrike" kern="1200" cap="none" spc="0" normalizeH="0" baseline="0" noProof="0" dirty="0">
                <a:ln>
                  <a:noFill/>
                </a:ln>
                <a:solidFill>
                  <a:schemeClr val="bg1"/>
                </a:solidFill>
                <a:effectLst/>
                <a:uLnTx/>
                <a:uFillTx/>
                <a:latin typeface="Roboto Medium" panose="02000000000000000000" pitchFamily="2" charset="0"/>
                <a:ea typeface="Roboto Medium" panose="02000000000000000000" pitchFamily="2" charset="0"/>
                <a:cs typeface="Roboto Medium" panose="02000000000000000000" pitchFamily="2" charset="0"/>
              </a:endParaRPr>
            </a:p>
          </p:txBody>
        </p:sp>
        <p:sp>
          <p:nvSpPr>
            <p:cNvPr id="39" name="TextBox 38">
              <a:extLst>
                <a:ext uri="{FF2B5EF4-FFF2-40B4-BE49-F238E27FC236}">
                  <a16:creationId xmlns:a16="http://schemas.microsoft.com/office/drawing/2014/main" id="{C0EF4948-C7B5-1E85-7202-F75ECDA7B1FB}"/>
                </a:ext>
              </a:extLst>
            </p:cNvPr>
            <p:cNvSpPr txBox="1"/>
            <p:nvPr/>
          </p:nvSpPr>
          <p:spPr>
            <a:xfrm>
              <a:off x="1891954" y="2857587"/>
              <a:ext cx="2069385" cy="307777"/>
            </a:xfrm>
            <a:prstGeom prst="rect">
              <a:avLst/>
            </a:prstGeom>
            <a:noFill/>
          </p:spPr>
          <p:txBody>
            <a:bodyPr wrap="square" rtlCol="0">
              <a:spAutoFit/>
            </a:bodyPr>
            <a:lstStyle/>
            <a:p>
              <a:r>
                <a:rPr lang="en-GB" sz="1400" dirty="0">
                  <a:solidFill>
                    <a:schemeClr val="bg1"/>
                  </a:solidFill>
                  <a:latin typeface="Roboto Medium"/>
                  <a:ea typeface="Roboto Medium"/>
                  <a:cs typeface="Roboto Medium"/>
                </a:rPr>
                <a:t>MUTUELLE claims</a:t>
              </a:r>
            </a:p>
          </p:txBody>
        </p:sp>
        <p:sp>
          <p:nvSpPr>
            <p:cNvPr id="40" name="Title 1">
              <a:extLst>
                <a:ext uri="{FF2B5EF4-FFF2-40B4-BE49-F238E27FC236}">
                  <a16:creationId xmlns:a16="http://schemas.microsoft.com/office/drawing/2014/main" id="{25D33541-B51A-3043-696C-D42BA3F08085}"/>
                </a:ext>
              </a:extLst>
            </p:cNvPr>
            <p:cNvSpPr txBox="1">
              <a:spLocks/>
            </p:cNvSpPr>
            <p:nvPr/>
          </p:nvSpPr>
          <p:spPr>
            <a:xfrm>
              <a:off x="1907877" y="3531277"/>
              <a:ext cx="1878951" cy="24706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393192" eaLnBrk="0" hangingPunct="0">
                <a:lnSpc>
                  <a:spcPct val="100000"/>
                </a:lnSpc>
                <a:spcAft>
                  <a:spcPts val="600"/>
                </a:spcAft>
                <a:defRPr/>
              </a:pPr>
              <a:r>
                <a:rPr lang="en-ZA" sz="1000" kern="1200" dirty="0">
                  <a:solidFill>
                    <a:schemeClr val="bg1"/>
                  </a:solidFill>
                  <a:latin typeface="Roboto Medium"/>
                  <a:ea typeface="Roboto Medium"/>
                  <a:cs typeface="Roboto Medium"/>
                </a:rPr>
                <a:t>Value: 244.298B</a:t>
              </a:r>
              <a:endParaRPr kumimoji="0" lang="en-ZA" sz="1000" b="0" i="0" u="none" strike="noStrike" kern="1200" cap="none" spc="0" normalizeH="0" baseline="0" noProof="0" dirty="0">
                <a:ln>
                  <a:noFill/>
                </a:ln>
                <a:solidFill>
                  <a:schemeClr val="bg1"/>
                </a:solidFill>
                <a:effectLst/>
                <a:uLnTx/>
                <a:uFillTx/>
                <a:latin typeface="Roboto Medium" panose="02000000000000000000" pitchFamily="2" charset="0"/>
                <a:ea typeface="Roboto Medium" panose="02000000000000000000" pitchFamily="2" charset="0"/>
                <a:cs typeface="Roboto Medium" panose="02000000000000000000" pitchFamily="2" charset="0"/>
              </a:endParaRPr>
            </a:p>
          </p:txBody>
        </p:sp>
      </p:grpSp>
      <p:grpSp>
        <p:nvGrpSpPr>
          <p:cNvPr id="46" name="Group 45">
            <a:extLst>
              <a:ext uri="{FF2B5EF4-FFF2-40B4-BE49-F238E27FC236}">
                <a16:creationId xmlns:a16="http://schemas.microsoft.com/office/drawing/2014/main" id="{730A613A-8466-DBE2-5224-A2D2E1E1BE14}"/>
              </a:ext>
            </a:extLst>
          </p:cNvPr>
          <p:cNvGrpSpPr/>
          <p:nvPr/>
        </p:nvGrpSpPr>
        <p:grpSpPr>
          <a:xfrm>
            <a:off x="6860265" y="2809663"/>
            <a:ext cx="1809490" cy="1436508"/>
            <a:chOff x="1897548" y="2751673"/>
            <a:chExt cx="2183984" cy="1436508"/>
          </a:xfrm>
        </p:grpSpPr>
        <p:sp>
          <p:nvSpPr>
            <p:cNvPr id="51" name="Rectangle 50">
              <a:extLst>
                <a:ext uri="{FF2B5EF4-FFF2-40B4-BE49-F238E27FC236}">
                  <a16:creationId xmlns:a16="http://schemas.microsoft.com/office/drawing/2014/main" id="{2F404C28-37F4-26E6-C241-FA9E8B7F5FC0}"/>
                </a:ext>
              </a:extLst>
            </p:cNvPr>
            <p:cNvSpPr/>
            <p:nvPr/>
          </p:nvSpPr>
          <p:spPr>
            <a:xfrm flipV="1">
              <a:off x="1912996" y="2751673"/>
              <a:ext cx="2168536" cy="1436508"/>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54" name="Title 1">
              <a:extLst>
                <a:ext uri="{FF2B5EF4-FFF2-40B4-BE49-F238E27FC236}">
                  <a16:creationId xmlns:a16="http://schemas.microsoft.com/office/drawing/2014/main" id="{39EDECE6-C40E-66E7-5102-AAC7693EC348}"/>
                </a:ext>
              </a:extLst>
            </p:cNvPr>
            <p:cNvSpPr txBox="1">
              <a:spLocks/>
            </p:cNvSpPr>
            <p:nvPr/>
          </p:nvSpPr>
          <p:spPr>
            <a:xfrm>
              <a:off x="1897548" y="3278273"/>
              <a:ext cx="1878951" cy="24706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393192" eaLnBrk="0" hangingPunct="0">
                <a:lnSpc>
                  <a:spcPct val="100000"/>
                </a:lnSpc>
                <a:spcAft>
                  <a:spcPts val="600"/>
                </a:spcAft>
                <a:defRPr/>
              </a:pPr>
              <a:r>
                <a:rPr lang="en-ZA" sz="1000" kern="1200" dirty="0">
                  <a:solidFill>
                    <a:schemeClr val="bg1"/>
                  </a:solidFill>
                  <a:latin typeface="Roboto Medium"/>
                  <a:ea typeface="Roboto Medium"/>
                  <a:cs typeface="Roboto Medium"/>
                </a:rPr>
                <a:t>Number: 50.16%</a:t>
              </a:r>
              <a:endParaRPr kumimoji="0" lang="en-ZA" sz="1000" b="0" i="0" u="none" strike="noStrike" kern="1200" cap="none" spc="0" normalizeH="0" baseline="0" noProof="0" dirty="0">
                <a:ln>
                  <a:noFill/>
                </a:ln>
                <a:solidFill>
                  <a:schemeClr val="bg1"/>
                </a:solidFill>
                <a:effectLst/>
                <a:uLnTx/>
                <a:uFillTx/>
                <a:latin typeface="Roboto Medium" panose="02000000000000000000" pitchFamily="2" charset="0"/>
                <a:ea typeface="Roboto Medium" panose="02000000000000000000" pitchFamily="2" charset="0"/>
                <a:cs typeface="Roboto Medium" panose="02000000000000000000" pitchFamily="2" charset="0"/>
              </a:endParaRPr>
            </a:p>
          </p:txBody>
        </p:sp>
        <p:sp>
          <p:nvSpPr>
            <p:cNvPr id="55" name="TextBox 54">
              <a:extLst>
                <a:ext uri="{FF2B5EF4-FFF2-40B4-BE49-F238E27FC236}">
                  <a16:creationId xmlns:a16="http://schemas.microsoft.com/office/drawing/2014/main" id="{4FB02A2F-9E28-2842-0371-76528F40DFA7}"/>
                </a:ext>
              </a:extLst>
            </p:cNvPr>
            <p:cNvSpPr txBox="1"/>
            <p:nvPr/>
          </p:nvSpPr>
          <p:spPr>
            <a:xfrm>
              <a:off x="1903431" y="2881632"/>
              <a:ext cx="1866923" cy="307777"/>
            </a:xfrm>
            <a:prstGeom prst="rect">
              <a:avLst/>
            </a:prstGeom>
            <a:noFill/>
          </p:spPr>
          <p:txBody>
            <a:bodyPr wrap="square" rtlCol="0">
              <a:spAutoFit/>
            </a:bodyPr>
            <a:lstStyle/>
            <a:p>
              <a:r>
                <a:rPr lang="en-GB" sz="1400" dirty="0">
                  <a:solidFill>
                    <a:schemeClr val="bg1"/>
                  </a:solidFill>
                  <a:latin typeface="Roboto Medium"/>
                  <a:ea typeface="Roboto Medium"/>
                  <a:cs typeface="Roboto Medium"/>
                </a:rPr>
                <a:t>FEMALE claims</a:t>
              </a:r>
            </a:p>
          </p:txBody>
        </p:sp>
        <p:sp>
          <p:nvSpPr>
            <p:cNvPr id="61" name="Title 1">
              <a:extLst>
                <a:ext uri="{FF2B5EF4-FFF2-40B4-BE49-F238E27FC236}">
                  <a16:creationId xmlns:a16="http://schemas.microsoft.com/office/drawing/2014/main" id="{3549E961-DCC7-2620-BC39-B4FE6F974E48}"/>
                </a:ext>
              </a:extLst>
            </p:cNvPr>
            <p:cNvSpPr txBox="1">
              <a:spLocks/>
            </p:cNvSpPr>
            <p:nvPr/>
          </p:nvSpPr>
          <p:spPr>
            <a:xfrm>
              <a:off x="1900398" y="3548179"/>
              <a:ext cx="2168535" cy="24706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393192" eaLnBrk="0" hangingPunct="0">
                <a:lnSpc>
                  <a:spcPct val="100000"/>
                </a:lnSpc>
                <a:spcAft>
                  <a:spcPts val="600"/>
                </a:spcAft>
                <a:defRPr/>
              </a:pPr>
              <a:r>
                <a:rPr lang="en-ZA" sz="1000" kern="1200" dirty="0">
                  <a:solidFill>
                    <a:schemeClr val="bg1"/>
                  </a:solidFill>
                  <a:latin typeface="Roboto Medium"/>
                  <a:ea typeface="Roboto Medium"/>
                  <a:cs typeface="Roboto Medium"/>
                </a:rPr>
                <a:t>Value:245.488B RWF </a:t>
              </a:r>
              <a:endParaRPr kumimoji="0" lang="en-ZA" sz="1000" b="0" i="0" u="none" strike="noStrike" kern="1200" cap="none" spc="0" normalizeH="0" baseline="0" noProof="0" dirty="0">
                <a:ln>
                  <a:noFill/>
                </a:ln>
                <a:solidFill>
                  <a:schemeClr val="bg1"/>
                </a:solidFill>
                <a:effectLst/>
                <a:uLnTx/>
                <a:uFillTx/>
                <a:latin typeface="Roboto Medium" panose="02000000000000000000" pitchFamily="2" charset="0"/>
                <a:ea typeface="Roboto Medium" panose="02000000000000000000" pitchFamily="2" charset="0"/>
                <a:cs typeface="Roboto Medium" panose="02000000000000000000" pitchFamily="2" charset="0"/>
              </a:endParaRPr>
            </a:p>
          </p:txBody>
        </p:sp>
      </p:grpSp>
      <p:grpSp>
        <p:nvGrpSpPr>
          <p:cNvPr id="62" name="Group 61">
            <a:extLst>
              <a:ext uri="{FF2B5EF4-FFF2-40B4-BE49-F238E27FC236}">
                <a16:creationId xmlns:a16="http://schemas.microsoft.com/office/drawing/2014/main" id="{42149701-741E-10ED-476C-84573834D8A1}"/>
              </a:ext>
            </a:extLst>
          </p:cNvPr>
          <p:cNvGrpSpPr/>
          <p:nvPr/>
        </p:nvGrpSpPr>
        <p:grpSpPr>
          <a:xfrm>
            <a:off x="6873065" y="1182614"/>
            <a:ext cx="1790089" cy="1450409"/>
            <a:chOff x="1912996" y="607015"/>
            <a:chExt cx="2168536" cy="1849975"/>
          </a:xfrm>
          <a:solidFill>
            <a:srgbClr val="AC8E4C"/>
          </a:solidFill>
        </p:grpSpPr>
        <p:sp>
          <p:nvSpPr>
            <p:cNvPr id="63" name="Rectangle 19">
              <a:extLst>
                <a:ext uri="{FF2B5EF4-FFF2-40B4-BE49-F238E27FC236}">
                  <a16:creationId xmlns:a16="http://schemas.microsoft.com/office/drawing/2014/main" id="{758E9E6F-1880-E696-81F8-E00AFC34CC07}"/>
                </a:ext>
              </a:extLst>
            </p:cNvPr>
            <p:cNvSpPr/>
            <p:nvPr/>
          </p:nvSpPr>
          <p:spPr>
            <a:xfrm flipV="1">
              <a:off x="1912996" y="607015"/>
              <a:ext cx="2168536" cy="1849975"/>
            </a:xfrm>
            <a:prstGeom prst="snip2Diag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64" name="TextBox 63">
              <a:extLst>
                <a:ext uri="{FF2B5EF4-FFF2-40B4-BE49-F238E27FC236}">
                  <a16:creationId xmlns:a16="http://schemas.microsoft.com/office/drawing/2014/main" id="{BAF6705F-0707-96F3-D4ED-9740915F40FA}"/>
                </a:ext>
              </a:extLst>
            </p:cNvPr>
            <p:cNvSpPr txBox="1"/>
            <p:nvPr/>
          </p:nvSpPr>
          <p:spPr>
            <a:xfrm>
              <a:off x="2470086" y="835919"/>
              <a:ext cx="1085914" cy="543455"/>
            </a:xfrm>
            <a:prstGeom prst="snip2DiagRect">
              <a:avLst/>
            </a:prstGeom>
            <a:solidFill>
              <a:srgbClr val="002060"/>
            </a:solidFill>
          </p:spPr>
          <p:txBody>
            <a:bodyPr wrap="square" rtlCol="0">
              <a:spAutoFit/>
            </a:bodyPr>
            <a:lstStyle/>
            <a:p>
              <a:pPr algn="ctr"/>
              <a:r>
                <a:rPr lang="en-GB" sz="1720" dirty="0">
                  <a:solidFill>
                    <a:schemeClr val="bg1"/>
                  </a:solidFill>
                  <a:latin typeface="Roboto Medium"/>
                  <a:ea typeface="Roboto Medium"/>
                  <a:cs typeface="Roboto Medium"/>
                </a:rPr>
                <a:t>24633</a:t>
              </a:r>
            </a:p>
          </p:txBody>
        </p:sp>
        <p:sp>
          <p:nvSpPr>
            <p:cNvPr id="65" name="Title 1">
              <a:extLst>
                <a:ext uri="{FF2B5EF4-FFF2-40B4-BE49-F238E27FC236}">
                  <a16:creationId xmlns:a16="http://schemas.microsoft.com/office/drawing/2014/main" id="{D338840E-7959-C0B2-FBD6-95841D885D77}"/>
                </a:ext>
              </a:extLst>
            </p:cNvPr>
            <p:cNvSpPr txBox="1">
              <a:spLocks/>
            </p:cNvSpPr>
            <p:nvPr/>
          </p:nvSpPr>
          <p:spPr>
            <a:xfrm>
              <a:off x="2143193" y="1309580"/>
              <a:ext cx="1700141" cy="258667"/>
            </a:xfrm>
            <a:prstGeom prst="snip2DiagRect">
              <a:avLst/>
            </a:prstGeom>
            <a:solidFill>
              <a:srgbClr val="002060"/>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393192" eaLnBrk="0" hangingPunct="0">
                <a:lnSpc>
                  <a:spcPct val="100000"/>
                </a:lnSpc>
                <a:spcAft>
                  <a:spcPts val="600"/>
                </a:spcAft>
                <a:defRPr/>
              </a:pPr>
              <a:r>
                <a:rPr lang="en-ZA" sz="1400" kern="1200" dirty="0">
                  <a:solidFill>
                    <a:schemeClr val="bg1"/>
                  </a:solidFill>
                  <a:latin typeface="Roboto Medium"/>
                  <a:ea typeface="Roboto Medium"/>
                  <a:cs typeface="Roboto Medium"/>
                </a:rPr>
                <a:t>Locations</a:t>
              </a:r>
              <a:endParaRPr kumimoji="0" lang="en-ZA" sz="1400" b="0" i="0" u="none" strike="noStrike" kern="1200" cap="none" spc="0" normalizeH="0" baseline="0" noProof="0" dirty="0">
                <a:ln>
                  <a:noFill/>
                </a:ln>
                <a:solidFill>
                  <a:schemeClr val="bg1"/>
                </a:solidFill>
                <a:effectLst/>
                <a:uLnTx/>
                <a:uFillTx/>
                <a:latin typeface="Roboto Medium" panose="02000000000000000000" pitchFamily="2" charset="0"/>
                <a:ea typeface="Roboto Medium" panose="02000000000000000000" pitchFamily="2" charset="0"/>
                <a:cs typeface="Roboto Medium" panose="02000000000000000000" pitchFamily="2" charset="0"/>
              </a:endParaRPr>
            </a:p>
          </p:txBody>
        </p:sp>
        <p:sp>
          <p:nvSpPr>
            <p:cNvPr id="66" name="TextBox 6">
              <a:extLst>
                <a:ext uri="{FF2B5EF4-FFF2-40B4-BE49-F238E27FC236}">
                  <a16:creationId xmlns:a16="http://schemas.microsoft.com/office/drawing/2014/main" id="{40984DD2-5F50-5B04-166C-D22E1A39CB5F}"/>
                </a:ext>
              </a:extLst>
            </p:cNvPr>
            <p:cNvSpPr txBox="1"/>
            <p:nvPr/>
          </p:nvSpPr>
          <p:spPr>
            <a:xfrm>
              <a:off x="2056248" y="1492672"/>
              <a:ext cx="1827794" cy="655894"/>
            </a:xfrm>
            <a:prstGeom prst="snip2DiagRect">
              <a:avLst/>
            </a:prstGeom>
            <a:solidFill>
              <a:srgbClr val="002060"/>
            </a:solidFill>
          </p:spPr>
          <p:txBody>
            <a:bodyPr wrap="square" rtlCol="0">
              <a:spAutoFit/>
            </a:bodyPr>
            <a:lstStyle>
              <a:defPPr>
                <a:defRPr lang="en-US"/>
              </a:defPPr>
              <a:lvl1pPr algn="l" defTabSz="457200" rtl="0" eaLnBrk="0" fontAlgn="base" hangingPunct="0">
                <a:spcBef>
                  <a:spcPct val="0"/>
                </a:spcBef>
                <a:spcAft>
                  <a:spcPct val="0"/>
                </a:spcAft>
                <a:defRPr kern="1200">
                  <a:solidFill>
                    <a:schemeClr val="tx1"/>
                  </a:solidFill>
                  <a:latin typeface="Calibri" charset="0"/>
                  <a:ea typeface="MS PGothic" charset="-128"/>
                  <a:cs typeface="+mn-cs"/>
                </a:defRPr>
              </a:lvl1pPr>
              <a:lvl2pPr marL="457200" algn="l" defTabSz="457200" rtl="0" eaLnBrk="0" fontAlgn="base" hangingPunct="0">
                <a:spcBef>
                  <a:spcPct val="0"/>
                </a:spcBef>
                <a:spcAft>
                  <a:spcPct val="0"/>
                </a:spcAft>
                <a:defRPr kern="1200">
                  <a:solidFill>
                    <a:schemeClr val="tx1"/>
                  </a:solidFill>
                  <a:latin typeface="Calibri" charset="0"/>
                  <a:ea typeface="MS PGothic" charset="-128"/>
                  <a:cs typeface="+mn-cs"/>
                </a:defRPr>
              </a:lvl2pPr>
              <a:lvl3pPr marL="914400" algn="l" defTabSz="457200" rtl="0" eaLnBrk="0" fontAlgn="base" hangingPunct="0">
                <a:spcBef>
                  <a:spcPct val="0"/>
                </a:spcBef>
                <a:spcAft>
                  <a:spcPct val="0"/>
                </a:spcAft>
                <a:defRPr kern="1200">
                  <a:solidFill>
                    <a:schemeClr val="tx1"/>
                  </a:solidFill>
                  <a:latin typeface="Calibri" charset="0"/>
                  <a:ea typeface="MS PGothic" charset="-128"/>
                  <a:cs typeface="+mn-cs"/>
                </a:defRPr>
              </a:lvl3pPr>
              <a:lvl4pPr marL="1371600" algn="l" defTabSz="457200" rtl="0" eaLnBrk="0" fontAlgn="base" hangingPunct="0">
                <a:spcBef>
                  <a:spcPct val="0"/>
                </a:spcBef>
                <a:spcAft>
                  <a:spcPct val="0"/>
                </a:spcAft>
                <a:defRPr kern="1200">
                  <a:solidFill>
                    <a:schemeClr val="tx1"/>
                  </a:solidFill>
                  <a:latin typeface="Calibri" charset="0"/>
                  <a:ea typeface="MS PGothic" charset="-128"/>
                  <a:cs typeface="+mn-cs"/>
                </a:defRPr>
              </a:lvl4pPr>
              <a:lvl5pPr marL="1828800" algn="l" defTabSz="457200" rtl="0" eaLnBrk="0" fontAlgn="base" hangingPunct="0">
                <a:spcBef>
                  <a:spcPct val="0"/>
                </a:spcBef>
                <a:spcAft>
                  <a:spcPct val="0"/>
                </a:spcAft>
                <a:defRPr kern="1200">
                  <a:solidFill>
                    <a:schemeClr val="tx1"/>
                  </a:solidFill>
                  <a:latin typeface="Calibri" charset="0"/>
                  <a:ea typeface="MS PGothic" charset="-128"/>
                  <a:cs typeface="+mn-cs"/>
                </a:defRPr>
              </a:lvl5pPr>
              <a:lvl6pPr marL="2286000" algn="l" defTabSz="914400" rtl="0" eaLnBrk="1" latinLnBrk="0" hangingPunct="1">
                <a:defRPr kern="1200">
                  <a:solidFill>
                    <a:schemeClr val="tx1"/>
                  </a:solidFill>
                  <a:latin typeface="Calibri" charset="0"/>
                  <a:ea typeface="MS PGothic" charset="-128"/>
                  <a:cs typeface="+mn-cs"/>
                </a:defRPr>
              </a:lvl6pPr>
              <a:lvl7pPr marL="2743200" algn="l" defTabSz="914400" rtl="0" eaLnBrk="1" latinLnBrk="0" hangingPunct="1">
                <a:defRPr kern="1200">
                  <a:solidFill>
                    <a:schemeClr val="tx1"/>
                  </a:solidFill>
                  <a:latin typeface="Calibri" charset="0"/>
                  <a:ea typeface="MS PGothic" charset="-128"/>
                  <a:cs typeface="+mn-cs"/>
                </a:defRPr>
              </a:lvl7pPr>
              <a:lvl8pPr marL="3200400" algn="l" defTabSz="914400" rtl="0" eaLnBrk="1" latinLnBrk="0" hangingPunct="1">
                <a:defRPr kern="1200">
                  <a:solidFill>
                    <a:schemeClr val="tx1"/>
                  </a:solidFill>
                  <a:latin typeface="Calibri" charset="0"/>
                  <a:ea typeface="MS PGothic" charset="-128"/>
                  <a:cs typeface="+mn-cs"/>
                </a:defRPr>
              </a:lvl8pPr>
              <a:lvl9pPr marL="3657600" algn="l" defTabSz="914400" rtl="0" eaLnBrk="1" latinLnBrk="0" hangingPunct="1">
                <a:defRPr kern="1200">
                  <a:solidFill>
                    <a:schemeClr val="tx1"/>
                  </a:solidFill>
                  <a:latin typeface="Calibri" charset="0"/>
                  <a:ea typeface="MS PGothic" charset="-128"/>
                  <a:cs typeface="+mn-cs"/>
                </a:defRPr>
              </a:lvl9pPr>
            </a:lstStyle>
            <a:p>
              <a:pPr algn="ctr"/>
              <a:r>
                <a:rPr lang="en-GB" sz="1100" dirty="0">
                  <a:solidFill>
                    <a:srgbClr val="F5A920"/>
                  </a:solidFill>
                  <a:latin typeface="Arial" panose="020B0604020202020204" pitchFamily="34" charset="0"/>
                  <a:cs typeface="Arial" panose="020B0604020202020204" pitchFamily="34" charset="0"/>
                </a:rPr>
                <a:t>RSSB stakeholder regions</a:t>
              </a:r>
              <a:endParaRPr lang="en-GB" sz="1000" b="1" dirty="0">
                <a:solidFill>
                  <a:srgbClr val="F5A920"/>
                </a:solidFill>
                <a:latin typeface="Arial" panose="020B0604020202020204" pitchFamily="34" charset="0"/>
                <a:cs typeface="Arial" panose="020B0604020202020204" pitchFamily="34" charset="0"/>
              </a:endParaRPr>
            </a:p>
          </p:txBody>
        </p:sp>
      </p:grpSp>
      <p:grpSp>
        <p:nvGrpSpPr>
          <p:cNvPr id="67" name="Group 66">
            <a:extLst>
              <a:ext uri="{FF2B5EF4-FFF2-40B4-BE49-F238E27FC236}">
                <a16:creationId xmlns:a16="http://schemas.microsoft.com/office/drawing/2014/main" id="{AD84612D-4BF2-C087-3C0D-652C2FCA96F5}"/>
              </a:ext>
            </a:extLst>
          </p:cNvPr>
          <p:cNvGrpSpPr/>
          <p:nvPr/>
        </p:nvGrpSpPr>
        <p:grpSpPr>
          <a:xfrm>
            <a:off x="4973343" y="2818017"/>
            <a:ext cx="1809490" cy="1436508"/>
            <a:chOff x="1897548" y="2751673"/>
            <a:chExt cx="2183984" cy="1436508"/>
          </a:xfrm>
        </p:grpSpPr>
        <p:sp>
          <p:nvSpPr>
            <p:cNvPr id="68" name="Rectangle 67">
              <a:extLst>
                <a:ext uri="{FF2B5EF4-FFF2-40B4-BE49-F238E27FC236}">
                  <a16:creationId xmlns:a16="http://schemas.microsoft.com/office/drawing/2014/main" id="{EAB73123-BF5D-8C01-6303-9488E9F85CA8}"/>
                </a:ext>
              </a:extLst>
            </p:cNvPr>
            <p:cNvSpPr/>
            <p:nvPr/>
          </p:nvSpPr>
          <p:spPr>
            <a:xfrm flipV="1">
              <a:off x="1912996" y="2751673"/>
              <a:ext cx="2168536" cy="1436508"/>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69" name="Title 1">
              <a:extLst>
                <a:ext uri="{FF2B5EF4-FFF2-40B4-BE49-F238E27FC236}">
                  <a16:creationId xmlns:a16="http://schemas.microsoft.com/office/drawing/2014/main" id="{71B0122C-905D-EA48-F4B1-54E6393E66F6}"/>
                </a:ext>
              </a:extLst>
            </p:cNvPr>
            <p:cNvSpPr txBox="1">
              <a:spLocks/>
            </p:cNvSpPr>
            <p:nvPr/>
          </p:nvSpPr>
          <p:spPr>
            <a:xfrm>
              <a:off x="1897548" y="3278273"/>
              <a:ext cx="1878951" cy="24706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393192" eaLnBrk="0" hangingPunct="0">
                <a:lnSpc>
                  <a:spcPct val="100000"/>
                </a:lnSpc>
                <a:spcAft>
                  <a:spcPts val="600"/>
                </a:spcAft>
                <a:defRPr/>
              </a:pPr>
              <a:r>
                <a:rPr lang="en-ZA" sz="1000" kern="1200" dirty="0">
                  <a:solidFill>
                    <a:schemeClr val="bg1"/>
                  </a:solidFill>
                  <a:latin typeface="Roboto Medium"/>
                  <a:ea typeface="Roboto Medium"/>
                  <a:cs typeface="Roboto Medium"/>
                </a:rPr>
                <a:t>Number:49.84%</a:t>
              </a:r>
              <a:endParaRPr kumimoji="0" lang="en-ZA" sz="1000" b="0" i="0" u="none" strike="noStrike" kern="1200" cap="none" spc="0" normalizeH="0" baseline="0" noProof="0" dirty="0">
                <a:ln>
                  <a:noFill/>
                </a:ln>
                <a:solidFill>
                  <a:schemeClr val="bg1"/>
                </a:solidFill>
                <a:effectLst/>
                <a:uLnTx/>
                <a:uFillTx/>
                <a:latin typeface="Roboto Medium" panose="02000000000000000000" pitchFamily="2" charset="0"/>
                <a:ea typeface="Roboto Medium" panose="02000000000000000000" pitchFamily="2" charset="0"/>
                <a:cs typeface="Roboto Medium" panose="02000000000000000000" pitchFamily="2" charset="0"/>
              </a:endParaRPr>
            </a:p>
          </p:txBody>
        </p:sp>
        <p:sp>
          <p:nvSpPr>
            <p:cNvPr id="70" name="TextBox 69">
              <a:extLst>
                <a:ext uri="{FF2B5EF4-FFF2-40B4-BE49-F238E27FC236}">
                  <a16:creationId xmlns:a16="http://schemas.microsoft.com/office/drawing/2014/main" id="{1BF6BB9B-D0B6-638F-B058-B846120CAB48}"/>
                </a:ext>
              </a:extLst>
            </p:cNvPr>
            <p:cNvSpPr txBox="1"/>
            <p:nvPr/>
          </p:nvSpPr>
          <p:spPr>
            <a:xfrm>
              <a:off x="1903431" y="2881632"/>
              <a:ext cx="1866923" cy="307777"/>
            </a:xfrm>
            <a:prstGeom prst="rect">
              <a:avLst/>
            </a:prstGeom>
            <a:noFill/>
          </p:spPr>
          <p:txBody>
            <a:bodyPr wrap="square" rtlCol="0">
              <a:spAutoFit/>
            </a:bodyPr>
            <a:lstStyle/>
            <a:p>
              <a:r>
                <a:rPr lang="en-GB" sz="1400" dirty="0">
                  <a:solidFill>
                    <a:schemeClr val="bg1"/>
                  </a:solidFill>
                  <a:latin typeface="Roboto Medium"/>
                  <a:ea typeface="Roboto Medium"/>
                  <a:cs typeface="Roboto Medium"/>
                </a:rPr>
                <a:t>MALE claims</a:t>
              </a:r>
            </a:p>
          </p:txBody>
        </p:sp>
        <p:sp>
          <p:nvSpPr>
            <p:cNvPr id="71" name="Title 1">
              <a:extLst>
                <a:ext uri="{FF2B5EF4-FFF2-40B4-BE49-F238E27FC236}">
                  <a16:creationId xmlns:a16="http://schemas.microsoft.com/office/drawing/2014/main" id="{C6947000-17DD-31A6-84DC-A0519D95183C}"/>
                </a:ext>
              </a:extLst>
            </p:cNvPr>
            <p:cNvSpPr txBox="1">
              <a:spLocks/>
            </p:cNvSpPr>
            <p:nvPr/>
          </p:nvSpPr>
          <p:spPr>
            <a:xfrm>
              <a:off x="1900398" y="3548179"/>
              <a:ext cx="2168535" cy="24706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393192" eaLnBrk="0" hangingPunct="0">
                <a:lnSpc>
                  <a:spcPct val="100000"/>
                </a:lnSpc>
                <a:spcAft>
                  <a:spcPts val="600"/>
                </a:spcAft>
                <a:defRPr/>
              </a:pPr>
              <a:r>
                <a:rPr lang="en-ZA" sz="1000" kern="1200" dirty="0">
                  <a:solidFill>
                    <a:schemeClr val="bg1"/>
                  </a:solidFill>
                  <a:latin typeface="Roboto Medium"/>
                  <a:ea typeface="Roboto Medium"/>
                  <a:cs typeface="Roboto Medium"/>
                </a:rPr>
                <a:t>Value:243.921B RWF </a:t>
              </a:r>
              <a:endParaRPr kumimoji="0" lang="en-ZA" sz="1000" b="0" i="0" u="none" strike="noStrike" kern="1200" cap="none" spc="0" normalizeH="0" baseline="0" noProof="0" dirty="0">
                <a:ln>
                  <a:noFill/>
                </a:ln>
                <a:solidFill>
                  <a:schemeClr val="bg1"/>
                </a:solidFill>
                <a:effectLst/>
                <a:uLnTx/>
                <a:uFillTx/>
                <a:latin typeface="Roboto Medium" panose="02000000000000000000" pitchFamily="2" charset="0"/>
                <a:ea typeface="Roboto Medium" panose="02000000000000000000" pitchFamily="2" charset="0"/>
                <a:cs typeface="Roboto Medium" panose="02000000000000000000" pitchFamily="2" charset="0"/>
              </a:endParaRPr>
            </a:p>
          </p:txBody>
        </p:sp>
      </p:grpSp>
    </p:spTree>
    <p:extLst>
      <p:ext uri="{BB962C8B-B14F-4D97-AF65-F5344CB8AC3E}">
        <p14:creationId xmlns:p14="http://schemas.microsoft.com/office/powerpoint/2010/main" val="3170164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AE71BDE-608F-319A-D71F-1DF22C8DE4B1}"/>
              </a:ext>
            </a:extLst>
          </p:cNvPr>
          <p:cNvSpPr/>
          <p:nvPr/>
        </p:nvSpPr>
        <p:spPr>
          <a:xfrm>
            <a:off x="117987" y="81116"/>
            <a:ext cx="8915399" cy="4933336"/>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1" name="Rectangle 10">
            <a:extLst>
              <a:ext uri="{FF2B5EF4-FFF2-40B4-BE49-F238E27FC236}">
                <a16:creationId xmlns:a16="http://schemas.microsoft.com/office/drawing/2014/main" id="{191695BF-F35D-97FB-120C-7BC758895699}"/>
              </a:ext>
            </a:extLst>
          </p:cNvPr>
          <p:cNvSpPr/>
          <p:nvPr/>
        </p:nvSpPr>
        <p:spPr>
          <a:xfrm flipV="1">
            <a:off x="284576" y="279769"/>
            <a:ext cx="8618811" cy="4183887"/>
          </a:xfrm>
          <a:prstGeom prst="rect">
            <a:avLst/>
          </a:prstGeom>
          <a:solidFill>
            <a:schemeClr val="bg1"/>
          </a:solid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46" name="TextBox 45">
            <a:extLst>
              <a:ext uri="{FF2B5EF4-FFF2-40B4-BE49-F238E27FC236}">
                <a16:creationId xmlns:a16="http://schemas.microsoft.com/office/drawing/2014/main" id="{A4B15ACD-EEF4-701D-1198-E61F9F0E297A}"/>
              </a:ext>
            </a:extLst>
          </p:cNvPr>
          <p:cNvSpPr txBox="1"/>
          <p:nvPr/>
        </p:nvSpPr>
        <p:spPr>
          <a:xfrm>
            <a:off x="2680221" y="2863769"/>
            <a:ext cx="637088" cy="357021"/>
          </a:xfrm>
          <a:prstGeom prst="rect">
            <a:avLst/>
          </a:prstGeom>
          <a:noFill/>
        </p:spPr>
        <p:txBody>
          <a:bodyPr wrap="square" rtlCol="0">
            <a:spAutoFit/>
          </a:bodyPr>
          <a:lstStyle/>
          <a:p>
            <a:r>
              <a:rPr lang="en-GB" sz="1720" dirty="0">
                <a:solidFill>
                  <a:schemeClr val="bg1"/>
                </a:solidFill>
                <a:latin typeface="Roboto Medium"/>
                <a:ea typeface="Roboto Medium"/>
                <a:cs typeface="Roboto Medium"/>
              </a:rPr>
              <a:t>20%</a:t>
            </a:r>
          </a:p>
        </p:txBody>
      </p:sp>
      <p:sp>
        <p:nvSpPr>
          <p:cNvPr id="47" name="Title 1">
            <a:extLst>
              <a:ext uri="{FF2B5EF4-FFF2-40B4-BE49-F238E27FC236}">
                <a16:creationId xmlns:a16="http://schemas.microsoft.com/office/drawing/2014/main" id="{B7CDAD2A-AA0C-5F5B-2F1C-3A94D78778FB}"/>
              </a:ext>
            </a:extLst>
          </p:cNvPr>
          <p:cNvSpPr txBox="1">
            <a:spLocks/>
          </p:cNvSpPr>
          <p:nvPr/>
        </p:nvSpPr>
        <p:spPr>
          <a:xfrm>
            <a:off x="2520627" y="3262582"/>
            <a:ext cx="1229143" cy="24706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393192" eaLnBrk="0" hangingPunct="0">
              <a:lnSpc>
                <a:spcPct val="100000"/>
              </a:lnSpc>
              <a:spcAft>
                <a:spcPts val="600"/>
              </a:spcAft>
              <a:defRPr/>
            </a:pPr>
            <a:r>
              <a:rPr lang="en-ZA" sz="1400" kern="1200" dirty="0">
                <a:solidFill>
                  <a:schemeClr val="bg1"/>
                </a:solidFill>
                <a:latin typeface="Roboto Medium"/>
                <a:ea typeface="Roboto Medium"/>
                <a:cs typeface="Roboto Medium"/>
              </a:rPr>
              <a:t>Increase</a:t>
            </a:r>
            <a:endParaRPr kumimoji="0" lang="en-ZA" sz="1400" b="0" i="0" u="none" strike="noStrike" kern="1200" cap="none" spc="0" normalizeH="0" baseline="0" noProof="0" dirty="0">
              <a:ln>
                <a:noFill/>
              </a:ln>
              <a:solidFill>
                <a:schemeClr val="bg1"/>
              </a:solidFill>
              <a:effectLst/>
              <a:uLnTx/>
              <a:uFillTx/>
              <a:latin typeface="Roboto Medium" panose="02000000000000000000" pitchFamily="2" charset="0"/>
              <a:ea typeface="Roboto Medium" panose="02000000000000000000" pitchFamily="2" charset="0"/>
              <a:cs typeface="Roboto Medium" panose="02000000000000000000" pitchFamily="2" charset="0"/>
            </a:endParaRPr>
          </a:p>
        </p:txBody>
      </p:sp>
      <p:grpSp>
        <p:nvGrpSpPr>
          <p:cNvPr id="18" name="Group 17">
            <a:extLst>
              <a:ext uri="{FF2B5EF4-FFF2-40B4-BE49-F238E27FC236}">
                <a16:creationId xmlns:a16="http://schemas.microsoft.com/office/drawing/2014/main" id="{C4E929C8-895B-756F-510E-3F0298EA38D3}"/>
              </a:ext>
            </a:extLst>
          </p:cNvPr>
          <p:cNvGrpSpPr/>
          <p:nvPr/>
        </p:nvGrpSpPr>
        <p:grpSpPr>
          <a:xfrm>
            <a:off x="920595" y="3692950"/>
            <a:ext cx="1759626" cy="147731"/>
            <a:chOff x="989636" y="3995756"/>
            <a:chExt cx="1759626" cy="147731"/>
          </a:xfrm>
        </p:grpSpPr>
        <p:sp>
          <p:nvSpPr>
            <p:cNvPr id="5" name="object 26">
              <a:extLst>
                <a:ext uri="{FF2B5EF4-FFF2-40B4-BE49-F238E27FC236}">
                  <a16:creationId xmlns:a16="http://schemas.microsoft.com/office/drawing/2014/main" id="{0B72F282-A3D1-5460-A19A-6CD4F516E031}"/>
                </a:ext>
              </a:extLst>
            </p:cNvPr>
            <p:cNvSpPr/>
            <p:nvPr/>
          </p:nvSpPr>
          <p:spPr>
            <a:xfrm>
              <a:off x="989636" y="3995756"/>
              <a:ext cx="395605" cy="144780"/>
            </a:xfrm>
            <a:custGeom>
              <a:avLst/>
              <a:gdLst/>
              <a:ahLst/>
              <a:cxnLst/>
              <a:rect l="l" t="t" r="r" b="b"/>
              <a:pathLst>
                <a:path w="395605" h="144779">
                  <a:moveTo>
                    <a:pt x="250278" y="144741"/>
                  </a:moveTo>
                  <a:lnTo>
                    <a:pt x="0" y="144741"/>
                  </a:lnTo>
                  <a:lnTo>
                    <a:pt x="144741" y="0"/>
                  </a:lnTo>
                  <a:lnTo>
                    <a:pt x="395020" y="0"/>
                  </a:lnTo>
                  <a:lnTo>
                    <a:pt x="250278" y="144741"/>
                  </a:lnTo>
                  <a:close/>
                </a:path>
              </a:pathLst>
            </a:custGeom>
            <a:solidFill>
              <a:srgbClr val="1F497D"/>
            </a:solidFill>
          </p:spPr>
          <p:txBody>
            <a:bodyPr wrap="square" lIns="0" tIns="0" rIns="0" bIns="0" rtlCol="0"/>
            <a:lstStyle/>
            <a:p>
              <a:endParaRPr/>
            </a:p>
          </p:txBody>
        </p:sp>
        <p:sp>
          <p:nvSpPr>
            <p:cNvPr id="7" name="object 19">
              <a:extLst>
                <a:ext uri="{FF2B5EF4-FFF2-40B4-BE49-F238E27FC236}">
                  <a16:creationId xmlns:a16="http://schemas.microsoft.com/office/drawing/2014/main" id="{973D5C95-E8DB-D546-B963-E0FFDDA1E1DC}"/>
                </a:ext>
              </a:extLst>
            </p:cNvPr>
            <p:cNvSpPr txBox="1"/>
            <p:nvPr/>
          </p:nvSpPr>
          <p:spPr>
            <a:xfrm>
              <a:off x="1360178" y="4007552"/>
              <a:ext cx="1389084" cy="135935"/>
            </a:xfrm>
            <a:prstGeom prst="rect">
              <a:avLst/>
            </a:prstGeom>
          </p:spPr>
          <p:txBody>
            <a:bodyPr vert="horz" wrap="square" lIns="0" tIns="12700" rIns="0" bIns="0" rtlCol="0">
              <a:spAutoFit/>
            </a:bodyPr>
            <a:lstStyle/>
            <a:p>
              <a:pPr marL="12700">
                <a:lnSpc>
                  <a:spcPct val="100000"/>
                </a:lnSpc>
                <a:spcBef>
                  <a:spcPts val="100"/>
                </a:spcBef>
              </a:pPr>
              <a:r>
                <a:rPr lang="en-GB" sz="800" dirty="0" err="1">
                  <a:latin typeface="Verdana"/>
                  <a:cs typeface="Verdana"/>
                </a:rPr>
                <a:t>BilledAmount</a:t>
              </a:r>
              <a:endParaRPr sz="800" dirty="0">
                <a:latin typeface="Verdana"/>
                <a:cs typeface="Verdana"/>
              </a:endParaRPr>
            </a:p>
          </p:txBody>
        </p:sp>
      </p:grpSp>
      <p:grpSp>
        <p:nvGrpSpPr>
          <p:cNvPr id="19" name="Group 18">
            <a:extLst>
              <a:ext uri="{FF2B5EF4-FFF2-40B4-BE49-F238E27FC236}">
                <a16:creationId xmlns:a16="http://schemas.microsoft.com/office/drawing/2014/main" id="{0F540262-4B38-BEA9-C41C-A86F5D72FC7C}"/>
              </a:ext>
            </a:extLst>
          </p:cNvPr>
          <p:cNvGrpSpPr/>
          <p:nvPr/>
        </p:nvGrpSpPr>
        <p:grpSpPr>
          <a:xfrm>
            <a:off x="3317309" y="3676624"/>
            <a:ext cx="1141603" cy="144780"/>
            <a:chOff x="3430397" y="3992582"/>
            <a:chExt cx="1141603" cy="144780"/>
          </a:xfrm>
        </p:grpSpPr>
        <p:sp>
          <p:nvSpPr>
            <p:cNvPr id="3" name="object 26">
              <a:extLst>
                <a:ext uri="{FF2B5EF4-FFF2-40B4-BE49-F238E27FC236}">
                  <a16:creationId xmlns:a16="http://schemas.microsoft.com/office/drawing/2014/main" id="{A42AFC33-B0C1-2F1E-B21E-597D16CAF496}"/>
                </a:ext>
              </a:extLst>
            </p:cNvPr>
            <p:cNvSpPr/>
            <p:nvPr/>
          </p:nvSpPr>
          <p:spPr>
            <a:xfrm>
              <a:off x="3430397" y="3992582"/>
              <a:ext cx="395605" cy="144780"/>
            </a:xfrm>
            <a:custGeom>
              <a:avLst/>
              <a:gdLst/>
              <a:ahLst/>
              <a:cxnLst/>
              <a:rect l="l" t="t" r="r" b="b"/>
              <a:pathLst>
                <a:path w="395605" h="144779">
                  <a:moveTo>
                    <a:pt x="250278" y="144741"/>
                  </a:moveTo>
                  <a:lnTo>
                    <a:pt x="0" y="144741"/>
                  </a:lnTo>
                  <a:lnTo>
                    <a:pt x="144741" y="0"/>
                  </a:lnTo>
                  <a:lnTo>
                    <a:pt x="395020" y="0"/>
                  </a:lnTo>
                  <a:lnTo>
                    <a:pt x="250278" y="144741"/>
                  </a:lnTo>
                  <a:close/>
                </a:path>
              </a:pathLst>
            </a:custGeom>
            <a:solidFill>
              <a:srgbClr val="00B0F0"/>
            </a:solidFill>
          </p:spPr>
          <p:txBody>
            <a:bodyPr wrap="square" lIns="0" tIns="0" rIns="0" bIns="0" rtlCol="0"/>
            <a:lstStyle/>
            <a:p>
              <a:endParaRPr/>
            </a:p>
          </p:txBody>
        </p:sp>
        <p:sp>
          <p:nvSpPr>
            <p:cNvPr id="8" name="object 19">
              <a:extLst>
                <a:ext uri="{FF2B5EF4-FFF2-40B4-BE49-F238E27FC236}">
                  <a16:creationId xmlns:a16="http://schemas.microsoft.com/office/drawing/2014/main" id="{1AC1486F-A217-F1E4-A254-5B6A6D7EC0B7}"/>
                </a:ext>
              </a:extLst>
            </p:cNvPr>
            <p:cNvSpPr txBox="1"/>
            <p:nvPr/>
          </p:nvSpPr>
          <p:spPr>
            <a:xfrm>
              <a:off x="3796561" y="4001426"/>
              <a:ext cx="775439" cy="120546"/>
            </a:xfrm>
            <a:prstGeom prst="rect">
              <a:avLst/>
            </a:prstGeom>
          </p:spPr>
          <p:txBody>
            <a:bodyPr vert="horz" wrap="square" lIns="0" tIns="12700" rIns="0" bIns="0" rtlCol="0">
              <a:spAutoFit/>
            </a:bodyPr>
            <a:lstStyle/>
            <a:p>
              <a:pPr marL="12700">
                <a:lnSpc>
                  <a:spcPct val="100000"/>
                </a:lnSpc>
                <a:spcBef>
                  <a:spcPts val="100"/>
                </a:spcBef>
              </a:pPr>
              <a:r>
                <a:rPr lang="en-GB" sz="700" dirty="0" err="1">
                  <a:latin typeface="Verdana"/>
                  <a:cs typeface="Verdana"/>
                </a:rPr>
                <a:t>VerfiedAmount</a:t>
              </a:r>
              <a:r>
                <a:rPr lang="en-GB" sz="700" dirty="0">
                  <a:latin typeface="Verdana"/>
                  <a:cs typeface="Verdana"/>
                </a:rPr>
                <a:t> </a:t>
              </a:r>
              <a:endParaRPr sz="700" dirty="0">
                <a:latin typeface="Verdana"/>
                <a:cs typeface="Verdana"/>
              </a:endParaRPr>
            </a:p>
          </p:txBody>
        </p:sp>
      </p:grpSp>
      <p:grpSp>
        <p:nvGrpSpPr>
          <p:cNvPr id="20" name="Group 19">
            <a:extLst>
              <a:ext uri="{FF2B5EF4-FFF2-40B4-BE49-F238E27FC236}">
                <a16:creationId xmlns:a16="http://schemas.microsoft.com/office/drawing/2014/main" id="{5FB6EBF5-3264-EB3C-DFAB-AD0749CF3AB1}"/>
              </a:ext>
            </a:extLst>
          </p:cNvPr>
          <p:cNvGrpSpPr/>
          <p:nvPr/>
        </p:nvGrpSpPr>
        <p:grpSpPr>
          <a:xfrm>
            <a:off x="6307992" y="3685468"/>
            <a:ext cx="1076741" cy="144780"/>
            <a:chOff x="6436579" y="3987228"/>
            <a:chExt cx="1076741" cy="144780"/>
          </a:xfrm>
        </p:grpSpPr>
        <p:sp>
          <p:nvSpPr>
            <p:cNvPr id="6" name="object 26">
              <a:extLst>
                <a:ext uri="{FF2B5EF4-FFF2-40B4-BE49-F238E27FC236}">
                  <a16:creationId xmlns:a16="http://schemas.microsoft.com/office/drawing/2014/main" id="{1835F12A-F5B3-5098-A0D3-185ACB1326BA}"/>
                </a:ext>
              </a:extLst>
            </p:cNvPr>
            <p:cNvSpPr/>
            <p:nvPr/>
          </p:nvSpPr>
          <p:spPr>
            <a:xfrm>
              <a:off x="6436579" y="3987228"/>
              <a:ext cx="395605" cy="144780"/>
            </a:xfrm>
            <a:custGeom>
              <a:avLst/>
              <a:gdLst/>
              <a:ahLst/>
              <a:cxnLst/>
              <a:rect l="l" t="t" r="r" b="b"/>
              <a:pathLst>
                <a:path w="395605" h="144779">
                  <a:moveTo>
                    <a:pt x="250278" y="144741"/>
                  </a:moveTo>
                  <a:lnTo>
                    <a:pt x="0" y="144741"/>
                  </a:lnTo>
                  <a:lnTo>
                    <a:pt x="144741" y="0"/>
                  </a:lnTo>
                  <a:lnTo>
                    <a:pt x="395020" y="0"/>
                  </a:lnTo>
                  <a:lnTo>
                    <a:pt x="250278" y="144741"/>
                  </a:lnTo>
                  <a:close/>
                </a:path>
              </a:pathLst>
            </a:custGeom>
            <a:solidFill>
              <a:srgbClr val="FFC000"/>
            </a:solidFill>
          </p:spPr>
          <p:txBody>
            <a:bodyPr wrap="square" lIns="0" tIns="0" rIns="0" bIns="0" rtlCol="0"/>
            <a:lstStyle/>
            <a:p>
              <a:endParaRPr/>
            </a:p>
          </p:txBody>
        </p:sp>
        <p:sp>
          <p:nvSpPr>
            <p:cNvPr id="9" name="object 19">
              <a:extLst>
                <a:ext uri="{FF2B5EF4-FFF2-40B4-BE49-F238E27FC236}">
                  <a16:creationId xmlns:a16="http://schemas.microsoft.com/office/drawing/2014/main" id="{0F93E41A-A1B9-6E66-9C0B-61BABB250CBD}"/>
                </a:ext>
              </a:extLst>
            </p:cNvPr>
            <p:cNvSpPr txBox="1"/>
            <p:nvPr/>
          </p:nvSpPr>
          <p:spPr>
            <a:xfrm>
              <a:off x="6827992" y="3991650"/>
              <a:ext cx="685328" cy="135935"/>
            </a:xfrm>
            <a:prstGeom prst="rect">
              <a:avLst/>
            </a:prstGeom>
          </p:spPr>
          <p:txBody>
            <a:bodyPr vert="horz" wrap="square" lIns="0" tIns="12700" rIns="0" bIns="0" rtlCol="0">
              <a:spAutoFit/>
            </a:bodyPr>
            <a:lstStyle/>
            <a:p>
              <a:pPr marL="12700">
                <a:lnSpc>
                  <a:spcPct val="100000"/>
                </a:lnSpc>
                <a:spcBef>
                  <a:spcPts val="100"/>
                </a:spcBef>
              </a:pPr>
              <a:r>
                <a:rPr lang="en-GB" sz="800" dirty="0" err="1">
                  <a:latin typeface="Verdana"/>
                  <a:cs typeface="Verdana"/>
                </a:rPr>
                <a:t>PaidAmount</a:t>
              </a:r>
              <a:endParaRPr sz="800" dirty="0">
                <a:latin typeface="Verdana"/>
                <a:cs typeface="Verdana"/>
              </a:endParaRPr>
            </a:p>
          </p:txBody>
        </p:sp>
      </p:grpSp>
      <p:graphicFrame>
        <p:nvGraphicFramePr>
          <p:cNvPr id="12" name="Chart 11">
            <a:extLst>
              <a:ext uri="{FF2B5EF4-FFF2-40B4-BE49-F238E27FC236}">
                <a16:creationId xmlns:a16="http://schemas.microsoft.com/office/drawing/2014/main" id="{CF60329A-4D48-6BEE-EAC9-4843648B9799}"/>
              </a:ext>
            </a:extLst>
          </p:cNvPr>
          <p:cNvGraphicFramePr>
            <a:graphicFrameLocks/>
          </p:cNvGraphicFramePr>
          <p:nvPr>
            <p:extLst>
              <p:ext uri="{D42A27DB-BD31-4B8C-83A1-F6EECF244321}">
                <p14:modId xmlns:p14="http://schemas.microsoft.com/office/powerpoint/2010/main" val="4007386534"/>
              </p:ext>
            </p:extLst>
          </p:nvPr>
        </p:nvGraphicFramePr>
        <p:xfrm>
          <a:off x="399627" y="592932"/>
          <a:ext cx="8378613" cy="3058226"/>
        </p:xfrm>
        <a:graphic>
          <a:graphicData uri="http://schemas.openxmlformats.org/drawingml/2006/chart">
            <c:chart xmlns:c="http://schemas.openxmlformats.org/drawingml/2006/chart" xmlns:r="http://schemas.openxmlformats.org/officeDocument/2006/relationships" r:id="rId2"/>
          </a:graphicData>
        </a:graphic>
      </p:graphicFrame>
      <p:sp>
        <p:nvSpPr>
          <p:cNvPr id="13" name="Title 1">
            <a:extLst>
              <a:ext uri="{FF2B5EF4-FFF2-40B4-BE49-F238E27FC236}">
                <a16:creationId xmlns:a16="http://schemas.microsoft.com/office/drawing/2014/main" id="{4A4E46A8-F931-7DD6-D179-2B6D5E614630}"/>
              </a:ext>
            </a:extLst>
          </p:cNvPr>
          <p:cNvSpPr txBox="1">
            <a:spLocks/>
          </p:cNvSpPr>
          <p:nvPr/>
        </p:nvSpPr>
        <p:spPr>
          <a:xfrm>
            <a:off x="2661403" y="315321"/>
            <a:ext cx="2970402" cy="41586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393192">
              <a:spcAft>
                <a:spcPts val="600"/>
              </a:spcAft>
              <a:defRPr/>
            </a:pPr>
            <a:r>
              <a:rPr lang="en-US" sz="1720" dirty="0">
                <a:solidFill>
                  <a:srgbClr val="002060"/>
                </a:solidFill>
                <a:latin typeface="Roboto Medium"/>
                <a:ea typeface="Roboto Medium"/>
                <a:cs typeface="Roboto Medium"/>
              </a:rPr>
              <a:t>Medical claims timeseries </a:t>
            </a:r>
          </a:p>
        </p:txBody>
      </p:sp>
      <p:grpSp>
        <p:nvGrpSpPr>
          <p:cNvPr id="14" name="Group 13">
            <a:extLst>
              <a:ext uri="{FF2B5EF4-FFF2-40B4-BE49-F238E27FC236}">
                <a16:creationId xmlns:a16="http://schemas.microsoft.com/office/drawing/2014/main" id="{04631818-698C-D342-E55B-394BC9124A19}"/>
              </a:ext>
            </a:extLst>
          </p:cNvPr>
          <p:cNvGrpSpPr/>
          <p:nvPr/>
        </p:nvGrpSpPr>
        <p:grpSpPr>
          <a:xfrm>
            <a:off x="284576" y="4534607"/>
            <a:ext cx="8618811" cy="367982"/>
            <a:chOff x="375920" y="4206239"/>
            <a:chExt cx="8392160" cy="491067"/>
          </a:xfrm>
        </p:grpSpPr>
        <p:sp>
          <p:nvSpPr>
            <p:cNvPr id="15" name="Rectangle 14">
              <a:extLst>
                <a:ext uri="{FF2B5EF4-FFF2-40B4-BE49-F238E27FC236}">
                  <a16:creationId xmlns:a16="http://schemas.microsoft.com/office/drawing/2014/main" id="{EE26FE04-251F-CF31-FEAC-2148FB4B9D46}"/>
                </a:ext>
              </a:extLst>
            </p:cNvPr>
            <p:cNvSpPr/>
            <p:nvPr/>
          </p:nvSpPr>
          <p:spPr>
            <a:xfrm>
              <a:off x="375920" y="4206239"/>
              <a:ext cx="8392160" cy="49106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16" name="Picture 15" descr="A blue and yellow logo&#10;&#10;Description automatically generated">
              <a:extLst>
                <a:ext uri="{FF2B5EF4-FFF2-40B4-BE49-F238E27FC236}">
                  <a16:creationId xmlns:a16="http://schemas.microsoft.com/office/drawing/2014/main" id="{0D8CA253-C190-0562-F2FC-8653FC00DA6C}"/>
                </a:ext>
              </a:extLst>
            </p:cNvPr>
            <p:cNvPicPr>
              <a:picLocks noChangeAspect="1"/>
            </p:cNvPicPr>
            <p:nvPr/>
          </p:nvPicPr>
          <p:blipFill>
            <a:blip r:embed="rId3"/>
            <a:stretch>
              <a:fillRect/>
            </a:stretch>
          </p:blipFill>
          <p:spPr>
            <a:xfrm>
              <a:off x="8178853" y="4253653"/>
              <a:ext cx="494401" cy="386080"/>
            </a:xfrm>
            <a:prstGeom prst="rect">
              <a:avLst/>
            </a:prstGeom>
          </p:spPr>
        </p:pic>
      </p:grpSp>
      <p:pic>
        <p:nvPicPr>
          <p:cNvPr id="17" name="Picture 16" descr="A logo with text on it&#10;&#10;Description automatically generated">
            <a:extLst>
              <a:ext uri="{FF2B5EF4-FFF2-40B4-BE49-F238E27FC236}">
                <a16:creationId xmlns:a16="http://schemas.microsoft.com/office/drawing/2014/main" id="{B772811E-3C0B-D50D-E218-48DEB43C39F8}"/>
              </a:ext>
            </a:extLst>
          </p:cNvPr>
          <p:cNvPicPr>
            <a:picLocks noChangeAspect="1"/>
          </p:cNvPicPr>
          <p:nvPr/>
        </p:nvPicPr>
        <p:blipFill>
          <a:blip r:embed="rId4"/>
          <a:stretch>
            <a:fillRect/>
          </a:stretch>
        </p:blipFill>
        <p:spPr>
          <a:xfrm>
            <a:off x="277298" y="189541"/>
            <a:ext cx="712338" cy="570336"/>
          </a:xfrm>
          <a:prstGeom prst="rect">
            <a:avLst/>
          </a:prstGeom>
        </p:spPr>
      </p:pic>
      <p:sp>
        <p:nvSpPr>
          <p:cNvPr id="21" name="TextBox 20">
            <a:extLst>
              <a:ext uri="{FF2B5EF4-FFF2-40B4-BE49-F238E27FC236}">
                <a16:creationId xmlns:a16="http://schemas.microsoft.com/office/drawing/2014/main" id="{CC106B44-3F55-9B69-9840-7DCF6AB275FC}"/>
              </a:ext>
            </a:extLst>
          </p:cNvPr>
          <p:cNvSpPr txBox="1"/>
          <p:nvPr/>
        </p:nvSpPr>
        <p:spPr>
          <a:xfrm>
            <a:off x="399627" y="3911632"/>
            <a:ext cx="8459796" cy="507831"/>
          </a:xfrm>
          <a:prstGeom prst="rect">
            <a:avLst/>
          </a:prstGeom>
          <a:noFill/>
          <a:ln>
            <a:solidFill>
              <a:srgbClr val="00B0F0"/>
            </a:solidFill>
          </a:ln>
        </p:spPr>
        <p:txBody>
          <a:bodyPr wrap="square" lIns="91440" tIns="45720" rIns="91440" bIns="45720" rtlCol="0" anchor="t">
            <a:spAutoFit/>
          </a:bodyPr>
          <a:lstStyle>
            <a:defPPr>
              <a:defRPr lang="en-US"/>
            </a:defPPr>
            <a:lvl1pPr algn="l" defTabSz="457200" rtl="0" eaLnBrk="0" fontAlgn="base" hangingPunct="0">
              <a:spcBef>
                <a:spcPct val="0"/>
              </a:spcBef>
              <a:spcAft>
                <a:spcPct val="0"/>
              </a:spcAft>
              <a:defRPr kern="1200">
                <a:solidFill>
                  <a:schemeClr val="tx1"/>
                </a:solidFill>
                <a:latin typeface="Calibri" charset="0"/>
                <a:ea typeface="MS PGothic" charset="-128"/>
                <a:cs typeface="+mn-cs"/>
              </a:defRPr>
            </a:lvl1pPr>
            <a:lvl2pPr marL="457200" algn="l" defTabSz="457200" rtl="0" eaLnBrk="0" fontAlgn="base" hangingPunct="0">
              <a:spcBef>
                <a:spcPct val="0"/>
              </a:spcBef>
              <a:spcAft>
                <a:spcPct val="0"/>
              </a:spcAft>
              <a:defRPr kern="1200">
                <a:solidFill>
                  <a:schemeClr val="tx1"/>
                </a:solidFill>
                <a:latin typeface="Calibri" charset="0"/>
                <a:ea typeface="MS PGothic" charset="-128"/>
                <a:cs typeface="+mn-cs"/>
              </a:defRPr>
            </a:lvl2pPr>
            <a:lvl3pPr marL="914400" algn="l" defTabSz="457200" rtl="0" eaLnBrk="0" fontAlgn="base" hangingPunct="0">
              <a:spcBef>
                <a:spcPct val="0"/>
              </a:spcBef>
              <a:spcAft>
                <a:spcPct val="0"/>
              </a:spcAft>
              <a:defRPr kern="1200">
                <a:solidFill>
                  <a:schemeClr val="tx1"/>
                </a:solidFill>
                <a:latin typeface="Calibri" charset="0"/>
                <a:ea typeface="MS PGothic" charset="-128"/>
                <a:cs typeface="+mn-cs"/>
              </a:defRPr>
            </a:lvl3pPr>
            <a:lvl4pPr marL="1371600" algn="l" defTabSz="457200" rtl="0" eaLnBrk="0" fontAlgn="base" hangingPunct="0">
              <a:spcBef>
                <a:spcPct val="0"/>
              </a:spcBef>
              <a:spcAft>
                <a:spcPct val="0"/>
              </a:spcAft>
              <a:defRPr kern="1200">
                <a:solidFill>
                  <a:schemeClr val="tx1"/>
                </a:solidFill>
                <a:latin typeface="Calibri" charset="0"/>
                <a:ea typeface="MS PGothic" charset="-128"/>
                <a:cs typeface="+mn-cs"/>
              </a:defRPr>
            </a:lvl4pPr>
            <a:lvl5pPr marL="1828800" algn="l" defTabSz="457200" rtl="0" eaLnBrk="0" fontAlgn="base" hangingPunct="0">
              <a:spcBef>
                <a:spcPct val="0"/>
              </a:spcBef>
              <a:spcAft>
                <a:spcPct val="0"/>
              </a:spcAft>
              <a:defRPr kern="1200">
                <a:solidFill>
                  <a:schemeClr val="tx1"/>
                </a:solidFill>
                <a:latin typeface="Calibri" charset="0"/>
                <a:ea typeface="MS PGothic" charset="-128"/>
                <a:cs typeface="+mn-cs"/>
              </a:defRPr>
            </a:lvl5pPr>
            <a:lvl6pPr marL="2286000" algn="l" defTabSz="914400" rtl="0" eaLnBrk="1" latinLnBrk="0" hangingPunct="1">
              <a:defRPr kern="1200">
                <a:solidFill>
                  <a:schemeClr val="tx1"/>
                </a:solidFill>
                <a:latin typeface="Calibri" charset="0"/>
                <a:ea typeface="MS PGothic" charset="-128"/>
                <a:cs typeface="+mn-cs"/>
              </a:defRPr>
            </a:lvl6pPr>
            <a:lvl7pPr marL="2743200" algn="l" defTabSz="914400" rtl="0" eaLnBrk="1" latinLnBrk="0" hangingPunct="1">
              <a:defRPr kern="1200">
                <a:solidFill>
                  <a:schemeClr val="tx1"/>
                </a:solidFill>
                <a:latin typeface="Calibri" charset="0"/>
                <a:ea typeface="MS PGothic" charset="-128"/>
                <a:cs typeface="+mn-cs"/>
              </a:defRPr>
            </a:lvl7pPr>
            <a:lvl8pPr marL="3200400" algn="l" defTabSz="914400" rtl="0" eaLnBrk="1" latinLnBrk="0" hangingPunct="1">
              <a:defRPr kern="1200">
                <a:solidFill>
                  <a:schemeClr val="tx1"/>
                </a:solidFill>
                <a:latin typeface="Calibri" charset="0"/>
                <a:ea typeface="MS PGothic" charset="-128"/>
                <a:cs typeface="+mn-cs"/>
              </a:defRPr>
            </a:lvl8pPr>
            <a:lvl9pPr marL="3657600" algn="l" defTabSz="914400" rtl="0" eaLnBrk="1" latinLnBrk="0" hangingPunct="1">
              <a:defRPr kern="1200">
                <a:solidFill>
                  <a:schemeClr val="tx1"/>
                </a:solidFill>
                <a:latin typeface="Calibri" charset="0"/>
                <a:ea typeface="MS PGothic" charset="-128"/>
                <a:cs typeface="+mn-cs"/>
              </a:defRPr>
            </a:lvl9pPr>
          </a:lstStyle>
          <a:p>
            <a:r>
              <a:rPr lang="en-GB" sz="900" b="1" dirty="0">
                <a:latin typeface="Roboto Medium"/>
                <a:ea typeface="Roboto Medium"/>
                <a:cs typeface="Roboto Medium"/>
              </a:rPr>
              <a:t>Interpretation</a:t>
            </a:r>
            <a:r>
              <a:rPr lang="en-GB" sz="900" dirty="0">
                <a:latin typeface="Roboto Medium"/>
                <a:ea typeface="Roboto Medium"/>
                <a:cs typeface="Roboto Medium"/>
              </a:rPr>
              <a:t>: </a:t>
            </a:r>
            <a:r>
              <a:rPr lang="en-US" sz="900" dirty="0">
                <a:latin typeface="Roboto Medium"/>
                <a:ea typeface="Roboto Medium"/>
                <a:cs typeface="Roboto Medium"/>
              </a:rPr>
              <a:t>The analysis of the claims time series graph indicates a strong relationship between the </a:t>
            </a:r>
            <a:r>
              <a:rPr lang="en-US" sz="900" dirty="0" err="1">
                <a:latin typeface="Roboto Medium"/>
                <a:ea typeface="Roboto Medium"/>
                <a:cs typeface="Roboto Medium"/>
              </a:rPr>
              <a:t>verifiedAmount</a:t>
            </a:r>
            <a:r>
              <a:rPr lang="en-US" sz="900" dirty="0">
                <a:latin typeface="Roboto Medium"/>
                <a:ea typeface="Roboto Medium"/>
                <a:cs typeface="Roboto Medium"/>
              </a:rPr>
              <a:t> and </a:t>
            </a:r>
            <a:r>
              <a:rPr lang="en-US" sz="900" dirty="0" err="1">
                <a:latin typeface="Roboto Medium"/>
                <a:ea typeface="Roboto Medium"/>
                <a:cs typeface="Roboto Medium"/>
              </a:rPr>
              <a:t>paidAmount</a:t>
            </a:r>
            <a:r>
              <a:rPr lang="en-US" sz="900" dirty="0">
                <a:latin typeface="Roboto Medium"/>
                <a:ea typeface="Roboto Medium"/>
                <a:cs typeface="Roboto Medium"/>
              </a:rPr>
              <a:t> variables, as they closely track each other over time, suggesting efficient processing and payment of verified claims despite fluctuations in billed amounts. Additionally, the consistently higher billed amounts compared to verified and paid amounts imply potential challenges or inefficiencies in cost containment and claim verification processes.</a:t>
            </a:r>
            <a:endParaRPr lang="en-US" sz="900" dirty="0"/>
          </a:p>
        </p:txBody>
      </p:sp>
    </p:spTree>
    <p:extLst>
      <p:ext uri="{BB962C8B-B14F-4D97-AF65-F5344CB8AC3E}">
        <p14:creationId xmlns:p14="http://schemas.microsoft.com/office/powerpoint/2010/main" val="2680225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AE71BDE-608F-319A-D71F-1DF22C8DE4B1}"/>
              </a:ext>
            </a:extLst>
          </p:cNvPr>
          <p:cNvSpPr/>
          <p:nvPr/>
        </p:nvSpPr>
        <p:spPr>
          <a:xfrm>
            <a:off x="117987" y="81116"/>
            <a:ext cx="8915399" cy="4933336"/>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1" name="Rectangle 10">
            <a:extLst>
              <a:ext uri="{FF2B5EF4-FFF2-40B4-BE49-F238E27FC236}">
                <a16:creationId xmlns:a16="http://schemas.microsoft.com/office/drawing/2014/main" id="{191695BF-F35D-97FB-120C-7BC758895699}"/>
              </a:ext>
            </a:extLst>
          </p:cNvPr>
          <p:cNvSpPr/>
          <p:nvPr/>
        </p:nvSpPr>
        <p:spPr>
          <a:xfrm flipV="1">
            <a:off x="284576" y="279769"/>
            <a:ext cx="8618811" cy="4183887"/>
          </a:xfrm>
          <a:prstGeom prst="rect">
            <a:avLst/>
          </a:prstGeom>
          <a:solidFill>
            <a:schemeClr val="bg1"/>
          </a:solid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46" name="TextBox 45">
            <a:extLst>
              <a:ext uri="{FF2B5EF4-FFF2-40B4-BE49-F238E27FC236}">
                <a16:creationId xmlns:a16="http://schemas.microsoft.com/office/drawing/2014/main" id="{A4B15ACD-EEF4-701D-1198-E61F9F0E297A}"/>
              </a:ext>
            </a:extLst>
          </p:cNvPr>
          <p:cNvSpPr txBox="1"/>
          <p:nvPr/>
        </p:nvSpPr>
        <p:spPr>
          <a:xfrm>
            <a:off x="2680221" y="2863769"/>
            <a:ext cx="637088" cy="357021"/>
          </a:xfrm>
          <a:prstGeom prst="rect">
            <a:avLst/>
          </a:prstGeom>
          <a:noFill/>
        </p:spPr>
        <p:txBody>
          <a:bodyPr wrap="square" rtlCol="0">
            <a:spAutoFit/>
          </a:bodyPr>
          <a:lstStyle/>
          <a:p>
            <a:r>
              <a:rPr lang="en-GB" sz="1720" dirty="0">
                <a:solidFill>
                  <a:schemeClr val="bg1"/>
                </a:solidFill>
                <a:latin typeface="Roboto Medium"/>
                <a:ea typeface="Roboto Medium"/>
                <a:cs typeface="Roboto Medium"/>
              </a:rPr>
              <a:t>20%</a:t>
            </a:r>
          </a:p>
        </p:txBody>
      </p:sp>
      <p:sp>
        <p:nvSpPr>
          <p:cNvPr id="47" name="Title 1">
            <a:extLst>
              <a:ext uri="{FF2B5EF4-FFF2-40B4-BE49-F238E27FC236}">
                <a16:creationId xmlns:a16="http://schemas.microsoft.com/office/drawing/2014/main" id="{B7CDAD2A-AA0C-5F5B-2F1C-3A94D78778FB}"/>
              </a:ext>
            </a:extLst>
          </p:cNvPr>
          <p:cNvSpPr txBox="1">
            <a:spLocks/>
          </p:cNvSpPr>
          <p:nvPr/>
        </p:nvSpPr>
        <p:spPr>
          <a:xfrm>
            <a:off x="2520627" y="3262582"/>
            <a:ext cx="1229143" cy="24706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393192" eaLnBrk="0" hangingPunct="0">
              <a:lnSpc>
                <a:spcPct val="100000"/>
              </a:lnSpc>
              <a:spcAft>
                <a:spcPts val="600"/>
              </a:spcAft>
              <a:defRPr/>
            </a:pPr>
            <a:r>
              <a:rPr lang="en-ZA" sz="1400" kern="1200" dirty="0">
                <a:solidFill>
                  <a:schemeClr val="bg1"/>
                </a:solidFill>
                <a:latin typeface="Roboto Medium"/>
                <a:ea typeface="Roboto Medium"/>
                <a:cs typeface="Roboto Medium"/>
              </a:rPr>
              <a:t>Increase</a:t>
            </a:r>
            <a:endParaRPr kumimoji="0" lang="en-ZA" sz="1400" b="0" i="0" u="none" strike="noStrike" kern="1200" cap="none" spc="0" normalizeH="0" baseline="0" noProof="0" dirty="0">
              <a:ln>
                <a:noFill/>
              </a:ln>
              <a:solidFill>
                <a:schemeClr val="bg1"/>
              </a:solidFill>
              <a:effectLst/>
              <a:uLnTx/>
              <a:uFillTx/>
              <a:latin typeface="Roboto Medium" panose="02000000000000000000" pitchFamily="2" charset="0"/>
              <a:ea typeface="Roboto Medium" panose="02000000000000000000" pitchFamily="2" charset="0"/>
              <a:cs typeface="Roboto Medium" panose="02000000000000000000" pitchFamily="2" charset="0"/>
            </a:endParaRPr>
          </a:p>
        </p:txBody>
      </p:sp>
      <p:sp>
        <p:nvSpPr>
          <p:cNvPr id="13" name="Title 1">
            <a:extLst>
              <a:ext uri="{FF2B5EF4-FFF2-40B4-BE49-F238E27FC236}">
                <a16:creationId xmlns:a16="http://schemas.microsoft.com/office/drawing/2014/main" id="{4A4E46A8-F931-7DD6-D179-2B6D5E614630}"/>
              </a:ext>
            </a:extLst>
          </p:cNvPr>
          <p:cNvSpPr txBox="1">
            <a:spLocks/>
          </p:cNvSpPr>
          <p:nvPr/>
        </p:nvSpPr>
        <p:spPr>
          <a:xfrm>
            <a:off x="1085850" y="315321"/>
            <a:ext cx="7393781" cy="41586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393192">
              <a:spcAft>
                <a:spcPts val="600"/>
              </a:spcAft>
              <a:defRPr/>
            </a:pPr>
            <a:r>
              <a:rPr lang="en-US" sz="1600" dirty="0">
                <a:solidFill>
                  <a:srgbClr val="002060"/>
                </a:solidFill>
                <a:latin typeface="Roboto Medium"/>
                <a:ea typeface="Roboto Medium"/>
                <a:cs typeface="Roboto Medium"/>
              </a:rPr>
              <a:t>Top 5 diagnoses and procedures driving a high proportion of healthcare costs</a:t>
            </a:r>
          </a:p>
        </p:txBody>
      </p:sp>
      <p:grpSp>
        <p:nvGrpSpPr>
          <p:cNvPr id="14" name="Group 13">
            <a:extLst>
              <a:ext uri="{FF2B5EF4-FFF2-40B4-BE49-F238E27FC236}">
                <a16:creationId xmlns:a16="http://schemas.microsoft.com/office/drawing/2014/main" id="{04631818-698C-D342-E55B-394BC9124A19}"/>
              </a:ext>
            </a:extLst>
          </p:cNvPr>
          <p:cNvGrpSpPr/>
          <p:nvPr/>
        </p:nvGrpSpPr>
        <p:grpSpPr>
          <a:xfrm>
            <a:off x="284576" y="4411522"/>
            <a:ext cx="8618811" cy="491067"/>
            <a:chOff x="375920" y="4206239"/>
            <a:chExt cx="8392160" cy="491067"/>
          </a:xfrm>
        </p:grpSpPr>
        <p:sp>
          <p:nvSpPr>
            <p:cNvPr id="15" name="Rectangle 14">
              <a:extLst>
                <a:ext uri="{FF2B5EF4-FFF2-40B4-BE49-F238E27FC236}">
                  <a16:creationId xmlns:a16="http://schemas.microsoft.com/office/drawing/2014/main" id="{EE26FE04-251F-CF31-FEAC-2148FB4B9D46}"/>
                </a:ext>
              </a:extLst>
            </p:cNvPr>
            <p:cNvSpPr/>
            <p:nvPr/>
          </p:nvSpPr>
          <p:spPr>
            <a:xfrm>
              <a:off x="375920" y="4206239"/>
              <a:ext cx="8392160" cy="49106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16" name="Picture 15" descr="A blue and yellow logo&#10;&#10;Description automatically generated">
              <a:extLst>
                <a:ext uri="{FF2B5EF4-FFF2-40B4-BE49-F238E27FC236}">
                  <a16:creationId xmlns:a16="http://schemas.microsoft.com/office/drawing/2014/main" id="{0D8CA253-C190-0562-F2FC-8653FC00DA6C}"/>
                </a:ext>
              </a:extLst>
            </p:cNvPr>
            <p:cNvPicPr>
              <a:picLocks noChangeAspect="1"/>
            </p:cNvPicPr>
            <p:nvPr/>
          </p:nvPicPr>
          <p:blipFill>
            <a:blip r:embed="rId2"/>
            <a:stretch>
              <a:fillRect/>
            </a:stretch>
          </p:blipFill>
          <p:spPr>
            <a:xfrm>
              <a:off x="8178853" y="4253653"/>
              <a:ext cx="494401" cy="386080"/>
            </a:xfrm>
            <a:prstGeom prst="rect">
              <a:avLst/>
            </a:prstGeom>
          </p:spPr>
        </p:pic>
      </p:grpSp>
      <p:pic>
        <p:nvPicPr>
          <p:cNvPr id="17" name="Picture 16" descr="A logo with text on it&#10;&#10;Description automatically generated">
            <a:extLst>
              <a:ext uri="{FF2B5EF4-FFF2-40B4-BE49-F238E27FC236}">
                <a16:creationId xmlns:a16="http://schemas.microsoft.com/office/drawing/2014/main" id="{B772811E-3C0B-D50D-E218-48DEB43C39F8}"/>
              </a:ext>
            </a:extLst>
          </p:cNvPr>
          <p:cNvPicPr>
            <a:picLocks noChangeAspect="1"/>
          </p:cNvPicPr>
          <p:nvPr/>
        </p:nvPicPr>
        <p:blipFill>
          <a:blip r:embed="rId3"/>
          <a:stretch>
            <a:fillRect/>
          </a:stretch>
        </p:blipFill>
        <p:spPr>
          <a:xfrm>
            <a:off x="277298" y="189541"/>
            <a:ext cx="712338" cy="570336"/>
          </a:xfrm>
          <a:prstGeom prst="rect">
            <a:avLst/>
          </a:prstGeom>
        </p:spPr>
      </p:pic>
      <p:sp>
        <p:nvSpPr>
          <p:cNvPr id="21" name="TextBox 20">
            <a:extLst>
              <a:ext uri="{FF2B5EF4-FFF2-40B4-BE49-F238E27FC236}">
                <a16:creationId xmlns:a16="http://schemas.microsoft.com/office/drawing/2014/main" id="{CC106B44-3F55-9B69-9840-7DCF6AB275FC}"/>
              </a:ext>
            </a:extLst>
          </p:cNvPr>
          <p:cNvSpPr txBox="1"/>
          <p:nvPr/>
        </p:nvSpPr>
        <p:spPr>
          <a:xfrm>
            <a:off x="432978" y="3836111"/>
            <a:ext cx="4092043" cy="507831"/>
          </a:xfrm>
          <a:prstGeom prst="rect">
            <a:avLst/>
          </a:prstGeom>
          <a:noFill/>
          <a:ln>
            <a:solidFill>
              <a:srgbClr val="00B0F0"/>
            </a:solidFill>
          </a:ln>
        </p:spPr>
        <p:txBody>
          <a:bodyPr wrap="square" lIns="91440" tIns="45720" rIns="91440" bIns="45720" rtlCol="0" anchor="t">
            <a:spAutoFit/>
          </a:bodyPr>
          <a:lstStyle>
            <a:defPPr>
              <a:defRPr lang="en-US"/>
            </a:defPPr>
            <a:lvl1pPr algn="l" defTabSz="457200" rtl="0" eaLnBrk="0" fontAlgn="base" hangingPunct="0">
              <a:spcBef>
                <a:spcPct val="0"/>
              </a:spcBef>
              <a:spcAft>
                <a:spcPct val="0"/>
              </a:spcAft>
              <a:defRPr kern="1200">
                <a:solidFill>
                  <a:schemeClr val="tx1"/>
                </a:solidFill>
                <a:latin typeface="Calibri" charset="0"/>
                <a:ea typeface="MS PGothic" charset="-128"/>
                <a:cs typeface="+mn-cs"/>
              </a:defRPr>
            </a:lvl1pPr>
            <a:lvl2pPr marL="457200" algn="l" defTabSz="457200" rtl="0" eaLnBrk="0" fontAlgn="base" hangingPunct="0">
              <a:spcBef>
                <a:spcPct val="0"/>
              </a:spcBef>
              <a:spcAft>
                <a:spcPct val="0"/>
              </a:spcAft>
              <a:defRPr kern="1200">
                <a:solidFill>
                  <a:schemeClr val="tx1"/>
                </a:solidFill>
                <a:latin typeface="Calibri" charset="0"/>
                <a:ea typeface="MS PGothic" charset="-128"/>
                <a:cs typeface="+mn-cs"/>
              </a:defRPr>
            </a:lvl2pPr>
            <a:lvl3pPr marL="914400" algn="l" defTabSz="457200" rtl="0" eaLnBrk="0" fontAlgn="base" hangingPunct="0">
              <a:spcBef>
                <a:spcPct val="0"/>
              </a:spcBef>
              <a:spcAft>
                <a:spcPct val="0"/>
              </a:spcAft>
              <a:defRPr kern="1200">
                <a:solidFill>
                  <a:schemeClr val="tx1"/>
                </a:solidFill>
                <a:latin typeface="Calibri" charset="0"/>
                <a:ea typeface="MS PGothic" charset="-128"/>
                <a:cs typeface="+mn-cs"/>
              </a:defRPr>
            </a:lvl3pPr>
            <a:lvl4pPr marL="1371600" algn="l" defTabSz="457200" rtl="0" eaLnBrk="0" fontAlgn="base" hangingPunct="0">
              <a:spcBef>
                <a:spcPct val="0"/>
              </a:spcBef>
              <a:spcAft>
                <a:spcPct val="0"/>
              </a:spcAft>
              <a:defRPr kern="1200">
                <a:solidFill>
                  <a:schemeClr val="tx1"/>
                </a:solidFill>
                <a:latin typeface="Calibri" charset="0"/>
                <a:ea typeface="MS PGothic" charset="-128"/>
                <a:cs typeface="+mn-cs"/>
              </a:defRPr>
            </a:lvl4pPr>
            <a:lvl5pPr marL="1828800" algn="l" defTabSz="457200" rtl="0" eaLnBrk="0" fontAlgn="base" hangingPunct="0">
              <a:spcBef>
                <a:spcPct val="0"/>
              </a:spcBef>
              <a:spcAft>
                <a:spcPct val="0"/>
              </a:spcAft>
              <a:defRPr kern="1200">
                <a:solidFill>
                  <a:schemeClr val="tx1"/>
                </a:solidFill>
                <a:latin typeface="Calibri" charset="0"/>
                <a:ea typeface="MS PGothic" charset="-128"/>
                <a:cs typeface="+mn-cs"/>
              </a:defRPr>
            </a:lvl5pPr>
            <a:lvl6pPr marL="2286000" algn="l" defTabSz="914400" rtl="0" eaLnBrk="1" latinLnBrk="0" hangingPunct="1">
              <a:defRPr kern="1200">
                <a:solidFill>
                  <a:schemeClr val="tx1"/>
                </a:solidFill>
                <a:latin typeface="Calibri" charset="0"/>
                <a:ea typeface="MS PGothic" charset="-128"/>
                <a:cs typeface="+mn-cs"/>
              </a:defRPr>
            </a:lvl6pPr>
            <a:lvl7pPr marL="2743200" algn="l" defTabSz="914400" rtl="0" eaLnBrk="1" latinLnBrk="0" hangingPunct="1">
              <a:defRPr kern="1200">
                <a:solidFill>
                  <a:schemeClr val="tx1"/>
                </a:solidFill>
                <a:latin typeface="Calibri" charset="0"/>
                <a:ea typeface="MS PGothic" charset="-128"/>
                <a:cs typeface="+mn-cs"/>
              </a:defRPr>
            </a:lvl7pPr>
            <a:lvl8pPr marL="3200400" algn="l" defTabSz="914400" rtl="0" eaLnBrk="1" latinLnBrk="0" hangingPunct="1">
              <a:defRPr kern="1200">
                <a:solidFill>
                  <a:schemeClr val="tx1"/>
                </a:solidFill>
                <a:latin typeface="Calibri" charset="0"/>
                <a:ea typeface="MS PGothic" charset="-128"/>
                <a:cs typeface="+mn-cs"/>
              </a:defRPr>
            </a:lvl8pPr>
            <a:lvl9pPr marL="3657600" algn="l" defTabSz="914400" rtl="0" eaLnBrk="1" latinLnBrk="0" hangingPunct="1">
              <a:defRPr kern="1200">
                <a:solidFill>
                  <a:schemeClr val="tx1"/>
                </a:solidFill>
                <a:latin typeface="Calibri" charset="0"/>
                <a:ea typeface="MS PGothic" charset="-128"/>
                <a:cs typeface="+mn-cs"/>
              </a:defRPr>
            </a:lvl9pPr>
          </a:lstStyle>
          <a:p>
            <a:r>
              <a:rPr lang="en-GB" sz="900" b="1" dirty="0">
                <a:latin typeface="Roboto Medium"/>
                <a:ea typeface="Roboto Medium"/>
                <a:cs typeface="Roboto Medium"/>
              </a:rPr>
              <a:t>Interpretation</a:t>
            </a:r>
            <a:r>
              <a:rPr lang="en-GB" sz="900" dirty="0">
                <a:latin typeface="Roboto Medium"/>
                <a:ea typeface="Roboto Medium"/>
                <a:cs typeface="Roboto Medium"/>
              </a:rPr>
              <a:t>:</a:t>
            </a:r>
            <a:r>
              <a:rPr lang="en-US" sz="900" dirty="0">
                <a:latin typeface="Roboto Medium"/>
                <a:ea typeface="Roboto Medium"/>
                <a:cs typeface="Roboto Medium"/>
              </a:rPr>
              <a:t>Analysis of claims data reveals that pneumonia, COPD, and Sepsis diagnoses are the top drivers of healthcare costs.</a:t>
            </a:r>
          </a:p>
          <a:p>
            <a:endParaRPr lang="en-US" sz="900" dirty="0"/>
          </a:p>
        </p:txBody>
      </p:sp>
      <p:graphicFrame>
        <p:nvGraphicFramePr>
          <p:cNvPr id="10" name="Table 9">
            <a:extLst>
              <a:ext uri="{FF2B5EF4-FFF2-40B4-BE49-F238E27FC236}">
                <a16:creationId xmlns:a16="http://schemas.microsoft.com/office/drawing/2014/main" id="{69CC2A97-9AB8-680C-540E-9025F314DB40}"/>
              </a:ext>
            </a:extLst>
          </p:cNvPr>
          <p:cNvGraphicFramePr>
            <a:graphicFrameLocks noGrp="1"/>
          </p:cNvGraphicFramePr>
          <p:nvPr>
            <p:extLst>
              <p:ext uri="{D42A27DB-BD31-4B8C-83A1-F6EECF244321}">
                <p14:modId xmlns:p14="http://schemas.microsoft.com/office/powerpoint/2010/main" val="1665141789"/>
              </p:ext>
            </p:extLst>
          </p:nvPr>
        </p:nvGraphicFramePr>
        <p:xfrm>
          <a:off x="398677" y="1187908"/>
          <a:ext cx="4173324" cy="1901030"/>
        </p:xfrm>
        <a:graphic>
          <a:graphicData uri="http://schemas.openxmlformats.org/drawingml/2006/table">
            <a:tbl>
              <a:tblPr firstRow="1" firstCol="1" bandRow="1">
                <a:tableStyleId>{5C22544A-7EE6-4342-B048-85BDC9FD1C3A}</a:tableStyleId>
              </a:tblPr>
              <a:tblGrid>
                <a:gridCol w="1770633">
                  <a:extLst>
                    <a:ext uri="{9D8B030D-6E8A-4147-A177-3AD203B41FA5}">
                      <a16:colId xmlns:a16="http://schemas.microsoft.com/office/drawing/2014/main" val="330081711"/>
                    </a:ext>
                  </a:extLst>
                </a:gridCol>
                <a:gridCol w="2402691">
                  <a:extLst>
                    <a:ext uri="{9D8B030D-6E8A-4147-A177-3AD203B41FA5}">
                      <a16:colId xmlns:a16="http://schemas.microsoft.com/office/drawing/2014/main" val="1187401701"/>
                    </a:ext>
                  </a:extLst>
                </a:gridCol>
              </a:tblGrid>
              <a:tr h="304528">
                <a:tc>
                  <a:txBody>
                    <a:bodyPr/>
                    <a:lstStyle/>
                    <a:p>
                      <a:pPr marL="108585" indent="-6350" algn="l">
                        <a:lnSpc>
                          <a:spcPct val="107000"/>
                        </a:lnSpc>
                        <a:spcAft>
                          <a:spcPts val="20"/>
                        </a:spcAft>
                      </a:pPr>
                      <a:r>
                        <a:rPr lang="en-US" sz="1200" kern="100" dirty="0">
                          <a:effectLst/>
                        </a:rPr>
                        <a:t>Diagnosis Code</a:t>
                      </a:r>
                    </a:p>
                  </a:txBody>
                  <a:tcPr marL="67945" marR="73025" marT="8255" marB="0">
                    <a:solidFill>
                      <a:srgbClr val="002060"/>
                    </a:solidFill>
                  </a:tcPr>
                </a:tc>
                <a:tc>
                  <a:txBody>
                    <a:bodyPr/>
                    <a:lstStyle/>
                    <a:p>
                      <a:pPr marL="108585" indent="-6350" algn="l">
                        <a:lnSpc>
                          <a:spcPct val="107000"/>
                        </a:lnSpc>
                        <a:spcAft>
                          <a:spcPts val="20"/>
                        </a:spcAft>
                      </a:pPr>
                      <a:r>
                        <a:rPr lang="en-US" sz="1200" kern="100" dirty="0">
                          <a:effectLst/>
                        </a:rPr>
                        <a:t>Billed Amount(RWF)</a:t>
                      </a:r>
                      <a:endParaRPr lang="en-RW" sz="12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7945" marR="73025" marT="8255" marB="0">
                    <a:solidFill>
                      <a:srgbClr val="002060"/>
                    </a:solidFill>
                  </a:tcPr>
                </a:tc>
                <a:extLst>
                  <a:ext uri="{0D108BD9-81ED-4DB2-BD59-A6C34878D82A}">
                    <a16:rowId xmlns:a16="http://schemas.microsoft.com/office/drawing/2014/main" val="100591866"/>
                  </a:ext>
                </a:extLst>
              </a:tr>
              <a:tr h="320875">
                <a:tc>
                  <a:txBody>
                    <a:bodyPr/>
                    <a:lstStyle/>
                    <a:p>
                      <a:pPr marL="108585" marR="0" lvl="0" indent="-6350" algn="l" defTabSz="457200" rtl="0" eaLnBrk="1" fontAlgn="auto" latinLnBrk="0" hangingPunct="1">
                        <a:lnSpc>
                          <a:spcPct val="107000"/>
                        </a:lnSpc>
                        <a:spcBef>
                          <a:spcPts val="0"/>
                        </a:spcBef>
                        <a:spcAft>
                          <a:spcPts val="20"/>
                        </a:spcAft>
                        <a:buClrTx/>
                        <a:buSzTx/>
                        <a:buFontTx/>
                        <a:buNone/>
                        <a:tabLst/>
                        <a:defRPr/>
                      </a:pPr>
                      <a:r>
                        <a:rPr lang="en-US" sz="1200" u="none" strike="noStrike" dirty="0">
                          <a:effectLst/>
                        </a:rPr>
                        <a:t>ICD-J06AA01002</a:t>
                      </a:r>
                      <a:r>
                        <a:rPr lang="en-RW" sz="1200" kern="100" dirty="0">
                          <a:effectLst/>
                        </a:rPr>
                        <a:t>  </a:t>
                      </a:r>
                      <a:endParaRPr lang="en-RW" sz="12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7945" marR="73025" marT="8255" marB="0">
                    <a:solidFill>
                      <a:srgbClr val="002060"/>
                    </a:solidFill>
                  </a:tcPr>
                </a:tc>
                <a:tc>
                  <a:txBody>
                    <a:bodyPr/>
                    <a:lstStyle/>
                    <a:p>
                      <a:pPr marL="108585" indent="-6350" algn="l">
                        <a:lnSpc>
                          <a:spcPct val="107000"/>
                        </a:lnSpc>
                        <a:spcAft>
                          <a:spcPts val="20"/>
                        </a:spcAft>
                      </a:pPr>
                      <a:r>
                        <a:rPr lang="en-RW" sz="1200" kern="100" dirty="0">
                          <a:solidFill>
                            <a:schemeClr val="bg1"/>
                          </a:solidFill>
                          <a:effectLst/>
                        </a:rPr>
                        <a:t>5111752850</a:t>
                      </a:r>
                      <a:r>
                        <a:rPr lang="en-RW" sz="1200" kern="100" dirty="0">
                          <a:effectLst/>
                        </a:rPr>
                        <a:t> </a:t>
                      </a:r>
                      <a:endParaRPr lang="en-RW" sz="12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7945" marR="73025" marT="8255" marB="0">
                    <a:solidFill>
                      <a:srgbClr val="002060"/>
                    </a:solidFill>
                  </a:tcPr>
                </a:tc>
                <a:extLst>
                  <a:ext uri="{0D108BD9-81ED-4DB2-BD59-A6C34878D82A}">
                    <a16:rowId xmlns:a16="http://schemas.microsoft.com/office/drawing/2014/main" val="3576775068"/>
                  </a:ext>
                </a:extLst>
              </a:tr>
              <a:tr h="327534">
                <a:tc>
                  <a:txBody>
                    <a:bodyPr/>
                    <a:lstStyle/>
                    <a:p>
                      <a:pPr marL="108585" indent="-6350" algn="l">
                        <a:lnSpc>
                          <a:spcPct val="107000"/>
                        </a:lnSpc>
                        <a:spcAft>
                          <a:spcPts val="20"/>
                        </a:spcAft>
                      </a:pPr>
                      <a:r>
                        <a:rPr lang="en-US" sz="1200" kern="100" dirty="0">
                          <a:effectLst/>
                        </a:rPr>
                        <a:t>ICD-J04BA02002</a:t>
                      </a:r>
                      <a:endParaRPr lang="en-RW" sz="12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7945" marR="73025" marT="8255" marB="0">
                    <a:solidFill>
                      <a:srgbClr val="002060"/>
                    </a:solidFill>
                  </a:tcPr>
                </a:tc>
                <a:tc>
                  <a:txBody>
                    <a:bodyPr/>
                    <a:lstStyle/>
                    <a:p>
                      <a:pPr marL="108585" indent="-6350" algn="l">
                        <a:lnSpc>
                          <a:spcPct val="107000"/>
                        </a:lnSpc>
                        <a:spcAft>
                          <a:spcPts val="20"/>
                        </a:spcAft>
                      </a:pPr>
                      <a:r>
                        <a:rPr lang="en-RW" sz="1200" kern="100" dirty="0">
                          <a:solidFill>
                            <a:schemeClr val="bg1"/>
                          </a:solidFill>
                          <a:effectLst/>
                        </a:rPr>
                        <a:t>5096369155</a:t>
                      </a:r>
                    </a:p>
                  </a:txBody>
                  <a:tcPr marL="67945" marR="73025" marT="8255" marB="0">
                    <a:solidFill>
                      <a:srgbClr val="002060"/>
                    </a:solidFill>
                  </a:tcPr>
                </a:tc>
                <a:extLst>
                  <a:ext uri="{0D108BD9-81ED-4DB2-BD59-A6C34878D82A}">
                    <a16:rowId xmlns:a16="http://schemas.microsoft.com/office/drawing/2014/main" val="3029394948"/>
                  </a:ext>
                </a:extLst>
              </a:tr>
              <a:tr h="283338">
                <a:tc>
                  <a:txBody>
                    <a:bodyPr/>
                    <a:lstStyle/>
                    <a:p>
                      <a:pPr marL="108585" indent="-6350" algn="l">
                        <a:lnSpc>
                          <a:spcPct val="107000"/>
                        </a:lnSpc>
                        <a:spcAft>
                          <a:spcPts val="20"/>
                        </a:spcAft>
                      </a:pPr>
                      <a:r>
                        <a:rPr lang="en-US" sz="1200" kern="100" dirty="0">
                          <a:effectLst/>
                        </a:rPr>
                        <a:t>ICD-J05AG03002</a:t>
                      </a:r>
                      <a:endParaRPr lang="en-RW" sz="12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7945" marR="73025" marT="8255" marB="0">
                    <a:solidFill>
                      <a:srgbClr val="002060"/>
                    </a:solidFill>
                  </a:tcPr>
                </a:tc>
                <a:tc>
                  <a:txBody>
                    <a:bodyPr/>
                    <a:lstStyle/>
                    <a:p>
                      <a:pPr marL="108585" indent="-6350" algn="l">
                        <a:lnSpc>
                          <a:spcPct val="107000"/>
                        </a:lnSpc>
                        <a:spcAft>
                          <a:spcPts val="20"/>
                        </a:spcAft>
                      </a:pPr>
                      <a:r>
                        <a:rPr lang="en-RW" sz="1200" kern="100" dirty="0">
                          <a:effectLst/>
                        </a:rPr>
                        <a:t> </a:t>
                      </a:r>
                      <a:r>
                        <a:rPr lang="en-RW" sz="1200" kern="100" dirty="0">
                          <a:solidFill>
                            <a:schemeClr val="bg1"/>
                          </a:solidFill>
                          <a:effectLst/>
                          <a:latin typeface="+mn-lt"/>
                          <a:ea typeface="+mn-ea"/>
                          <a:cs typeface="+mn-cs"/>
                        </a:rPr>
                        <a:t>5093472260</a:t>
                      </a:r>
                    </a:p>
                  </a:txBody>
                  <a:tcPr marL="67945" marR="73025" marT="8255" marB="0">
                    <a:solidFill>
                      <a:srgbClr val="002060"/>
                    </a:solidFill>
                  </a:tcPr>
                </a:tc>
                <a:extLst>
                  <a:ext uri="{0D108BD9-81ED-4DB2-BD59-A6C34878D82A}">
                    <a16:rowId xmlns:a16="http://schemas.microsoft.com/office/drawing/2014/main" val="516215069"/>
                  </a:ext>
                </a:extLst>
              </a:tr>
              <a:tr h="332983">
                <a:tc>
                  <a:txBody>
                    <a:bodyPr/>
                    <a:lstStyle/>
                    <a:p>
                      <a:pPr marL="108585" indent="-6350" algn="l">
                        <a:lnSpc>
                          <a:spcPct val="107000"/>
                        </a:lnSpc>
                        <a:spcAft>
                          <a:spcPts val="20"/>
                        </a:spcAft>
                      </a:pPr>
                      <a:r>
                        <a:rPr lang="en-US" sz="1200" kern="100" dirty="0">
                          <a:effectLst/>
                        </a:rPr>
                        <a:t>ICD-J07BC01002</a:t>
                      </a:r>
                    </a:p>
                  </a:txBody>
                  <a:tcPr marL="67945" marR="73025" marT="8255" marB="0">
                    <a:solidFill>
                      <a:srgbClr val="002060"/>
                    </a:solidFill>
                  </a:tcPr>
                </a:tc>
                <a:tc>
                  <a:txBody>
                    <a:bodyPr/>
                    <a:lstStyle/>
                    <a:p>
                      <a:pPr marL="108585" indent="-6350" algn="l">
                        <a:lnSpc>
                          <a:spcPct val="107000"/>
                        </a:lnSpc>
                        <a:spcAft>
                          <a:spcPts val="20"/>
                        </a:spcAft>
                      </a:pPr>
                      <a:r>
                        <a:rPr lang="en-RW" sz="1200" kern="100" dirty="0">
                          <a:effectLst/>
                        </a:rPr>
                        <a:t> </a:t>
                      </a:r>
                      <a:r>
                        <a:rPr lang="en-RW" sz="1200" kern="100" dirty="0">
                          <a:solidFill>
                            <a:schemeClr val="bg1"/>
                          </a:solidFill>
                          <a:effectLst/>
                          <a:latin typeface="+mn-lt"/>
                          <a:ea typeface="+mn-ea"/>
                          <a:cs typeface="+mn-cs"/>
                        </a:rPr>
                        <a:t>5089160145</a:t>
                      </a:r>
                    </a:p>
                  </a:txBody>
                  <a:tcPr marL="67945" marR="73025" marT="8255" marB="0">
                    <a:solidFill>
                      <a:srgbClr val="002060"/>
                    </a:solidFill>
                  </a:tcPr>
                </a:tc>
                <a:extLst>
                  <a:ext uri="{0D108BD9-81ED-4DB2-BD59-A6C34878D82A}">
                    <a16:rowId xmlns:a16="http://schemas.microsoft.com/office/drawing/2014/main" val="2798387091"/>
                  </a:ext>
                </a:extLst>
              </a:tr>
              <a:tr h="331772">
                <a:tc>
                  <a:txBody>
                    <a:bodyPr/>
                    <a:lstStyle/>
                    <a:p>
                      <a:pPr marL="108585" indent="-6350" algn="l">
                        <a:lnSpc>
                          <a:spcPct val="107000"/>
                        </a:lnSpc>
                        <a:spcAft>
                          <a:spcPts val="20"/>
                        </a:spcAft>
                      </a:pPr>
                      <a:r>
                        <a:rPr lang="en-US" sz="1200" kern="100" dirty="0">
                          <a:effectLst/>
                        </a:rPr>
                        <a:t>ICD-J05AR02001</a:t>
                      </a:r>
                    </a:p>
                  </a:txBody>
                  <a:tcPr marL="67945" marR="73025" marT="8255" marB="0">
                    <a:solidFill>
                      <a:srgbClr val="002060"/>
                    </a:solidFill>
                  </a:tcPr>
                </a:tc>
                <a:tc>
                  <a:txBody>
                    <a:bodyPr/>
                    <a:lstStyle/>
                    <a:p>
                      <a:pPr marL="108585" indent="-6350" algn="l">
                        <a:lnSpc>
                          <a:spcPct val="107000"/>
                        </a:lnSpc>
                        <a:spcAft>
                          <a:spcPts val="20"/>
                        </a:spcAft>
                      </a:pPr>
                      <a:r>
                        <a:rPr lang="en-RW" sz="1200" kern="100" dirty="0">
                          <a:effectLst/>
                        </a:rPr>
                        <a:t> </a:t>
                      </a:r>
                      <a:r>
                        <a:rPr lang="en-RW" sz="1200" kern="100" dirty="0">
                          <a:solidFill>
                            <a:schemeClr val="bg1"/>
                          </a:solidFill>
                          <a:effectLst/>
                          <a:latin typeface="+mn-lt"/>
                          <a:ea typeface="+mn-ea"/>
                          <a:cs typeface="+mn-cs"/>
                        </a:rPr>
                        <a:t>5088210710</a:t>
                      </a:r>
                    </a:p>
                  </a:txBody>
                  <a:tcPr marL="67945" marR="73025" marT="8255" marB="0">
                    <a:solidFill>
                      <a:srgbClr val="002060"/>
                    </a:solidFill>
                  </a:tcPr>
                </a:tc>
                <a:extLst>
                  <a:ext uri="{0D108BD9-81ED-4DB2-BD59-A6C34878D82A}">
                    <a16:rowId xmlns:a16="http://schemas.microsoft.com/office/drawing/2014/main" val="3513221074"/>
                  </a:ext>
                </a:extLst>
              </a:tr>
            </a:tbl>
          </a:graphicData>
        </a:graphic>
      </p:graphicFrame>
      <p:graphicFrame>
        <p:nvGraphicFramePr>
          <p:cNvPr id="22" name="Table 21">
            <a:extLst>
              <a:ext uri="{FF2B5EF4-FFF2-40B4-BE49-F238E27FC236}">
                <a16:creationId xmlns:a16="http://schemas.microsoft.com/office/drawing/2014/main" id="{708718D1-5920-FCB0-F920-A59269C4A44E}"/>
              </a:ext>
            </a:extLst>
          </p:cNvPr>
          <p:cNvGraphicFramePr>
            <a:graphicFrameLocks noGrp="1"/>
          </p:cNvGraphicFramePr>
          <p:nvPr>
            <p:extLst>
              <p:ext uri="{D42A27DB-BD31-4B8C-83A1-F6EECF244321}">
                <p14:modId xmlns:p14="http://schemas.microsoft.com/office/powerpoint/2010/main" val="79621343"/>
              </p:ext>
            </p:extLst>
          </p:nvPr>
        </p:nvGraphicFramePr>
        <p:xfrm>
          <a:off x="4883883" y="1182810"/>
          <a:ext cx="3922117" cy="1901030"/>
        </p:xfrm>
        <a:graphic>
          <a:graphicData uri="http://schemas.openxmlformats.org/drawingml/2006/table">
            <a:tbl>
              <a:tblPr firstRow="1" firstCol="1" bandRow="1">
                <a:tableStyleId>{5C22544A-7EE6-4342-B048-85BDC9FD1C3A}</a:tableStyleId>
              </a:tblPr>
              <a:tblGrid>
                <a:gridCol w="1664053">
                  <a:extLst>
                    <a:ext uri="{9D8B030D-6E8A-4147-A177-3AD203B41FA5}">
                      <a16:colId xmlns:a16="http://schemas.microsoft.com/office/drawing/2014/main" val="330081711"/>
                    </a:ext>
                  </a:extLst>
                </a:gridCol>
                <a:gridCol w="2258064">
                  <a:extLst>
                    <a:ext uri="{9D8B030D-6E8A-4147-A177-3AD203B41FA5}">
                      <a16:colId xmlns:a16="http://schemas.microsoft.com/office/drawing/2014/main" val="1187401701"/>
                    </a:ext>
                  </a:extLst>
                </a:gridCol>
              </a:tblGrid>
              <a:tr h="304528">
                <a:tc>
                  <a:txBody>
                    <a:bodyPr/>
                    <a:lstStyle/>
                    <a:p>
                      <a:pPr marL="108585" indent="-6350" algn="l">
                        <a:lnSpc>
                          <a:spcPct val="107000"/>
                        </a:lnSpc>
                        <a:spcAft>
                          <a:spcPts val="20"/>
                        </a:spcAft>
                      </a:pPr>
                      <a:r>
                        <a:rPr lang="en-US" sz="1200" kern="100" dirty="0">
                          <a:effectLst/>
                        </a:rPr>
                        <a:t>Procedure Code</a:t>
                      </a:r>
                    </a:p>
                  </a:txBody>
                  <a:tcPr marL="67945" marR="73025" marT="8255" marB="0">
                    <a:solidFill>
                      <a:srgbClr val="002060"/>
                    </a:solidFill>
                  </a:tcPr>
                </a:tc>
                <a:tc>
                  <a:txBody>
                    <a:bodyPr/>
                    <a:lstStyle/>
                    <a:p>
                      <a:pPr marL="108585" indent="-6350" algn="l">
                        <a:lnSpc>
                          <a:spcPct val="107000"/>
                        </a:lnSpc>
                        <a:spcAft>
                          <a:spcPts val="20"/>
                        </a:spcAft>
                      </a:pPr>
                      <a:r>
                        <a:rPr lang="en-US" sz="1200" kern="100" dirty="0">
                          <a:effectLst/>
                        </a:rPr>
                        <a:t>Billed Amount(RWF)</a:t>
                      </a:r>
                      <a:endParaRPr lang="en-RW" sz="12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7945" marR="73025" marT="8255" marB="0">
                    <a:solidFill>
                      <a:srgbClr val="002060"/>
                    </a:solidFill>
                  </a:tcPr>
                </a:tc>
                <a:extLst>
                  <a:ext uri="{0D108BD9-81ED-4DB2-BD59-A6C34878D82A}">
                    <a16:rowId xmlns:a16="http://schemas.microsoft.com/office/drawing/2014/main" val="100591866"/>
                  </a:ext>
                </a:extLst>
              </a:tr>
              <a:tr h="320875">
                <a:tc>
                  <a:txBody>
                    <a:bodyPr/>
                    <a:lstStyle/>
                    <a:p>
                      <a:pPr marL="108585" marR="0" lvl="0" indent="-6350" algn="l" defTabSz="457200" rtl="0" eaLnBrk="1" fontAlgn="auto" latinLnBrk="0" hangingPunct="1">
                        <a:lnSpc>
                          <a:spcPct val="107000"/>
                        </a:lnSpc>
                        <a:spcBef>
                          <a:spcPts val="0"/>
                        </a:spcBef>
                        <a:spcAft>
                          <a:spcPts val="20"/>
                        </a:spcAft>
                        <a:buClrTx/>
                        <a:buSzTx/>
                        <a:buFontTx/>
                        <a:buNone/>
                        <a:tabLst/>
                        <a:defRPr/>
                      </a:pPr>
                      <a:r>
                        <a:rPr lang="en-US" sz="1200" dirty="0"/>
                        <a:t>CPT-42242000FQZ435</a:t>
                      </a:r>
                      <a:r>
                        <a:rPr lang="en-RW" sz="1200" kern="100" dirty="0">
                          <a:effectLst/>
                        </a:rPr>
                        <a:t>  </a:t>
                      </a:r>
                      <a:endParaRPr lang="en-RW" sz="12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7945" marR="73025" marT="8255" marB="0">
                    <a:solidFill>
                      <a:srgbClr val="002060"/>
                    </a:solidFill>
                  </a:tcPr>
                </a:tc>
                <a:tc>
                  <a:txBody>
                    <a:bodyPr/>
                    <a:lstStyle/>
                    <a:p>
                      <a:pPr marL="108585" indent="-6350" algn="l">
                        <a:lnSpc>
                          <a:spcPct val="107000"/>
                        </a:lnSpc>
                        <a:spcAft>
                          <a:spcPts val="20"/>
                        </a:spcAft>
                      </a:pPr>
                      <a:r>
                        <a:rPr lang="en-RW" sz="1200" kern="100" dirty="0">
                          <a:solidFill>
                            <a:schemeClr val="bg1"/>
                          </a:solidFill>
                          <a:effectLst/>
                        </a:rPr>
                        <a:t>5020133075</a:t>
                      </a:r>
                      <a:r>
                        <a:rPr lang="en-RW" sz="1200" kern="100" dirty="0">
                          <a:effectLst/>
                        </a:rPr>
                        <a:t> </a:t>
                      </a:r>
                      <a:endParaRPr lang="en-RW" sz="12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7945" marR="73025" marT="8255" marB="0">
                    <a:solidFill>
                      <a:srgbClr val="002060"/>
                    </a:solidFill>
                  </a:tcPr>
                </a:tc>
                <a:extLst>
                  <a:ext uri="{0D108BD9-81ED-4DB2-BD59-A6C34878D82A}">
                    <a16:rowId xmlns:a16="http://schemas.microsoft.com/office/drawing/2014/main" val="3576775068"/>
                  </a:ext>
                </a:extLst>
              </a:tr>
              <a:tr h="327534">
                <a:tc>
                  <a:txBody>
                    <a:bodyPr/>
                    <a:lstStyle/>
                    <a:p>
                      <a:pPr marL="108585" indent="-6350" algn="l">
                        <a:lnSpc>
                          <a:spcPct val="107000"/>
                        </a:lnSpc>
                        <a:spcAft>
                          <a:spcPts val="20"/>
                        </a:spcAft>
                      </a:pPr>
                      <a:r>
                        <a:rPr lang="en-US" sz="1200" dirty="0"/>
                        <a:t>CPT-42242000FQZ380</a:t>
                      </a:r>
                      <a:endParaRPr lang="en-RW" sz="12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7945" marR="73025" marT="8255" marB="0">
                    <a:solidFill>
                      <a:srgbClr val="002060"/>
                    </a:solidFill>
                  </a:tcPr>
                </a:tc>
                <a:tc>
                  <a:txBody>
                    <a:bodyPr/>
                    <a:lstStyle/>
                    <a:p>
                      <a:pPr marL="108585" indent="-6350" algn="l">
                        <a:lnSpc>
                          <a:spcPct val="107000"/>
                        </a:lnSpc>
                        <a:spcAft>
                          <a:spcPts val="20"/>
                        </a:spcAft>
                      </a:pPr>
                      <a:r>
                        <a:rPr lang="en-RW" sz="1200" kern="100" dirty="0">
                          <a:solidFill>
                            <a:schemeClr val="bg1"/>
                          </a:solidFill>
                          <a:effectLst/>
                        </a:rPr>
                        <a:t>5016557745</a:t>
                      </a:r>
                    </a:p>
                  </a:txBody>
                  <a:tcPr marL="67945" marR="73025" marT="8255" marB="0">
                    <a:solidFill>
                      <a:srgbClr val="002060"/>
                    </a:solidFill>
                  </a:tcPr>
                </a:tc>
                <a:extLst>
                  <a:ext uri="{0D108BD9-81ED-4DB2-BD59-A6C34878D82A}">
                    <a16:rowId xmlns:a16="http://schemas.microsoft.com/office/drawing/2014/main" val="3029394948"/>
                  </a:ext>
                </a:extLst>
              </a:tr>
              <a:tr h="283338">
                <a:tc>
                  <a:txBody>
                    <a:bodyPr/>
                    <a:lstStyle/>
                    <a:p>
                      <a:pPr marL="108585" indent="-6350" algn="l">
                        <a:lnSpc>
                          <a:spcPct val="107000"/>
                        </a:lnSpc>
                        <a:spcAft>
                          <a:spcPts val="20"/>
                        </a:spcAft>
                      </a:pPr>
                      <a:r>
                        <a:rPr lang="en-US" sz="1200" dirty="0"/>
                        <a:t>CPT-42242000FQZ406</a:t>
                      </a:r>
                      <a:endParaRPr lang="en-RW" sz="12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7945" marR="73025" marT="8255" marB="0">
                    <a:solidFill>
                      <a:srgbClr val="002060"/>
                    </a:solidFill>
                  </a:tcPr>
                </a:tc>
                <a:tc>
                  <a:txBody>
                    <a:bodyPr/>
                    <a:lstStyle/>
                    <a:p>
                      <a:pPr marL="108585" indent="-6350" algn="l">
                        <a:lnSpc>
                          <a:spcPct val="107000"/>
                        </a:lnSpc>
                        <a:spcAft>
                          <a:spcPts val="20"/>
                        </a:spcAft>
                      </a:pPr>
                      <a:r>
                        <a:rPr lang="en-RW" sz="1200" kern="100" dirty="0">
                          <a:effectLst/>
                        </a:rPr>
                        <a:t> </a:t>
                      </a:r>
                      <a:r>
                        <a:rPr lang="en-RW" sz="1200" kern="100" dirty="0">
                          <a:solidFill>
                            <a:schemeClr val="bg1"/>
                          </a:solidFill>
                          <a:effectLst/>
                          <a:latin typeface="+mn-lt"/>
                          <a:ea typeface="+mn-ea"/>
                          <a:cs typeface="+mn-cs"/>
                        </a:rPr>
                        <a:t>5002706570</a:t>
                      </a:r>
                    </a:p>
                  </a:txBody>
                  <a:tcPr marL="67945" marR="73025" marT="8255" marB="0">
                    <a:solidFill>
                      <a:srgbClr val="002060"/>
                    </a:solidFill>
                  </a:tcPr>
                </a:tc>
                <a:extLst>
                  <a:ext uri="{0D108BD9-81ED-4DB2-BD59-A6C34878D82A}">
                    <a16:rowId xmlns:a16="http://schemas.microsoft.com/office/drawing/2014/main" val="516215069"/>
                  </a:ext>
                </a:extLst>
              </a:tr>
              <a:tr h="332983">
                <a:tc>
                  <a:txBody>
                    <a:bodyPr/>
                    <a:lstStyle/>
                    <a:p>
                      <a:pPr marL="108585" indent="-6350" algn="l">
                        <a:lnSpc>
                          <a:spcPct val="107000"/>
                        </a:lnSpc>
                        <a:spcAft>
                          <a:spcPts val="20"/>
                        </a:spcAft>
                      </a:pPr>
                      <a:r>
                        <a:rPr lang="en-US" sz="1200" kern="100" dirty="0">
                          <a:effectLst/>
                        </a:rPr>
                        <a:t>CPT-42242000FQZ445</a:t>
                      </a:r>
                    </a:p>
                  </a:txBody>
                  <a:tcPr marL="67945" marR="73025" marT="8255" marB="0">
                    <a:solidFill>
                      <a:srgbClr val="002060"/>
                    </a:solidFill>
                  </a:tcPr>
                </a:tc>
                <a:tc>
                  <a:txBody>
                    <a:bodyPr/>
                    <a:lstStyle/>
                    <a:p>
                      <a:pPr marL="108585" indent="-6350" algn="l">
                        <a:lnSpc>
                          <a:spcPct val="107000"/>
                        </a:lnSpc>
                        <a:spcAft>
                          <a:spcPts val="20"/>
                        </a:spcAft>
                      </a:pPr>
                      <a:r>
                        <a:rPr lang="en-RW" sz="1200" kern="100" dirty="0">
                          <a:effectLst/>
                        </a:rPr>
                        <a:t> </a:t>
                      </a:r>
                      <a:r>
                        <a:rPr lang="en-RW" sz="1200" kern="100" dirty="0">
                          <a:solidFill>
                            <a:schemeClr val="bg1"/>
                          </a:solidFill>
                          <a:effectLst/>
                          <a:latin typeface="+mn-lt"/>
                          <a:ea typeface="+mn-ea"/>
                          <a:cs typeface="+mn-cs"/>
                        </a:rPr>
                        <a:t>4990459705</a:t>
                      </a:r>
                    </a:p>
                  </a:txBody>
                  <a:tcPr marL="67945" marR="73025" marT="8255" marB="0">
                    <a:solidFill>
                      <a:srgbClr val="002060"/>
                    </a:solidFill>
                  </a:tcPr>
                </a:tc>
                <a:extLst>
                  <a:ext uri="{0D108BD9-81ED-4DB2-BD59-A6C34878D82A}">
                    <a16:rowId xmlns:a16="http://schemas.microsoft.com/office/drawing/2014/main" val="2798387091"/>
                  </a:ext>
                </a:extLst>
              </a:tr>
              <a:tr h="331772">
                <a:tc>
                  <a:txBody>
                    <a:bodyPr/>
                    <a:lstStyle/>
                    <a:p>
                      <a:pPr marL="108585" indent="-6350" algn="l">
                        <a:lnSpc>
                          <a:spcPct val="107000"/>
                        </a:lnSpc>
                        <a:spcAft>
                          <a:spcPts val="20"/>
                        </a:spcAft>
                      </a:pPr>
                      <a:r>
                        <a:rPr lang="en-US" sz="1200" kern="100" dirty="0">
                          <a:effectLst/>
                        </a:rPr>
                        <a:t>CPT-42242000FQZ398</a:t>
                      </a:r>
                    </a:p>
                  </a:txBody>
                  <a:tcPr marL="67945" marR="73025" marT="8255" marB="0">
                    <a:solidFill>
                      <a:srgbClr val="002060"/>
                    </a:solidFill>
                  </a:tcPr>
                </a:tc>
                <a:tc>
                  <a:txBody>
                    <a:bodyPr/>
                    <a:lstStyle/>
                    <a:p>
                      <a:pPr marL="108585" indent="-6350" algn="l">
                        <a:lnSpc>
                          <a:spcPct val="107000"/>
                        </a:lnSpc>
                        <a:spcAft>
                          <a:spcPts val="20"/>
                        </a:spcAft>
                      </a:pPr>
                      <a:r>
                        <a:rPr lang="en-RW" sz="1200" kern="100" dirty="0">
                          <a:effectLst/>
                        </a:rPr>
                        <a:t> </a:t>
                      </a:r>
                      <a:r>
                        <a:rPr lang="en-RW" sz="1200" kern="100" dirty="0">
                          <a:solidFill>
                            <a:schemeClr val="bg1"/>
                          </a:solidFill>
                          <a:effectLst/>
                          <a:latin typeface="+mn-lt"/>
                          <a:ea typeface="+mn-ea"/>
                          <a:cs typeface="+mn-cs"/>
                        </a:rPr>
                        <a:t>4989801765</a:t>
                      </a:r>
                    </a:p>
                  </a:txBody>
                  <a:tcPr marL="67945" marR="73025" marT="8255" marB="0">
                    <a:solidFill>
                      <a:srgbClr val="002060"/>
                    </a:solidFill>
                  </a:tcPr>
                </a:tc>
                <a:extLst>
                  <a:ext uri="{0D108BD9-81ED-4DB2-BD59-A6C34878D82A}">
                    <a16:rowId xmlns:a16="http://schemas.microsoft.com/office/drawing/2014/main" val="3513221074"/>
                  </a:ext>
                </a:extLst>
              </a:tr>
            </a:tbl>
          </a:graphicData>
        </a:graphic>
      </p:graphicFrame>
      <p:sp>
        <p:nvSpPr>
          <p:cNvPr id="2" name="Rectangle 1">
            <a:extLst>
              <a:ext uri="{FF2B5EF4-FFF2-40B4-BE49-F238E27FC236}">
                <a16:creationId xmlns:a16="http://schemas.microsoft.com/office/drawing/2014/main" id="{2CBA4554-BFD7-C0C8-DADC-696549A01480}"/>
              </a:ext>
            </a:extLst>
          </p:cNvPr>
          <p:cNvSpPr/>
          <p:nvPr/>
        </p:nvSpPr>
        <p:spPr>
          <a:xfrm>
            <a:off x="4655020" y="1000800"/>
            <a:ext cx="147582" cy="3382032"/>
          </a:xfrm>
          <a:prstGeom prst="rect">
            <a:avLst/>
          </a:prstGeom>
          <a:solidFill>
            <a:srgbClr val="00206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EA763CB4-FD22-CDAF-CB01-E507F907DDCB}"/>
              </a:ext>
            </a:extLst>
          </p:cNvPr>
          <p:cNvSpPr txBox="1"/>
          <p:nvPr/>
        </p:nvSpPr>
        <p:spPr>
          <a:xfrm>
            <a:off x="4932601" y="3568275"/>
            <a:ext cx="3910589" cy="784830"/>
          </a:xfrm>
          <a:prstGeom prst="rect">
            <a:avLst/>
          </a:prstGeom>
          <a:noFill/>
          <a:ln>
            <a:solidFill>
              <a:srgbClr val="00B0F0"/>
            </a:solidFill>
          </a:ln>
        </p:spPr>
        <p:txBody>
          <a:bodyPr wrap="square" lIns="91440" tIns="45720" rIns="91440" bIns="45720" rtlCol="0" anchor="t">
            <a:spAutoFit/>
          </a:bodyPr>
          <a:lstStyle>
            <a:defPPr>
              <a:defRPr lang="en-US"/>
            </a:defPPr>
            <a:lvl1pPr algn="l" defTabSz="457200" rtl="0" eaLnBrk="0" fontAlgn="base" hangingPunct="0">
              <a:spcBef>
                <a:spcPct val="0"/>
              </a:spcBef>
              <a:spcAft>
                <a:spcPct val="0"/>
              </a:spcAft>
              <a:defRPr kern="1200">
                <a:solidFill>
                  <a:schemeClr val="tx1"/>
                </a:solidFill>
                <a:latin typeface="Calibri" charset="0"/>
                <a:ea typeface="MS PGothic" charset="-128"/>
                <a:cs typeface="+mn-cs"/>
              </a:defRPr>
            </a:lvl1pPr>
            <a:lvl2pPr marL="457200" algn="l" defTabSz="457200" rtl="0" eaLnBrk="0" fontAlgn="base" hangingPunct="0">
              <a:spcBef>
                <a:spcPct val="0"/>
              </a:spcBef>
              <a:spcAft>
                <a:spcPct val="0"/>
              </a:spcAft>
              <a:defRPr kern="1200">
                <a:solidFill>
                  <a:schemeClr val="tx1"/>
                </a:solidFill>
                <a:latin typeface="Calibri" charset="0"/>
                <a:ea typeface="MS PGothic" charset="-128"/>
                <a:cs typeface="+mn-cs"/>
              </a:defRPr>
            </a:lvl2pPr>
            <a:lvl3pPr marL="914400" algn="l" defTabSz="457200" rtl="0" eaLnBrk="0" fontAlgn="base" hangingPunct="0">
              <a:spcBef>
                <a:spcPct val="0"/>
              </a:spcBef>
              <a:spcAft>
                <a:spcPct val="0"/>
              </a:spcAft>
              <a:defRPr kern="1200">
                <a:solidFill>
                  <a:schemeClr val="tx1"/>
                </a:solidFill>
                <a:latin typeface="Calibri" charset="0"/>
                <a:ea typeface="MS PGothic" charset="-128"/>
                <a:cs typeface="+mn-cs"/>
              </a:defRPr>
            </a:lvl3pPr>
            <a:lvl4pPr marL="1371600" algn="l" defTabSz="457200" rtl="0" eaLnBrk="0" fontAlgn="base" hangingPunct="0">
              <a:spcBef>
                <a:spcPct val="0"/>
              </a:spcBef>
              <a:spcAft>
                <a:spcPct val="0"/>
              </a:spcAft>
              <a:defRPr kern="1200">
                <a:solidFill>
                  <a:schemeClr val="tx1"/>
                </a:solidFill>
                <a:latin typeface="Calibri" charset="0"/>
                <a:ea typeface="MS PGothic" charset="-128"/>
                <a:cs typeface="+mn-cs"/>
              </a:defRPr>
            </a:lvl4pPr>
            <a:lvl5pPr marL="1828800" algn="l" defTabSz="457200" rtl="0" eaLnBrk="0" fontAlgn="base" hangingPunct="0">
              <a:spcBef>
                <a:spcPct val="0"/>
              </a:spcBef>
              <a:spcAft>
                <a:spcPct val="0"/>
              </a:spcAft>
              <a:defRPr kern="1200">
                <a:solidFill>
                  <a:schemeClr val="tx1"/>
                </a:solidFill>
                <a:latin typeface="Calibri" charset="0"/>
                <a:ea typeface="MS PGothic" charset="-128"/>
                <a:cs typeface="+mn-cs"/>
              </a:defRPr>
            </a:lvl5pPr>
            <a:lvl6pPr marL="2286000" algn="l" defTabSz="914400" rtl="0" eaLnBrk="1" latinLnBrk="0" hangingPunct="1">
              <a:defRPr kern="1200">
                <a:solidFill>
                  <a:schemeClr val="tx1"/>
                </a:solidFill>
                <a:latin typeface="Calibri" charset="0"/>
                <a:ea typeface="MS PGothic" charset="-128"/>
                <a:cs typeface="+mn-cs"/>
              </a:defRPr>
            </a:lvl6pPr>
            <a:lvl7pPr marL="2743200" algn="l" defTabSz="914400" rtl="0" eaLnBrk="1" latinLnBrk="0" hangingPunct="1">
              <a:defRPr kern="1200">
                <a:solidFill>
                  <a:schemeClr val="tx1"/>
                </a:solidFill>
                <a:latin typeface="Calibri" charset="0"/>
                <a:ea typeface="MS PGothic" charset="-128"/>
                <a:cs typeface="+mn-cs"/>
              </a:defRPr>
            </a:lvl7pPr>
            <a:lvl8pPr marL="3200400" algn="l" defTabSz="914400" rtl="0" eaLnBrk="1" latinLnBrk="0" hangingPunct="1">
              <a:defRPr kern="1200">
                <a:solidFill>
                  <a:schemeClr val="tx1"/>
                </a:solidFill>
                <a:latin typeface="Calibri" charset="0"/>
                <a:ea typeface="MS PGothic" charset="-128"/>
                <a:cs typeface="+mn-cs"/>
              </a:defRPr>
            </a:lvl8pPr>
            <a:lvl9pPr marL="3657600" algn="l" defTabSz="914400" rtl="0" eaLnBrk="1" latinLnBrk="0" hangingPunct="1">
              <a:defRPr kern="1200">
                <a:solidFill>
                  <a:schemeClr val="tx1"/>
                </a:solidFill>
                <a:latin typeface="Calibri" charset="0"/>
                <a:ea typeface="MS PGothic" charset="-128"/>
                <a:cs typeface="+mn-cs"/>
              </a:defRPr>
            </a:lvl9pPr>
          </a:lstStyle>
          <a:p>
            <a:r>
              <a:rPr lang="en-GB" sz="900" b="1" dirty="0">
                <a:latin typeface="Roboto Medium"/>
                <a:ea typeface="Roboto Medium"/>
                <a:cs typeface="Roboto Medium"/>
              </a:rPr>
              <a:t>Interpretation</a:t>
            </a:r>
            <a:r>
              <a:rPr lang="en-GB" sz="900" dirty="0">
                <a:latin typeface="Roboto Medium"/>
                <a:ea typeface="Roboto Medium"/>
                <a:cs typeface="Roboto Medium"/>
              </a:rPr>
              <a:t>: </a:t>
            </a:r>
            <a:r>
              <a:rPr lang="en-US" sz="900" dirty="0">
                <a:latin typeface="Roboto Medium"/>
                <a:ea typeface="Roboto Medium"/>
                <a:cs typeface="Roboto Medium"/>
              </a:rPr>
              <a:t>The data reveals a concentration of healthcare costs within a limited number of medical procedures. The top five procedure codes all incur very high billed charges compared to the mean procedure cost, suggesting they warrant further investigation for potential cost-saving opportunities.</a:t>
            </a:r>
            <a:endParaRPr lang="en-US" sz="900" dirty="0"/>
          </a:p>
        </p:txBody>
      </p:sp>
    </p:spTree>
    <p:extLst>
      <p:ext uri="{BB962C8B-B14F-4D97-AF65-F5344CB8AC3E}">
        <p14:creationId xmlns:p14="http://schemas.microsoft.com/office/powerpoint/2010/main" val="883220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AE71BDE-608F-319A-D71F-1DF22C8DE4B1}"/>
              </a:ext>
            </a:extLst>
          </p:cNvPr>
          <p:cNvSpPr/>
          <p:nvPr/>
        </p:nvSpPr>
        <p:spPr>
          <a:xfrm>
            <a:off x="117987" y="81116"/>
            <a:ext cx="8915399" cy="4933336"/>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1" name="Rectangle 10">
            <a:extLst>
              <a:ext uri="{FF2B5EF4-FFF2-40B4-BE49-F238E27FC236}">
                <a16:creationId xmlns:a16="http://schemas.microsoft.com/office/drawing/2014/main" id="{191695BF-F35D-97FB-120C-7BC758895699}"/>
              </a:ext>
            </a:extLst>
          </p:cNvPr>
          <p:cNvSpPr/>
          <p:nvPr/>
        </p:nvSpPr>
        <p:spPr>
          <a:xfrm flipV="1">
            <a:off x="284576" y="279769"/>
            <a:ext cx="8618811" cy="4183887"/>
          </a:xfrm>
          <a:prstGeom prst="rect">
            <a:avLst/>
          </a:prstGeom>
          <a:solidFill>
            <a:schemeClr val="bg1"/>
          </a:solid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46" name="TextBox 45">
            <a:extLst>
              <a:ext uri="{FF2B5EF4-FFF2-40B4-BE49-F238E27FC236}">
                <a16:creationId xmlns:a16="http://schemas.microsoft.com/office/drawing/2014/main" id="{A4B15ACD-EEF4-701D-1198-E61F9F0E297A}"/>
              </a:ext>
            </a:extLst>
          </p:cNvPr>
          <p:cNvSpPr txBox="1"/>
          <p:nvPr/>
        </p:nvSpPr>
        <p:spPr>
          <a:xfrm>
            <a:off x="2680221" y="2863769"/>
            <a:ext cx="637088" cy="357021"/>
          </a:xfrm>
          <a:prstGeom prst="rect">
            <a:avLst/>
          </a:prstGeom>
          <a:noFill/>
        </p:spPr>
        <p:txBody>
          <a:bodyPr wrap="square" rtlCol="0">
            <a:spAutoFit/>
          </a:bodyPr>
          <a:lstStyle/>
          <a:p>
            <a:r>
              <a:rPr lang="en-GB" sz="1720" dirty="0">
                <a:solidFill>
                  <a:schemeClr val="bg1"/>
                </a:solidFill>
                <a:latin typeface="Roboto Medium"/>
                <a:ea typeface="Roboto Medium"/>
                <a:cs typeface="Roboto Medium"/>
              </a:rPr>
              <a:t>20%</a:t>
            </a:r>
          </a:p>
        </p:txBody>
      </p:sp>
      <p:sp>
        <p:nvSpPr>
          <p:cNvPr id="47" name="Title 1">
            <a:extLst>
              <a:ext uri="{FF2B5EF4-FFF2-40B4-BE49-F238E27FC236}">
                <a16:creationId xmlns:a16="http://schemas.microsoft.com/office/drawing/2014/main" id="{B7CDAD2A-AA0C-5F5B-2F1C-3A94D78778FB}"/>
              </a:ext>
            </a:extLst>
          </p:cNvPr>
          <p:cNvSpPr txBox="1">
            <a:spLocks/>
          </p:cNvSpPr>
          <p:nvPr/>
        </p:nvSpPr>
        <p:spPr>
          <a:xfrm>
            <a:off x="2520627" y="3262582"/>
            <a:ext cx="1229143" cy="24706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393192" eaLnBrk="0" hangingPunct="0">
              <a:lnSpc>
                <a:spcPct val="100000"/>
              </a:lnSpc>
              <a:spcAft>
                <a:spcPts val="600"/>
              </a:spcAft>
              <a:defRPr/>
            </a:pPr>
            <a:r>
              <a:rPr lang="en-ZA" sz="1400" kern="1200" dirty="0">
                <a:solidFill>
                  <a:schemeClr val="bg1"/>
                </a:solidFill>
                <a:latin typeface="Roboto Medium"/>
                <a:ea typeface="Roboto Medium"/>
                <a:cs typeface="Roboto Medium"/>
              </a:rPr>
              <a:t>Increase</a:t>
            </a:r>
            <a:endParaRPr kumimoji="0" lang="en-ZA" sz="1400" b="0" i="0" u="none" strike="noStrike" kern="1200" cap="none" spc="0" normalizeH="0" baseline="0" noProof="0" dirty="0">
              <a:ln>
                <a:noFill/>
              </a:ln>
              <a:solidFill>
                <a:schemeClr val="bg1"/>
              </a:solidFill>
              <a:effectLst/>
              <a:uLnTx/>
              <a:uFillTx/>
              <a:latin typeface="Roboto Medium" panose="02000000000000000000" pitchFamily="2" charset="0"/>
              <a:ea typeface="Roboto Medium" panose="02000000000000000000" pitchFamily="2" charset="0"/>
              <a:cs typeface="Roboto Medium" panose="02000000000000000000" pitchFamily="2" charset="0"/>
            </a:endParaRPr>
          </a:p>
        </p:txBody>
      </p:sp>
      <p:sp>
        <p:nvSpPr>
          <p:cNvPr id="13" name="Title 1">
            <a:extLst>
              <a:ext uri="{FF2B5EF4-FFF2-40B4-BE49-F238E27FC236}">
                <a16:creationId xmlns:a16="http://schemas.microsoft.com/office/drawing/2014/main" id="{4A4E46A8-F931-7DD6-D179-2B6D5E614630}"/>
              </a:ext>
            </a:extLst>
          </p:cNvPr>
          <p:cNvSpPr txBox="1">
            <a:spLocks/>
          </p:cNvSpPr>
          <p:nvPr/>
        </p:nvSpPr>
        <p:spPr>
          <a:xfrm>
            <a:off x="1085850" y="315321"/>
            <a:ext cx="7393781" cy="41586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393192">
              <a:spcAft>
                <a:spcPts val="600"/>
              </a:spcAft>
              <a:defRPr/>
            </a:pPr>
            <a:r>
              <a:rPr lang="en-US" sz="1600" dirty="0">
                <a:solidFill>
                  <a:srgbClr val="002060"/>
                </a:solidFill>
                <a:latin typeface="Roboto Medium"/>
                <a:ea typeface="Roboto Medium"/>
                <a:cs typeface="Roboto Medium"/>
              </a:rPr>
              <a:t>Healthcare costs variation based on age group demographic and gender</a:t>
            </a:r>
          </a:p>
        </p:txBody>
      </p:sp>
      <p:grpSp>
        <p:nvGrpSpPr>
          <p:cNvPr id="14" name="Group 13">
            <a:extLst>
              <a:ext uri="{FF2B5EF4-FFF2-40B4-BE49-F238E27FC236}">
                <a16:creationId xmlns:a16="http://schemas.microsoft.com/office/drawing/2014/main" id="{04631818-698C-D342-E55B-394BC9124A19}"/>
              </a:ext>
            </a:extLst>
          </p:cNvPr>
          <p:cNvGrpSpPr/>
          <p:nvPr/>
        </p:nvGrpSpPr>
        <p:grpSpPr>
          <a:xfrm>
            <a:off x="284576" y="4411522"/>
            <a:ext cx="8618811" cy="491067"/>
            <a:chOff x="375920" y="4206239"/>
            <a:chExt cx="8392160" cy="491067"/>
          </a:xfrm>
        </p:grpSpPr>
        <p:sp>
          <p:nvSpPr>
            <p:cNvPr id="15" name="Rectangle 14">
              <a:extLst>
                <a:ext uri="{FF2B5EF4-FFF2-40B4-BE49-F238E27FC236}">
                  <a16:creationId xmlns:a16="http://schemas.microsoft.com/office/drawing/2014/main" id="{EE26FE04-251F-CF31-FEAC-2148FB4B9D46}"/>
                </a:ext>
              </a:extLst>
            </p:cNvPr>
            <p:cNvSpPr/>
            <p:nvPr/>
          </p:nvSpPr>
          <p:spPr>
            <a:xfrm>
              <a:off x="375920" y="4206239"/>
              <a:ext cx="8392160" cy="49106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16" name="Picture 15" descr="A blue and yellow logo&#10;&#10;Description automatically generated">
              <a:extLst>
                <a:ext uri="{FF2B5EF4-FFF2-40B4-BE49-F238E27FC236}">
                  <a16:creationId xmlns:a16="http://schemas.microsoft.com/office/drawing/2014/main" id="{0D8CA253-C190-0562-F2FC-8653FC00DA6C}"/>
                </a:ext>
              </a:extLst>
            </p:cNvPr>
            <p:cNvPicPr>
              <a:picLocks noChangeAspect="1"/>
            </p:cNvPicPr>
            <p:nvPr/>
          </p:nvPicPr>
          <p:blipFill>
            <a:blip r:embed="rId2"/>
            <a:stretch>
              <a:fillRect/>
            </a:stretch>
          </p:blipFill>
          <p:spPr>
            <a:xfrm>
              <a:off x="8178853" y="4253653"/>
              <a:ext cx="494401" cy="386080"/>
            </a:xfrm>
            <a:prstGeom prst="rect">
              <a:avLst/>
            </a:prstGeom>
          </p:spPr>
        </p:pic>
      </p:grpSp>
      <p:pic>
        <p:nvPicPr>
          <p:cNvPr id="17" name="Picture 16" descr="A logo with text on it&#10;&#10;Description automatically generated">
            <a:extLst>
              <a:ext uri="{FF2B5EF4-FFF2-40B4-BE49-F238E27FC236}">
                <a16:creationId xmlns:a16="http://schemas.microsoft.com/office/drawing/2014/main" id="{B772811E-3C0B-D50D-E218-48DEB43C39F8}"/>
              </a:ext>
            </a:extLst>
          </p:cNvPr>
          <p:cNvPicPr>
            <a:picLocks noChangeAspect="1"/>
          </p:cNvPicPr>
          <p:nvPr/>
        </p:nvPicPr>
        <p:blipFill>
          <a:blip r:embed="rId3"/>
          <a:stretch>
            <a:fillRect/>
          </a:stretch>
        </p:blipFill>
        <p:spPr>
          <a:xfrm>
            <a:off x="277298" y="189541"/>
            <a:ext cx="712338" cy="570336"/>
          </a:xfrm>
          <a:prstGeom prst="rect">
            <a:avLst/>
          </a:prstGeom>
        </p:spPr>
      </p:pic>
      <p:sp>
        <p:nvSpPr>
          <p:cNvPr id="21" name="TextBox 20">
            <a:extLst>
              <a:ext uri="{FF2B5EF4-FFF2-40B4-BE49-F238E27FC236}">
                <a16:creationId xmlns:a16="http://schemas.microsoft.com/office/drawing/2014/main" id="{CC106B44-3F55-9B69-9840-7DCF6AB275FC}"/>
              </a:ext>
            </a:extLst>
          </p:cNvPr>
          <p:cNvSpPr txBox="1"/>
          <p:nvPr/>
        </p:nvSpPr>
        <p:spPr>
          <a:xfrm>
            <a:off x="412381" y="3170334"/>
            <a:ext cx="4182442" cy="1061829"/>
          </a:xfrm>
          <a:prstGeom prst="rect">
            <a:avLst/>
          </a:prstGeom>
          <a:noFill/>
          <a:ln>
            <a:solidFill>
              <a:srgbClr val="00B0F0"/>
            </a:solidFill>
          </a:ln>
        </p:spPr>
        <p:txBody>
          <a:bodyPr wrap="square" lIns="91440" tIns="45720" rIns="91440" bIns="45720" rtlCol="0" anchor="t">
            <a:spAutoFit/>
          </a:bodyPr>
          <a:lstStyle>
            <a:defPPr>
              <a:defRPr lang="en-US"/>
            </a:defPPr>
            <a:lvl1pPr algn="l" defTabSz="457200" rtl="0" eaLnBrk="0" fontAlgn="base" hangingPunct="0">
              <a:spcBef>
                <a:spcPct val="0"/>
              </a:spcBef>
              <a:spcAft>
                <a:spcPct val="0"/>
              </a:spcAft>
              <a:defRPr kern="1200">
                <a:solidFill>
                  <a:schemeClr val="tx1"/>
                </a:solidFill>
                <a:latin typeface="Calibri" charset="0"/>
                <a:ea typeface="MS PGothic" charset="-128"/>
                <a:cs typeface="+mn-cs"/>
              </a:defRPr>
            </a:lvl1pPr>
            <a:lvl2pPr marL="457200" algn="l" defTabSz="457200" rtl="0" eaLnBrk="0" fontAlgn="base" hangingPunct="0">
              <a:spcBef>
                <a:spcPct val="0"/>
              </a:spcBef>
              <a:spcAft>
                <a:spcPct val="0"/>
              </a:spcAft>
              <a:defRPr kern="1200">
                <a:solidFill>
                  <a:schemeClr val="tx1"/>
                </a:solidFill>
                <a:latin typeface="Calibri" charset="0"/>
                <a:ea typeface="MS PGothic" charset="-128"/>
                <a:cs typeface="+mn-cs"/>
              </a:defRPr>
            </a:lvl2pPr>
            <a:lvl3pPr marL="914400" algn="l" defTabSz="457200" rtl="0" eaLnBrk="0" fontAlgn="base" hangingPunct="0">
              <a:spcBef>
                <a:spcPct val="0"/>
              </a:spcBef>
              <a:spcAft>
                <a:spcPct val="0"/>
              </a:spcAft>
              <a:defRPr kern="1200">
                <a:solidFill>
                  <a:schemeClr val="tx1"/>
                </a:solidFill>
                <a:latin typeface="Calibri" charset="0"/>
                <a:ea typeface="MS PGothic" charset="-128"/>
                <a:cs typeface="+mn-cs"/>
              </a:defRPr>
            </a:lvl3pPr>
            <a:lvl4pPr marL="1371600" algn="l" defTabSz="457200" rtl="0" eaLnBrk="0" fontAlgn="base" hangingPunct="0">
              <a:spcBef>
                <a:spcPct val="0"/>
              </a:spcBef>
              <a:spcAft>
                <a:spcPct val="0"/>
              </a:spcAft>
              <a:defRPr kern="1200">
                <a:solidFill>
                  <a:schemeClr val="tx1"/>
                </a:solidFill>
                <a:latin typeface="Calibri" charset="0"/>
                <a:ea typeface="MS PGothic" charset="-128"/>
                <a:cs typeface="+mn-cs"/>
              </a:defRPr>
            </a:lvl4pPr>
            <a:lvl5pPr marL="1828800" algn="l" defTabSz="457200" rtl="0" eaLnBrk="0" fontAlgn="base" hangingPunct="0">
              <a:spcBef>
                <a:spcPct val="0"/>
              </a:spcBef>
              <a:spcAft>
                <a:spcPct val="0"/>
              </a:spcAft>
              <a:defRPr kern="1200">
                <a:solidFill>
                  <a:schemeClr val="tx1"/>
                </a:solidFill>
                <a:latin typeface="Calibri" charset="0"/>
                <a:ea typeface="MS PGothic" charset="-128"/>
                <a:cs typeface="+mn-cs"/>
              </a:defRPr>
            </a:lvl5pPr>
            <a:lvl6pPr marL="2286000" algn="l" defTabSz="914400" rtl="0" eaLnBrk="1" latinLnBrk="0" hangingPunct="1">
              <a:defRPr kern="1200">
                <a:solidFill>
                  <a:schemeClr val="tx1"/>
                </a:solidFill>
                <a:latin typeface="Calibri" charset="0"/>
                <a:ea typeface="MS PGothic" charset="-128"/>
                <a:cs typeface="+mn-cs"/>
              </a:defRPr>
            </a:lvl6pPr>
            <a:lvl7pPr marL="2743200" algn="l" defTabSz="914400" rtl="0" eaLnBrk="1" latinLnBrk="0" hangingPunct="1">
              <a:defRPr kern="1200">
                <a:solidFill>
                  <a:schemeClr val="tx1"/>
                </a:solidFill>
                <a:latin typeface="Calibri" charset="0"/>
                <a:ea typeface="MS PGothic" charset="-128"/>
                <a:cs typeface="+mn-cs"/>
              </a:defRPr>
            </a:lvl7pPr>
            <a:lvl8pPr marL="3200400" algn="l" defTabSz="914400" rtl="0" eaLnBrk="1" latinLnBrk="0" hangingPunct="1">
              <a:defRPr kern="1200">
                <a:solidFill>
                  <a:schemeClr val="tx1"/>
                </a:solidFill>
                <a:latin typeface="Calibri" charset="0"/>
                <a:ea typeface="MS PGothic" charset="-128"/>
                <a:cs typeface="+mn-cs"/>
              </a:defRPr>
            </a:lvl8pPr>
            <a:lvl9pPr marL="3657600" algn="l" defTabSz="914400" rtl="0" eaLnBrk="1" latinLnBrk="0" hangingPunct="1">
              <a:defRPr kern="1200">
                <a:solidFill>
                  <a:schemeClr val="tx1"/>
                </a:solidFill>
                <a:latin typeface="Calibri" charset="0"/>
                <a:ea typeface="MS PGothic" charset="-128"/>
                <a:cs typeface="+mn-cs"/>
              </a:defRPr>
            </a:lvl9pPr>
          </a:lstStyle>
          <a:p>
            <a:r>
              <a:rPr lang="en-GB" sz="900" b="1" dirty="0">
                <a:latin typeface="Roboto Medium"/>
                <a:ea typeface="Roboto Medium"/>
                <a:cs typeface="Roboto Medium"/>
              </a:rPr>
              <a:t>Interpretation</a:t>
            </a:r>
            <a:r>
              <a:rPr lang="en-GB" sz="900" dirty="0">
                <a:latin typeface="Roboto Medium"/>
                <a:ea typeface="Roboto Medium"/>
                <a:cs typeface="Roboto Medium"/>
              </a:rPr>
              <a:t>:</a:t>
            </a:r>
            <a:r>
              <a:rPr lang="en-US" sz="900" dirty="0">
                <a:latin typeface="Roboto Medium"/>
                <a:ea typeface="Roboto Medium"/>
                <a:cs typeface="Roboto Medium"/>
              </a:rPr>
              <a:t>The analysis of mean billed amounts by age group demographic shows a relatively consistent pattern across different age categories. Despite minor variations, ranging from 252,360.0 for the "Under 15" age group to 252,885.0 for the "55-65" age group, the differences in billed amounts appear to be minimal. This suggests that age group demographics may not be a prominent factor influencing healthcare costs within the dataset, emphasizing the need to explore other variables for targeted cost reduction strategies.</a:t>
            </a:r>
            <a:endParaRPr lang="en-US" sz="900" dirty="0"/>
          </a:p>
        </p:txBody>
      </p:sp>
      <p:sp>
        <p:nvSpPr>
          <p:cNvPr id="2" name="Rectangle 1">
            <a:extLst>
              <a:ext uri="{FF2B5EF4-FFF2-40B4-BE49-F238E27FC236}">
                <a16:creationId xmlns:a16="http://schemas.microsoft.com/office/drawing/2014/main" id="{2CBA4554-BFD7-C0C8-DADC-696549A01480}"/>
              </a:ext>
            </a:extLst>
          </p:cNvPr>
          <p:cNvSpPr/>
          <p:nvPr/>
        </p:nvSpPr>
        <p:spPr>
          <a:xfrm>
            <a:off x="4655020" y="766739"/>
            <a:ext cx="147582" cy="3616093"/>
          </a:xfrm>
          <a:prstGeom prst="rect">
            <a:avLst/>
          </a:prstGeom>
          <a:solidFill>
            <a:srgbClr val="00206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EA763CB4-FD22-CDAF-CB01-E507F907DDCB}"/>
              </a:ext>
            </a:extLst>
          </p:cNvPr>
          <p:cNvSpPr txBox="1"/>
          <p:nvPr/>
        </p:nvSpPr>
        <p:spPr>
          <a:xfrm>
            <a:off x="4862799" y="3042279"/>
            <a:ext cx="3987669" cy="1338828"/>
          </a:xfrm>
          <a:prstGeom prst="rect">
            <a:avLst/>
          </a:prstGeom>
          <a:noFill/>
          <a:ln>
            <a:solidFill>
              <a:srgbClr val="00B0F0"/>
            </a:solidFill>
          </a:ln>
        </p:spPr>
        <p:txBody>
          <a:bodyPr wrap="square" lIns="91440" tIns="45720" rIns="91440" bIns="45720" rtlCol="0" anchor="t">
            <a:spAutoFit/>
          </a:bodyPr>
          <a:lstStyle>
            <a:defPPr>
              <a:defRPr lang="en-US"/>
            </a:defPPr>
            <a:lvl1pPr algn="l" defTabSz="457200" rtl="0" eaLnBrk="0" fontAlgn="base" hangingPunct="0">
              <a:spcBef>
                <a:spcPct val="0"/>
              </a:spcBef>
              <a:spcAft>
                <a:spcPct val="0"/>
              </a:spcAft>
              <a:defRPr kern="1200">
                <a:solidFill>
                  <a:schemeClr val="tx1"/>
                </a:solidFill>
                <a:latin typeface="Calibri" charset="0"/>
                <a:ea typeface="MS PGothic" charset="-128"/>
                <a:cs typeface="+mn-cs"/>
              </a:defRPr>
            </a:lvl1pPr>
            <a:lvl2pPr marL="457200" algn="l" defTabSz="457200" rtl="0" eaLnBrk="0" fontAlgn="base" hangingPunct="0">
              <a:spcBef>
                <a:spcPct val="0"/>
              </a:spcBef>
              <a:spcAft>
                <a:spcPct val="0"/>
              </a:spcAft>
              <a:defRPr kern="1200">
                <a:solidFill>
                  <a:schemeClr val="tx1"/>
                </a:solidFill>
                <a:latin typeface="Calibri" charset="0"/>
                <a:ea typeface="MS PGothic" charset="-128"/>
                <a:cs typeface="+mn-cs"/>
              </a:defRPr>
            </a:lvl2pPr>
            <a:lvl3pPr marL="914400" algn="l" defTabSz="457200" rtl="0" eaLnBrk="0" fontAlgn="base" hangingPunct="0">
              <a:spcBef>
                <a:spcPct val="0"/>
              </a:spcBef>
              <a:spcAft>
                <a:spcPct val="0"/>
              </a:spcAft>
              <a:defRPr kern="1200">
                <a:solidFill>
                  <a:schemeClr val="tx1"/>
                </a:solidFill>
                <a:latin typeface="Calibri" charset="0"/>
                <a:ea typeface="MS PGothic" charset="-128"/>
                <a:cs typeface="+mn-cs"/>
              </a:defRPr>
            </a:lvl3pPr>
            <a:lvl4pPr marL="1371600" algn="l" defTabSz="457200" rtl="0" eaLnBrk="0" fontAlgn="base" hangingPunct="0">
              <a:spcBef>
                <a:spcPct val="0"/>
              </a:spcBef>
              <a:spcAft>
                <a:spcPct val="0"/>
              </a:spcAft>
              <a:defRPr kern="1200">
                <a:solidFill>
                  <a:schemeClr val="tx1"/>
                </a:solidFill>
                <a:latin typeface="Calibri" charset="0"/>
                <a:ea typeface="MS PGothic" charset="-128"/>
                <a:cs typeface="+mn-cs"/>
              </a:defRPr>
            </a:lvl4pPr>
            <a:lvl5pPr marL="1828800" algn="l" defTabSz="457200" rtl="0" eaLnBrk="0" fontAlgn="base" hangingPunct="0">
              <a:spcBef>
                <a:spcPct val="0"/>
              </a:spcBef>
              <a:spcAft>
                <a:spcPct val="0"/>
              </a:spcAft>
              <a:defRPr kern="1200">
                <a:solidFill>
                  <a:schemeClr val="tx1"/>
                </a:solidFill>
                <a:latin typeface="Calibri" charset="0"/>
                <a:ea typeface="MS PGothic" charset="-128"/>
                <a:cs typeface="+mn-cs"/>
              </a:defRPr>
            </a:lvl5pPr>
            <a:lvl6pPr marL="2286000" algn="l" defTabSz="914400" rtl="0" eaLnBrk="1" latinLnBrk="0" hangingPunct="1">
              <a:defRPr kern="1200">
                <a:solidFill>
                  <a:schemeClr val="tx1"/>
                </a:solidFill>
                <a:latin typeface="Calibri" charset="0"/>
                <a:ea typeface="MS PGothic" charset="-128"/>
                <a:cs typeface="+mn-cs"/>
              </a:defRPr>
            </a:lvl6pPr>
            <a:lvl7pPr marL="2743200" algn="l" defTabSz="914400" rtl="0" eaLnBrk="1" latinLnBrk="0" hangingPunct="1">
              <a:defRPr kern="1200">
                <a:solidFill>
                  <a:schemeClr val="tx1"/>
                </a:solidFill>
                <a:latin typeface="Calibri" charset="0"/>
                <a:ea typeface="MS PGothic" charset="-128"/>
                <a:cs typeface="+mn-cs"/>
              </a:defRPr>
            </a:lvl7pPr>
            <a:lvl8pPr marL="3200400" algn="l" defTabSz="914400" rtl="0" eaLnBrk="1" latinLnBrk="0" hangingPunct="1">
              <a:defRPr kern="1200">
                <a:solidFill>
                  <a:schemeClr val="tx1"/>
                </a:solidFill>
                <a:latin typeface="Calibri" charset="0"/>
                <a:ea typeface="MS PGothic" charset="-128"/>
                <a:cs typeface="+mn-cs"/>
              </a:defRPr>
            </a:lvl8pPr>
            <a:lvl9pPr marL="3657600" algn="l" defTabSz="914400" rtl="0" eaLnBrk="1" latinLnBrk="0" hangingPunct="1">
              <a:defRPr kern="1200">
                <a:solidFill>
                  <a:schemeClr val="tx1"/>
                </a:solidFill>
                <a:latin typeface="Calibri" charset="0"/>
                <a:ea typeface="MS PGothic" charset="-128"/>
                <a:cs typeface="+mn-cs"/>
              </a:defRPr>
            </a:lvl9pPr>
          </a:lstStyle>
          <a:p>
            <a:r>
              <a:rPr lang="en-GB" sz="900" b="1" dirty="0">
                <a:latin typeface="Roboto Medium"/>
                <a:ea typeface="Roboto Medium"/>
                <a:cs typeface="Roboto Medium"/>
              </a:rPr>
              <a:t>Interpretation</a:t>
            </a:r>
            <a:r>
              <a:rPr lang="en-GB" sz="900" dirty="0">
                <a:latin typeface="Roboto Medium"/>
                <a:ea typeface="Roboto Medium"/>
                <a:cs typeface="Roboto Medium"/>
              </a:rPr>
              <a:t>: </a:t>
            </a:r>
            <a:r>
              <a:rPr lang="en-US" sz="900" dirty="0">
                <a:latin typeface="Roboto Medium"/>
                <a:ea typeface="Roboto Medium"/>
                <a:cs typeface="Roboto Medium"/>
              </a:rPr>
              <a:t>The analysis indicates minimal variation in healthcare costs between genders, suggesting that gender-based distinctions may not significantly influence overall cost reduction strategies within the medical claims dataset. Notably, the slightly higher average billing for men could be attributed to potentially higher-cost medications or treatments, despite women's more frequent healthcare facility visits. This insight underscores the complexity of cost determinants and highlights the need for comprehensive analysis beyond gender demographics to effectively target cost-saving initiatives.</a:t>
            </a:r>
            <a:endParaRPr lang="en-US" sz="900" dirty="0"/>
          </a:p>
        </p:txBody>
      </p:sp>
      <p:graphicFrame>
        <p:nvGraphicFramePr>
          <p:cNvPr id="5" name="Chart 4">
            <a:extLst>
              <a:ext uri="{FF2B5EF4-FFF2-40B4-BE49-F238E27FC236}">
                <a16:creationId xmlns:a16="http://schemas.microsoft.com/office/drawing/2014/main" id="{E4129ACD-CE32-0F9F-EC50-572FE9F6AFEF}"/>
              </a:ext>
            </a:extLst>
          </p:cNvPr>
          <p:cNvGraphicFramePr>
            <a:graphicFrameLocks/>
          </p:cNvGraphicFramePr>
          <p:nvPr>
            <p:extLst>
              <p:ext uri="{D42A27DB-BD31-4B8C-83A1-F6EECF244321}">
                <p14:modId xmlns:p14="http://schemas.microsoft.com/office/powerpoint/2010/main" val="4143032923"/>
              </p:ext>
            </p:extLst>
          </p:nvPr>
        </p:nvGraphicFramePr>
        <p:xfrm>
          <a:off x="412381" y="759877"/>
          <a:ext cx="4182442" cy="241045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a:extLst>
              <a:ext uri="{FF2B5EF4-FFF2-40B4-BE49-F238E27FC236}">
                <a16:creationId xmlns:a16="http://schemas.microsoft.com/office/drawing/2014/main" id="{9BEC60FA-7D3B-D1D3-DFF9-FAD581E8C6CE}"/>
              </a:ext>
            </a:extLst>
          </p:cNvPr>
          <p:cNvGraphicFramePr>
            <a:graphicFrameLocks/>
          </p:cNvGraphicFramePr>
          <p:nvPr>
            <p:extLst>
              <p:ext uri="{D42A27DB-BD31-4B8C-83A1-F6EECF244321}">
                <p14:modId xmlns:p14="http://schemas.microsoft.com/office/powerpoint/2010/main" val="1800751602"/>
              </p:ext>
            </p:extLst>
          </p:nvPr>
        </p:nvGraphicFramePr>
        <p:xfrm>
          <a:off x="4862799" y="759878"/>
          <a:ext cx="3987669" cy="228629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772276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AE71BDE-608F-319A-D71F-1DF22C8DE4B1}"/>
              </a:ext>
            </a:extLst>
          </p:cNvPr>
          <p:cNvSpPr/>
          <p:nvPr/>
        </p:nvSpPr>
        <p:spPr>
          <a:xfrm>
            <a:off x="117987" y="81116"/>
            <a:ext cx="8915399" cy="4933336"/>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1" name="Rectangle 10">
            <a:extLst>
              <a:ext uri="{FF2B5EF4-FFF2-40B4-BE49-F238E27FC236}">
                <a16:creationId xmlns:a16="http://schemas.microsoft.com/office/drawing/2014/main" id="{191695BF-F35D-97FB-120C-7BC758895699}"/>
              </a:ext>
            </a:extLst>
          </p:cNvPr>
          <p:cNvSpPr/>
          <p:nvPr/>
        </p:nvSpPr>
        <p:spPr>
          <a:xfrm flipV="1">
            <a:off x="284576" y="279769"/>
            <a:ext cx="8618811" cy="4183887"/>
          </a:xfrm>
          <a:prstGeom prst="rect">
            <a:avLst/>
          </a:prstGeom>
          <a:solidFill>
            <a:schemeClr val="bg1"/>
          </a:solid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46" name="TextBox 45">
            <a:extLst>
              <a:ext uri="{FF2B5EF4-FFF2-40B4-BE49-F238E27FC236}">
                <a16:creationId xmlns:a16="http://schemas.microsoft.com/office/drawing/2014/main" id="{A4B15ACD-EEF4-701D-1198-E61F9F0E297A}"/>
              </a:ext>
            </a:extLst>
          </p:cNvPr>
          <p:cNvSpPr txBox="1"/>
          <p:nvPr/>
        </p:nvSpPr>
        <p:spPr>
          <a:xfrm>
            <a:off x="2680221" y="2863769"/>
            <a:ext cx="637088" cy="357021"/>
          </a:xfrm>
          <a:prstGeom prst="rect">
            <a:avLst/>
          </a:prstGeom>
          <a:noFill/>
        </p:spPr>
        <p:txBody>
          <a:bodyPr wrap="square" rtlCol="0">
            <a:spAutoFit/>
          </a:bodyPr>
          <a:lstStyle/>
          <a:p>
            <a:r>
              <a:rPr lang="en-GB" sz="1720" dirty="0">
                <a:solidFill>
                  <a:schemeClr val="bg1"/>
                </a:solidFill>
                <a:latin typeface="Roboto Medium"/>
                <a:ea typeface="Roboto Medium"/>
                <a:cs typeface="Roboto Medium"/>
              </a:rPr>
              <a:t>20%</a:t>
            </a:r>
          </a:p>
        </p:txBody>
      </p:sp>
      <p:sp>
        <p:nvSpPr>
          <p:cNvPr id="47" name="Title 1">
            <a:extLst>
              <a:ext uri="{FF2B5EF4-FFF2-40B4-BE49-F238E27FC236}">
                <a16:creationId xmlns:a16="http://schemas.microsoft.com/office/drawing/2014/main" id="{B7CDAD2A-AA0C-5F5B-2F1C-3A94D78778FB}"/>
              </a:ext>
            </a:extLst>
          </p:cNvPr>
          <p:cNvSpPr txBox="1">
            <a:spLocks/>
          </p:cNvSpPr>
          <p:nvPr/>
        </p:nvSpPr>
        <p:spPr>
          <a:xfrm>
            <a:off x="2520627" y="3262582"/>
            <a:ext cx="1229143" cy="24706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393192" eaLnBrk="0" hangingPunct="0">
              <a:lnSpc>
                <a:spcPct val="100000"/>
              </a:lnSpc>
              <a:spcAft>
                <a:spcPts val="600"/>
              </a:spcAft>
              <a:defRPr/>
            </a:pPr>
            <a:r>
              <a:rPr lang="en-ZA" sz="1400" kern="1200" dirty="0">
                <a:solidFill>
                  <a:schemeClr val="bg1"/>
                </a:solidFill>
                <a:latin typeface="Roboto Medium"/>
                <a:ea typeface="Roboto Medium"/>
                <a:cs typeface="Roboto Medium"/>
              </a:rPr>
              <a:t>Increase</a:t>
            </a:r>
            <a:endParaRPr kumimoji="0" lang="en-ZA" sz="1400" b="0" i="0" u="none" strike="noStrike" kern="1200" cap="none" spc="0" normalizeH="0" baseline="0" noProof="0" dirty="0">
              <a:ln>
                <a:noFill/>
              </a:ln>
              <a:solidFill>
                <a:schemeClr val="bg1"/>
              </a:solidFill>
              <a:effectLst/>
              <a:uLnTx/>
              <a:uFillTx/>
              <a:latin typeface="Roboto Medium" panose="02000000000000000000" pitchFamily="2" charset="0"/>
              <a:ea typeface="Roboto Medium" panose="02000000000000000000" pitchFamily="2" charset="0"/>
              <a:cs typeface="Roboto Medium" panose="02000000000000000000" pitchFamily="2" charset="0"/>
            </a:endParaRPr>
          </a:p>
        </p:txBody>
      </p:sp>
      <p:grpSp>
        <p:nvGrpSpPr>
          <p:cNvPr id="14" name="Group 13">
            <a:extLst>
              <a:ext uri="{FF2B5EF4-FFF2-40B4-BE49-F238E27FC236}">
                <a16:creationId xmlns:a16="http://schemas.microsoft.com/office/drawing/2014/main" id="{04631818-698C-D342-E55B-394BC9124A19}"/>
              </a:ext>
            </a:extLst>
          </p:cNvPr>
          <p:cNvGrpSpPr/>
          <p:nvPr/>
        </p:nvGrpSpPr>
        <p:grpSpPr>
          <a:xfrm>
            <a:off x="284576" y="4411522"/>
            <a:ext cx="8618811" cy="491067"/>
            <a:chOff x="375920" y="4206239"/>
            <a:chExt cx="8392160" cy="491067"/>
          </a:xfrm>
        </p:grpSpPr>
        <p:sp>
          <p:nvSpPr>
            <p:cNvPr id="15" name="Rectangle 14">
              <a:extLst>
                <a:ext uri="{FF2B5EF4-FFF2-40B4-BE49-F238E27FC236}">
                  <a16:creationId xmlns:a16="http://schemas.microsoft.com/office/drawing/2014/main" id="{EE26FE04-251F-CF31-FEAC-2148FB4B9D46}"/>
                </a:ext>
              </a:extLst>
            </p:cNvPr>
            <p:cNvSpPr/>
            <p:nvPr/>
          </p:nvSpPr>
          <p:spPr>
            <a:xfrm>
              <a:off x="375920" y="4206239"/>
              <a:ext cx="8392160" cy="49106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16" name="Picture 15" descr="A blue and yellow logo&#10;&#10;Description automatically generated">
              <a:extLst>
                <a:ext uri="{FF2B5EF4-FFF2-40B4-BE49-F238E27FC236}">
                  <a16:creationId xmlns:a16="http://schemas.microsoft.com/office/drawing/2014/main" id="{0D8CA253-C190-0562-F2FC-8653FC00DA6C}"/>
                </a:ext>
              </a:extLst>
            </p:cNvPr>
            <p:cNvPicPr>
              <a:picLocks noChangeAspect="1"/>
            </p:cNvPicPr>
            <p:nvPr/>
          </p:nvPicPr>
          <p:blipFill>
            <a:blip r:embed="rId2"/>
            <a:stretch>
              <a:fillRect/>
            </a:stretch>
          </p:blipFill>
          <p:spPr>
            <a:xfrm>
              <a:off x="8178853" y="4253653"/>
              <a:ext cx="494401" cy="386080"/>
            </a:xfrm>
            <a:prstGeom prst="rect">
              <a:avLst/>
            </a:prstGeom>
          </p:spPr>
        </p:pic>
      </p:grpSp>
      <p:pic>
        <p:nvPicPr>
          <p:cNvPr id="17" name="Picture 16" descr="A logo with text on it&#10;&#10;Description automatically generated">
            <a:extLst>
              <a:ext uri="{FF2B5EF4-FFF2-40B4-BE49-F238E27FC236}">
                <a16:creationId xmlns:a16="http://schemas.microsoft.com/office/drawing/2014/main" id="{B772811E-3C0B-D50D-E218-48DEB43C39F8}"/>
              </a:ext>
            </a:extLst>
          </p:cNvPr>
          <p:cNvPicPr>
            <a:picLocks noChangeAspect="1"/>
          </p:cNvPicPr>
          <p:nvPr/>
        </p:nvPicPr>
        <p:blipFill>
          <a:blip r:embed="rId3"/>
          <a:stretch>
            <a:fillRect/>
          </a:stretch>
        </p:blipFill>
        <p:spPr>
          <a:xfrm>
            <a:off x="277298" y="189541"/>
            <a:ext cx="712338" cy="570336"/>
          </a:xfrm>
          <a:prstGeom prst="rect">
            <a:avLst/>
          </a:prstGeom>
        </p:spPr>
      </p:pic>
      <p:sp>
        <p:nvSpPr>
          <p:cNvPr id="3" name="TextBox 2">
            <a:extLst>
              <a:ext uri="{FF2B5EF4-FFF2-40B4-BE49-F238E27FC236}">
                <a16:creationId xmlns:a16="http://schemas.microsoft.com/office/drawing/2014/main" id="{EA763CB4-FD22-CDAF-CB01-E507F907DDCB}"/>
              </a:ext>
            </a:extLst>
          </p:cNvPr>
          <p:cNvSpPr txBox="1"/>
          <p:nvPr/>
        </p:nvSpPr>
        <p:spPr>
          <a:xfrm>
            <a:off x="447040" y="3738880"/>
            <a:ext cx="8358960" cy="646331"/>
          </a:xfrm>
          <a:prstGeom prst="rect">
            <a:avLst/>
          </a:prstGeom>
          <a:noFill/>
          <a:ln>
            <a:solidFill>
              <a:srgbClr val="00B0F0"/>
            </a:solidFill>
          </a:ln>
        </p:spPr>
        <p:txBody>
          <a:bodyPr wrap="square" lIns="91440" tIns="45720" rIns="91440" bIns="45720" rtlCol="0" anchor="t">
            <a:spAutoFit/>
          </a:bodyPr>
          <a:lstStyle>
            <a:defPPr>
              <a:defRPr lang="en-US"/>
            </a:defPPr>
            <a:lvl1pPr algn="l" defTabSz="457200" rtl="0" eaLnBrk="0" fontAlgn="base" hangingPunct="0">
              <a:spcBef>
                <a:spcPct val="0"/>
              </a:spcBef>
              <a:spcAft>
                <a:spcPct val="0"/>
              </a:spcAft>
              <a:defRPr kern="1200">
                <a:solidFill>
                  <a:schemeClr val="tx1"/>
                </a:solidFill>
                <a:latin typeface="Calibri" charset="0"/>
                <a:ea typeface="MS PGothic" charset="-128"/>
                <a:cs typeface="+mn-cs"/>
              </a:defRPr>
            </a:lvl1pPr>
            <a:lvl2pPr marL="457200" algn="l" defTabSz="457200" rtl="0" eaLnBrk="0" fontAlgn="base" hangingPunct="0">
              <a:spcBef>
                <a:spcPct val="0"/>
              </a:spcBef>
              <a:spcAft>
                <a:spcPct val="0"/>
              </a:spcAft>
              <a:defRPr kern="1200">
                <a:solidFill>
                  <a:schemeClr val="tx1"/>
                </a:solidFill>
                <a:latin typeface="Calibri" charset="0"/>
                <a:ea typeface="MS PGothic" charset="-128"/>
                <a:cs typeface="+mn-cs"/>
              </a:defRPr>
            </a:lvl2pPr>
            <a:lvl3pPr marL="914400" algn="l" defTabSz="457200" rtl="0" eaLnBrk="0" fontAlgn="base" hangingPunct="0">
              <a:spcBef>
                <a:spcPct val="0"/>
              </a:spcBef>
              <a:spcAft>
                <a:spcPct val="0"/>
              </a:spcAft>
              <a:defRPr kern="1200">
                <a:solidFill>
                  <a:schemeClr val="tx1"/>
                </a:solidFill>
                <a:latin typeface="Calibri" charset="0"/>
                <a:ea typeface="MS PGothic" charset="-128"/>
                <a:cs typeface="+mn-cs"/>
              </a:defRPr>
            </a:lvl3pPr>
            <a:lvl4pPr marL="1371600" algn="l" defTabSz="457200" rtl="0" eaLnBrk="0" fontAlgn="base" hangingPunct="0">
              <a:spcBef>
                <a:spcPct val="0"/>
              </a:spcBef>
              <a:spcAft>
                <a:spcPct val="0"/>
              </a:spcAft>
              <a:defRPr kern="1200">
                <a:solidFill>
                  <a:schemeClr val="tx1"/>
                </a:solidFill>
                <a:latin typeface="Calibri" charset="0"/>
                <a:ea typeface="MS PGothic" charset="-128"/>
                <a:cs typeface="+mn-cs"/>
              </a:defRPr>
            </a:lvl4pPr>
            <a:lvl5pPr marL="1828800" algn="l" defTabSz="457200" rtl="0" eaLnBrk="0" fontAlgn="base" hangingPunct="0">
              <a:spcBef>
                <a:spcPct val="0"/>
              </a:spcBef>
              <a:spcAft>
                <a:spcPct val="0"/>
              </a:spcAft>
              <a:defRPr kern="1200">
                <a:solidFill>
                  <a:schemeClr val="tx1"/>
                </a:solidFill>
                <a:latin typeface="Calibri" charset="0"/>
                <a:ea typeface="MS PGothic" charset="-128"/>
                <a:cs typeface="+mn-cs"/>
              </a:defRPr>
            </a:lvl5pPr>
            <a:lvl6pPr marL="2286000" algn="l" defTabSz="914400" rtl="0" eaLnBrk="1" latinLnBrk="0" hangingPunct="1">
              <a:defRPr kern="1200">
                <a:solidFill>
                  <a:schemeClr val="tx1"/>
                </a:solidFill>
                <a:latin typeface="Calibri" charset="0"/>
                <a:ea typeface="MS PGothic" charset="-128"/>
                <a:cs typeface="+mn-cs"/>
              </a:defRPr>
            </a:lvl6pPr>
            <a:lvl7pPr marL="2743200" algn="l" defTabSz="914400" rtl="0" eaLnBrk="1" latinLnBrk="0" hangingPunct="1">
              <a:defRPr kern="1200">
                <a:solidFill>
                  <a:schemeClr val="tx1"/>
                </a:solidFill>
                <a:latin typeface="Calibri" charset="0"/>
                <a:ea typeface="MS PGothic" charset="-128"/>
                <a:cs typeface="+mn-cs"/>
              </a:defRPr>
            </a:lvl7pPr>
            <a:lvl8pPr marL="3200400" algn="l" defTabSz="914400" rtl="0" eaLnBrk="1" latinLnBrk="0" hangingPunct="1">
              <a:defRPr kern="1200">
                <a:solidFill>
                  <a:schemeClr val="tx1"/>
                </a:solidFill>
                <a:latin typeface="Calibri" charset="0"/>
                <a:ea typeface="MS PGothic" charset="-128"/>
                <a:cs typeface="+mn-cs"/>
              </a:defRPr>
            </a:lvl8pPr>
            <a:lvl9pPr marL="3657600" algn="l" defTabSz="914400" rtl="0" eaLnBrk="1" latinLnBrk="0" hangingPunct="1">
              <a:defRPr kern="1200">
                <a:solidFill>
                  <a:schemeClr val="tx1"/>
                </a:solidFill>
                <a:latin typeface="Calibri" charset="0"/>
                <a:ea typeface="MS PGothic" charset="-128"/>
                <a:cs typeface="+mn-cs"/>
              </a:defRPr>
            </a:lvl9pPr>
          </a:lstStyle>
          <a:p>
            <a:r>
              <a:rPr lang="en-GB" sz="900" b="1" dirty="0">
                <a:latin typeface="Roboto Medium"/>
                <a:ea typeface="Roboto Medium"/>
                <a:cs typeface="Roboto Medium"/>
              </a:rPr>
              <a:t>Interpretation</a:t>
            </a:r>
            <a:r>
              <a:rPr lang="en-GB" sz="900" dirty="0">
                <a:latin typeface="Roboto Medium"/>
                <a:ea typeface="Roboto Medium"/>
                <a:cs typeface="Roboto Medium"/>
              </a:rPr>
              <a:t>: </a:t>
            </a:r>
            <a:r>
              <a:rPr lang="en-US" sz="900" dirty="0">
                <a:latin typeface="Roboto Medium"/>
                <a:ea typeface="Roboto Medium"/>
                <a:cs typeface="Roboto Medium"/>
              </a:rPr>
              <a:t>The analysis of mean billed amounts by health facility demographic reveals varying costs across different healthcare facilities. health facilities such as North </a:t>
            </a:r>
            <a:r>
              <a:rPr lang="en-US" sz="900" dirty="0" err="1">
                <a:latin typeface="Roboto Medium"/>
                <a:ea typeface="Roboto Medium"/>
                <a:cs typeface="Roboto Medium"/>
              </a:rPr>
              <a:t>Clairesit</a:t>
            </a:r>
            <a:r>
              <a:rPr lang="en-US" sz="900" dirty="0">
                <a:latin typeface="Roboto Medium"/>
                <a:ea typeface="Roboto Medium"/>
                <a:cs typeface="Roboto Medium"/>
              </a:rPr>
              <a:t> Du </a:t>
            </a:r>
            <a:r>
              <a:rPr lang="en-US" sz="900" dirty="0" err="1">
                <a:latin typeface="Roboto Medium"/>
                <a:ea typeface="Roboto Medium"/>
                <a:cs typeface="Roboto Medium"/>
              </a:rPr>
              <a:t>Grayscloud</a:t>
            </a:r>
            <a:r>
              <a:rPr lang="en-US" sz="900" dirty="0">
                <a:latin typeface="Roboto Medium"/>
                <a:ea typeface="Roboto Medium"/>
                <a:cs typeface="Roboto Medium"/>
              </a:rPr>
              <a:t> and EL </a:t>
            </a:r>
            <a:r>
              <a:rPr lang="en-US" sz="900" dirty="0" err="1">
                <a:latin typeface="Roboto Medium"/>
                <a:ea typeface="Roboto Medium"/>
                <a:cs typeface="Roboto Medium"/>
              </a:rPr>
              <a:t>Genlrnie</a:t>
            </a:r>
            <a:r>
              <a:rPr lang="en-US" sz="900" dirty="0">
                <a:latin typeface="Roboto Medium"/>
                <a:ea typeface="Roboto Medium"/>
                <a:cs typeface="Roboto Medium"/>
              </a:rPr>
              <a:t> and Mat Haven exhibit higher mean billed amounts compared to other facilities like New </a:t>
            </a:r>
            <a:r>
              <a:rPr lang="en-US" sz="900" dirty="0" err="1">
                <a:latin typeface="Roboto Medium"/>
                <a:ea typeface="Roboto Medium"/>
                <a:cs typeface="Roboto Medium"/>
              </a:rPr>
              <a:t>Gessdon</a:t>
            </a:r>
            <a:r>
              <a:rPr lang="en-US" sz="900" dirty="0">
                <a:latin typeface="Roboto Medium"/>
                <a:ea typeface="Roboto Medium"/>
                <a:cs typeface="Roboto Medium"/>
              </a:rPr>
              <a:t> and </a:t>
            </a:r>
            <a:r>
              <a:rPr lang="en-US" sz="900" dirty="0" err="1">
                <a:latin typeface="Roboto Medium"/>
                <a:ea typeface="Roboto Medium"/>
                <a:cs typeface="Roboto Medium"/>
              </a:rPr>
              <a:t>Brixnessrna</a:t>
            </a:r>
            <a:r>
              <a:rPr lang="en-US" sz="900" dirty="0">
                <a:latin typeface="Roboto Medium"/>
                <a:ea typeface="Roboto Medium"/>
                <a:cs typeface="Roboto Medium"/>
              </a:rPr>
              <a:t>. These findings suggest notable differences in healthcare costs based on facility locations within the dataset, highlighting the importance of facility-specific cost management strategies to optimize our costs effectively.</a:t>
            </a:r>
            <a:endParaRPr lang="en-US" sz="900" dirty="0"/>
          </a:p>
        </p:txBody>
      </p:sp>
      <p:graphicFrame>
        <p:nvGraphicFramePr>
          <p:cNvPr id="5" name="Chart 4">
            <a:extLst>
              <a:ext uri="{FF2B5EF4-FFF2-40B4-BE49-F238E27FC236}">
                <a16:creationId xmlns:a16="http://schemas.microsoft.com/office/drawing/2014/main" id="{CE30ABA8-D9CC-0FAC-FCDB-A900DC708608}"/>
              </a:ext>
            </a:extLst>
          </p:cNvPr>
          <p:cNvGraphicFramePr>
            <a:graphicFrameLocks/>
          </p:cNvGraphicFramePr>
          <p:nvPr>
            <p:extLst>
              <p:ext uri="{D42A27DB-BD31-4B8C-83A1-F6EECF244321}">
                <p14:modId xmlns:p14="http://schemas.microsoft.com/office/powerpoint/2010/main" val="2545473180"/>
              </p:ext>
            </p:extLst>
          </p:nvPr>
        </p:nvGraphicFramePr>
        <p:xfrm>
          <a:off x="447040" y="759877"/>
          <a:ext cx="8358960" cy="2979003"/>
        </p:xfrm>
        <a:graphic>
          <a:graphicData uri="http://schemas.openxmlformats.org/drawingml/2006/chart">
            <c:chart xmlns:c="http://schemas.openxmlformats.org/drawingml/2006/chart" xmlns:r="http://schemas.openxmlformats.org/officeDocument/2006/relationships" r:id="rId4"/>
          </a:graphicData>
        </a:graphic>
      </p:graphicFrame>
      <p:sp>
        <p:nvSpPr>
          <p:cNvPr id="6" name="Title 1">
            <a:extLst>
              <a:ext uri="{FF2B5EF4-FFF2-40B4-BE49-F238E27FC236}">
                <a16:creationId xmlns:a16="http://schemas.microsoft.com/office/drawing/2014/main" id="{BB401EF7-665D-C476-146C-57EDF1927BAA}"/>
              </a:ext>
            </a:extLst>
          </p:cNvPr>
          <p:cNvSpPr txBox="1">
            <a:spLocks/>
          </p:cNvSpPr>
          <p:nvPr/>
        </p:nvSpPr>
        <p:spPr>
          <a:xfrm>
            <a:off x="1085850" y="315321"/>
            <a:ext cx="7393781" cy="41586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393192">
              <a:spcAft>
                <a:spcPts val="600"/>
              </a:spcAft>
              <a:defRPr/>
            </a:pPr>
            <a:r>
              <a:rPr lang="en-US" sz="1600" dirty="0">
                <a:solidFill>
                  <a:srgbClr val="002060"/>
                </a:solidFill>
                <a:latin typeface="Roboto Medium"/>
                <a:ea typeface="Roboto Medium"/>
                <a:cs typeface="Roboto Medium"/>
              </a:rPr>
              <a:t>Healthcare costs variation based on health facility</a:t>
            </a:r>
          </a:p>
        </p:txBody>
      </p:sp>
    </p:spTree>
    <p:extLst>
      <p:ext uri="{BB962C8B-B14F-4D97-AF65-F5344CB8AC3E}">
        <p14:creationId xmlns:p14="http://schemas.microsoft.com/office/powerpoint/2010/main" val="493285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AE71BDE-608F-319A-D71F-1DF22C8DE4B1}"/>
              </a:ext>
            </a:extLst>
          </p:cNvPr>
          <p:cNvSpPr/>
          <p:nvPr/>
        </p:nvSpPr>
        <p:spPr>
          <a:xfrm>
            <a:off x="117987" y="81116"/>
            <a:ext cx="8915399" cy="4933336"/>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1" name="Rectangle 10">
            <a:extLst>
              <a:ext uri="{FF2B5EF4-FFF2-40B4-BE49-F238E27FC236}">
                <a16:creationId xmlns:a16="http://schemas.microsoft.com/office/drawing/2014/main" id="{191695BF-F35D-97FB-120C-7BC758895699}"/>
              </a:ext>
            </a:extLst>
          </p:cNvPr>
          <p:cNvSpPr/>
          <p:nvPr/>
        </p:nvSpPr>
        <p:spPr>
          <a:xfrm flipV="1">
            <a:off x="284576" y="279769"/>
            <a:ext cx="8618811" cy="4183887"/>
          </a:xfrm>
          <a:prstGeom prst="rect">
            <a:avLst/>
          </a:prstGeom>
          <a:solidFill>
            <a:schemeClr val="bg1"/>
          </a:solid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rtl="0">
              <a:defRPr/>
            </a:pPr>
            <a:endParaRPr lang="en-US" sz="1800" b="0" i="0" u="none" strike="noStrike" baseline="0" dirty="0">
              <a:solidFill>
                <a:srgbClr val="002060"/>
              </a:solidFill>
              <a:latin typeface="Aptos Narrow" panose="02110004020202020204"/>
            </a:endParaRPr>
          </a:p>
        </p:txBody>
      </p:sp>
      <p:sp>
        <p:nvSpPr>
          <p:cNvPr id="46" name="TextBox 45">
            <a:extLst>
              <a:ext uri="{FF2B5EF4-FFF2-40B4-BE49-F238E27FC236}">
                <a16:creationId xmlns:a16="http://schemas.microsoft.com/office/drawing/2014/main" id="{A4B15ACD-EEF4-701D-1198-E61F9F0E297A}"/>
              </a:ext>
            </a:extLst>
          </p:cNvPr>
          <p:cNvSpPr txBox="1"/>
          <p:nvPr/>
        </p:nvSpPr>
        <p:spPr>
          <a:xfrm>
            <a:off x="2680221" y="2863769"/>
            <a:ext cx="637088" cy="357021"/>
          </a:xfrm>
          <a:prstGeom prst="rect">
            <a:avLst/>
          </a:prstGeom>
          <a:noFill/>
        </p:spPr>
        <p:txBody>
          <a:bodyPr wrap="square" rtlCol="0">
            <a:spAutoFit/>
          </a:bodyPr>
          <a:lstStyle/>
          <a:p>
            <a:r>
              <a:rPr lang="en-GB" sz="1720" dirty="0">
                <a:solidFill>
                  <a:schemeClr val="bg1"/>
                </a:solidFill>
                <a:latin typeface="Roboto Medium"/>
                <a:ea typeface="Roboto Medium"/>
                <a:cs typeface="Roboto Medium"/>
              </a:rPr>
              <a:t>20%</a:t>
            </a:r>
          </a:p>
        </p:txBody>
      </p:sp>
      <p:sp>
        <p:nvSpPr>
          <p:cNvPr id="47" name="Title 1">
            <a:extLst>
              <a:ext uri="{FF2B5EF4-FFF2-40B4-BE49-F238E27FC236}">
                <a16:creationId xmlns:a16="http://schemas.microsoft.com/office/drawing/2014/main" id="{B7CDAD2A-AA0C-5F5B-2F1C-3A94D78778FB}"/>
              </a:ext>
            </a:extLst>
          </p:cNvPr>
          <p:cNvSpPr txBox="1">
            <a:spLocks/>
          </p:cNvSpPr>
          <p:nvPr/>
        </p:nvSpPr>
        <p:spPr>
          <a:xfrm>
            <a:off x="2520627" y="3262582"/>
            <a:ext cx="1229143" cy="24706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393192" eaLnBrk="0" hangingPunct="0">
              <a:lnSpc>
                <a:spcPct val="100000"/>
              </a:lnSpc>
              <a:spcAft>
                <a:spcPts val="600"/>
              </a:spcAft>
              <a:defRPr/>
            </a:pPr>
            <a:r>
              <a:rPr lang="en-ZA" sz="1400" kern="1200" dirty="0">
                <a:solidFill>
                  <a:schemeClr val="bg1"/>
                </a:solidFill>
                <a:latin typeface="Roboto Medium"/>
                <a:ea typeface="Roboto Medium"/>
                <a:cs typeface="Roboto Medium"/>
              </a:rPr>
              <a:t>Increase</a:t>
            </a:r>
            <a:endParaRPr kumimoji="0" lang="en-ZA" sz="1400" b="0" i="0" u="none" strike="noStrike" kern="1200" cap="none" spc="0" normalizeH="0" baseline="0" noProof="0" dirty="0">
              <a:ln>
                <a:noFill/>
              </a:ln>
              <a:solidFill>
                <a:schemeClr val="bg1"/>
              </a:solidFill>
              <a:effectLst/>
              <a:uLnTx/>
              <a:uFillTx/>
              <a:latin typeface="Roboto Medium" panose="02000000000000000000" pitchFamily="2" charset="0"/>
              <a:ea typeface="Roboto Medium" panose="02000000000000000000" pitchFamily="2" charset="0"/>
              <a:cs typeface="Roboto Medium" panose="02000000000000000000" pitchFamily="2" charset="0"/>
            </a:endParaRPr>
          </a:p>
        </p:txBody>
      </p:sp>
      <p:sp>
        <p:nvSpPr>
          <p:cNvPr id="13" name="Title 1">
            <a:extLst>
              <a:ext uri="{FF2B5EF4-FFF2-40B4-BE49-F238E27FC236}">
                <a16:creationId xmlns:a16="http://schemas.microsoft.com/office/drawing/2014/main" id="{4A4E46A8-F931-7DD6-D179-2B6D5E614630}"/>
              </a:ext>
            </a:extLst>
          </p:cNvPr>
          <p:cNvSpPr txBox="1">
            <a:spLocks/>
          </p:cNvSpPr>
          <p:nvPr/>
        </p:nvSpPr>
        <p:spPr>
          <a:xfrm>
            <a:off x="1085850" y="315321"/>
            <a:ext cx="7393781" cy="41586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393192">
              <a:spcAft>
                <a:spcPts val="600"/>
              </a:spcAft>
              <a:defRPr/>
            </a:pPr>
            <a:r>
              <a:rPr lang="en-US" sz="1600" dirty="0">
                <a:solidFill>
                  <a:srgbClr val="002060"/>
                </a:solidFill>
                <a:latin typeface="Roboto Medium"/>
                <a:ea typeface="Roboto Medium"/>
                <a:cs typeface="Roboto Medium"/>
              </a:rPr>
              <a:t>Healthcare costs variation based on plan type and geographic location</a:t>
            </a:r>
          </a:p>
        </p:txBody>
      </p:sp>
      <p:grpSp>
        <p:nvGrpSpPr>
          <p:cNvPr id="14" name="Group 13">
            <a:extLst>
              <a:ext uri="{FF2B5EF4-FFF2-40B4-BE49-F238E27FC236}">
                <a16:creationId xmlns:a16="http://schemas.microsoft.com/office/drawing/2014/main" id="{04631818-698C-D342-E55B-394BC9124A19}"/>
              </a:ext>
            </a:extLst>
          </p:cNvPr>
          <p:cNvGrpSpPr/>
          <p:nvPr/>
        </p:nvGrpSpPr>
        <p:grpSpPr>
          <a:xfrm>
            <a:off x="284576" y="4411522"/>
            <a:ext cx="8618811" cy="491067"/>
            <a:chOff x="375920" y="4206239"/>
            <a:chExt cx="8392160" cy="491067"/>
          </a:xfrm>
        </p:grpSpPr>
        <p:sp>
          <p:nvSpPr>
            <p:cNvPr id="15" name="Rectangle 14">
              <a:extLst>
                <a:ext uri="{FF2B5EF4-FFF2-40B4-BE49-F238E27FC236}">
                  <a16:creationId xmlns:a16="http://schemas.microsoft.com/office/drawing/2014/main" id="{EE26FE04-251F-CF31-FEAC-2148FB4B9D46}"/>
                </a:ext>
              </a:extLst>
            </p:cNvPr>
            <p:cNvSpPr/>
            <p:nvPr/>
          </p:nvSpPr>
          <p:spPr>
            <a:xfrm>
              <a:off x="375920" y="4206239"/>
              <a:ext cx="8392160" cy="49106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16" name="Picture 15" descr="A blue and yellow logo&#10;&#10;Description automatically generated">
              <a:extLst>
                <a:ext uri="{FF2B5EF4-FFF2-40B4-BE49-F238E27FC236}">
                  <a16:creationId xmlns:a16="http://schemas.microsoft.com/office/drawing/2014/main" id="{0D8CA253-C190-0562-F2FC-8653FC00DA6C}"/>
                </a:ext>
              </a:extLst>
            </p:cNvPr>
            <p:cNvPicPr>
              <a:picLocks noChangeAspect="1"/>
            </p:cNvPicPr>
            <p:nvPr/>
          </p:nvPicPr>
          <p:blipFill>
            <a:blip r:embed="rId2"/>
            <a:stretch>
              <a:fillRect/>
            </a:stretch>
          </p:blipFill>
          <p:spPr>
            <a:xfrm>
              <a:off x="8178853" y="4253653"/>
              <a:ext cx="494401" cy="386080"/>
            </a:xfrm>
            <a:prstGeom prst="rect">
              <a:avLst/>
            </a:prstGeom>
          </p:spPr>
        </p:pic>
      </p:grpSp>
      <p:pic>
        <p:nvPicPr>
          <p:cNvPr id="17" name="Picture 16" descr="A logo with text on it&#10;&#10;Description automatically generated">
            <a:extLst>
              <a:ext uri="{FF2B5EF4-FFF2-40B4-BE49-F238E27FC236}">
                <a16:creationId xmlns:a16="http://schemas.microsoft.com/office/drawing/2014/main" id="{B772811E-3C0B-D50D-E218-48DEB43C39F8}"/>
              </a:ext>
            </a:extLst>
          </p:cNvPr>
          <p:cNvPicPr>
            <a:picLocks noChangeAspect="1"/>
          </p:cNvPicPr>
          <p:nvPr/>
        </p:nvPicPr>
        <p:blipFill>
          <a:blip r:embed="rId3"/>
          <a:stretch>
            <a:fillRect/>
          </a:stretch>
        </p:blipFill>
        <p:spPr>
          <a:xfrm>
            <a:off x="277298" y="189541"/>
            <a:ext cx="712338" cy="570336"/>
          </a:xfrm>
          <a:prstGeom prst="rect">
            <a:avLst/>
          </a:prstGeom>
        </p:spPr>
      </p:pic>
      <p:sp>
        <p:nvSpPr>
          <p:cNvPr id="21" name="TextBox 20">
            <a:extLst>
              <a:ext uri="{FF2B5EF4-FFF2-40B4-BE49-F238E27FC236}">
                <a16:creationId xmlns:a16="http://schemas.microsoft.com/office/drawing/2014/main" id="{CC106B44-3F55-9B69-9840-7DCF6AB275FC}"/>
              </a:ext>
            </a:extLst>
          </p:cNvPr>
          <p:cNvSpPr txBox="1"/>
          <p:nvPr/>
        </p:nvSpPr>
        <p:spPr>
          <a:xfrm>
            <a:off x="367233" y="3170334"/>
            <a:ext cx="4227590" cy="1061829"/>
          </a:xfrm>
          <a:prstGeom prst="rect">
            <a:avLst/>
          </a:prstGeom>
          <a:noFill/>
          <a:ln>
            <a:solidFill>
              <a:srgbClr val="00B0F0"/>
            </a:solidFill>
          </a:ln>
        </p:spPr>
        <p:txBody>
          <a:bodyPr wrap="square" lIns="91440" tIns="45720" rIns="91440" bIns="45720" rtlCol="0" anchor="t">
            <a:spAutoFit/>
          </a:bodyPr>
          <a:lstStyle>
            <a:defPPr>
              <a:defRPr lang="en-US"/>
            </a:defPPr>
            <a:lvl1pPr algn="l" defTabSz="457200" rtl="0" eaLnBrk="0" fontAlgn="base" hangingPunct="0">
              <a:spcBef>
                <a:spcPct val="0"/>
              </a:spcBef>
              <a:spcAft>
                <a:spcPct val="0"/>
              </a:spcAft>
              <a:defRPr kern="1200">
                <a:solidFill>
                  <a:schemeClr val="tx1"/>
                </a:solidFill>
                <a:latin typeface="Calibri" charset="0"/>
                <a:ea typeface="MS PGothic" charset="-128"/>
                <a:cs typeface="+mn-cs"/>
              </a:defRPr>
            </a:lvl1pPr>
            <a:lvl2pPr marL="457200" algn="l" defTabSz="457200" rtl="0" eaLnBrk="0" fontAlgn="base" hangingPunct="0">
              <a:spcBef>
                <a:spcPct val="0"/>
              </a:spcBef>
              <a:spcAft>
                <a:spcPct val="0"/>
              </a:spcAft>
              <a:defRPr kern="1200">
                <a:solidFill>
                  <a:schemeClr val="tx1"/>
                </a:solidFill>
                <a:latin typeface="Calibri" charset="0"/>
                <a:ea typeface="MS PGothic" charset="-128"/>
                <a:cs typeface="+mn-cs"/>
              </a:defRPr>
            </a:lvl2pPr>
            <a:lvl3pPr marL="914400" algn="l" defTabSz="457200" rtl="0" eaLnBrk="0" fontAlgn="base" hangingPunct="0">
              <a:spcBef>
                <a:spcPct val="0"/>
              </a:spcBef>
              <a:spcAft>
                <a:spcPct val="0"/>
              </a:spcAft>
              <a:defRPr kern="1200">
                <a:solidFill>
                  <a:schemeClr val="tx1"/>
                </a:solidFill>
                <a:latin typeface="Calibri" charset="0"/>
                <a:ea typeface="MS PGothic" charset="-128"/>
                <a:cs typeface="+mn-cs"/>
              </a:defRPr>
            </a:lvl3pPr>
            <a:lvl4pPr marL="1371600" algn="l" defTabSz="457200" rtl="0" eaLnBrk="0" fontAlgn="base" hangingPunct="0">
              <a:spcBef>
                <a:spcPct val="0"/>
              </a:spcBef>
              <a:spcAft>
                <a:spcPct val="0"/>
              </a:spcAft>
              <a:defRPr kern="1200">
                <a:solidFill>
                  <a:schemeClr val="tx1"/>
                </a:solidFill>
                <a:latin typeface="Calibri" charset="0"/>
                <a:ea typeface="MS PGothic" charset="-128"/>
                <a:cs typeface="+mn-cs"/>
              </a:defRPr>
            </a:lvl4pPr>
            <a:lvl5pPr marL="1828800" algn="l" defTabSz="457200" rtl="0" eaLnBrk="0" fontAlgn="base" hangingPunct="0">
              <a:spcBef>
                <a:spcPct val="0"/>
              </a:spcBef>
              <a:spcAft>
                <a:spcPct val="0"/>
              </a:spcAft>
              <a:defRPr kern="1200">
                <a:solidFill>
                  <a:schemeClr val="tx1"/>
                </a:solidFill>
                <a:latin typeface="Calibri" charset="0"/>
                <a:ea typeface="MS PGothic" charset="-128"/>
                <a:cs typeface="+mn-cs"/>
              </a:defRPr>
            </a:lvl5pPr>
            <a:lvl6pPr marL="2286000" algn="l" defTabSz="914400" rtl="0" eaLnBrk="1" latinLnBrk="0" hangingPunct="1">
              <a:defRPr kern="1200">
                <a:solidFill>
                  <a:schemeClr val="tx1"/>
                </a:solidFill>
                <a:latin typeface="Calibri" charset="0"/>
                <a:ea typeface="MS PGothic" charset="-128"/>
                <a:cs typeface="+mn-cs"/>
              </a:defRPr>
            </a:lvl6pPr>
            <a:lvl7pPr marL="2743200" algn="l" defTabSz="914400" rtl="0" eaLnBrk="1" latinLnBrk="0" hangingPunct="1">
              <a:defRPr kern="1200">
                <a:solidFill>
                  <a:schemeClr val="tx1"/>
                </a:solidFill>
                <a:latin typeface="Calibri" charset="0"/>
                <a:ea typeface="MS PGothic" charset="-128"/>
                <a:cs typeface="+mn-cs"/>
              </a:defRPr>
            </a:lvl7pPr>
            <a:lvl8pPr marL="3200400" algn="l" defTabSz="914400" rtl="0" eaLnBrk="1" latinLnBrk="0" hangingPunct="1">
              <a:defRPr kern="1200">
                <a:solidFill>
                  <a:schemeClr val="tx1"/>
                </a:solidFill>
                <a:latin typeface="Calibri" charset="0"/>
                <a:ea typeface="MS PGothic" charset="-128"/>
                <a:cs typeface="+mn-cs"/>
              </a:defRPr>
            </a:lvl8pPr>
            <a:lvl9pPr marL="3657600" algn="l" defTabSz="914400" rtl="0" eaLnBrk="1" latinLnBrk="0" hangingPunct="1">
              <a:defRPr kern="1200">
                <a:solidFill>
                  <a:schemeClr val="tx1"/>
                </a:solidFill>
                <a:latin typeface="Calibri" charset="0"/>
                <a:ea typeface="MS PGothic" charset="-128"/>
                <a:cs typeface="+mn-cs"/>
              </a:defRPr>
            </a:lvl9pPr>
          </a:lstStyle>
          <a:p>
            <a:r>
              <a:rPr lang="en-GB" sz="900" b="1" dirty="0">
                <a:latin typeface="Roboto Medium"/>
                <a:ea typeface="Roboto Medium"/>
                <a:cs typeface="Roboto Medium"/>
              </a:rPr>
              <a:t>Interpretation</a:t>
            </a:r>
            <a:r>
              <a:rPr lang="en-GB" sz="900" dirty="0">
                <a:latin typeface="Roboto Medium"/>
                <a:ea typeface="Roboto Medium"/>
                <a:cs typeface="Roboto Medium"/>
              </a:rPr>
              <a:t>:</a:t>
            </a:r>
            <a:r>
              <a:rPr lang="en-US" sz="900" dirty="0">
                <a:latin typeface="Roboto Medium"/>
                <a:ea typeface="Roboto Medium"/>
                <a:cs typeface="Roboto Medium"/>
              </a:rPr>
              <a:t>The analysis reveals variations in billed amounts based on member plan types. Specifically, individuals under the MUTUELLE scheme exhibit a slightly higher mean billed amount compared to those under the RAMA scheme, highlighting potential differences in healthcare costs associated with different insurance plans within the dataset. Understanding these variations can inform targeted cost reduction strategies tailored to specific plan types to optimize healthcare expenditure management..</a:t>
            </a:r>
            <a:endParaRPr lang="en-US" sz="900" dirty="0"/>
          </a:p>
        </p:txBody>
      </p:sp>
      <p:sp>
        <p:nvSpPr>
          <p:cNvPr id="2" name="Rectangle 1">
            <a:extLst>
              <a:ext uri="{FF2B5EF4-FFF2-40B4-BE49-F238E27FC236}">
                <a16:creationId xmlns:a16="http://schemas.microsoft.com/office/drawing/2014/main" id="{2CBA4554-BFD7-C0C8-DADC-696549A01480}"/>
              </a:ext>
            </a:extLst>
          </p:cNvPr>
          <p:cNvSpPr/>
          <p:nvPr/>
        </p:nvSpPr>
        <p:spPr>
          <a:xfrm>
            <a:off x="4655020" y="766739"/>
            <a:ext cx="147582" cy="3616093"/>
          </a:xfrm>
          <a:prstGeom prst="rect">
            <a:avLst/>
          </a:prstGeom>
          <a:solidFill>
            <a:srgbClr val="00206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EA763CB4-FD22-CDAF-CB01-E507F907DDCB}"/>
              </a:ext>
            </a:extLst>
          </p:cNvPr>
          <p:cNvSpPr txBox="1"/>
          <p:nvPr/>
        </p:nvSpPr>
        <p:spPr>
          <a:xfrm>
            <a:off x="4862799" y="3042279"/>
            <a:ext cx="3987669" cy="1200329"/>
          </a:xfrm>
          <a:prstGeom prst="rect">
            <a:avLst/>
          </a:prstGeom>
          <a:noFill/>
          <a:ln>
            <a:solidFill>
              <a:srgbClr val="00B0F0"/>
            </a:solidFill>
          </a:ln>
        </p:spPr>
        <p:txBody>
          <a:bodyPr wrap="square" lIns="91440" tIns="45720" rIns="91440" bIns="45720" rtlCol="0" anchor="t">
            <a:spAutoFit/>
          </a:bodyPr>
          <a:lstStyle>
            <a:defPPr>
              <a:defRPr lang="en-US"/>
            </a:defPPr>
            <a:lvl1pPr algn="l" defTabSz="457200" rtl="0" eaLnBrk="0" fontAlgn="base" hangingPunct="0">
              <a:spcBef>
                <a:spcPct val="0"/>
              </a:spcBef>
              <a:spcAft>
                <a:spcPct val="0"/>
              </a:spcAft>
              <a:defRPr kern="1200">
                <a:solidFill>
                  <a:schemeClr val="tx1"/>
                </a:solidFill>
                <a:latin typeface="Calibri" charset="0"/>
                <a:ea typeface="MS PGothic" charset="-128"/>
                <a:cs typeface="+mn-cs"/>
              </a:defRPr>
            </a:lvl1pPr>
            <a:lvl2pPr marL="457200" algn="l" defTabSz="457200" rtl="0" eaLnBrk="0" fontAlgn="base" hangingPunct="0">
              <a:spcBef>
                <a:spcPct val="0"/>
              </a:spcBef>
              <a:spcAft>
                <a:spcPct val="0"/>
              </a:spcAft>
              <a:defRPr kern="1200">
                <a:solidFill>
                  <a:schemeClr val="tx1"/>
                </a:solidFill>
                <a:latin typeface="Calibri" charset="0"/>
                <a:ea typeface="MS PGothic" charset="-128"/>
                <a:cs typeface="+mn-cs"/>
              </a:defRPr>
            </a:lvl2pPr>
            <a:lvl3pPr marL="914400" algn="l" defTabSz="457200" rtl="0" eaLnBrk="0" fontAlgn="base" hangingPunct="0">
              <a:spcBef>
                <a:spcPct val="0"/>
              </a:spcBef>
              <a:spcAft>
                <a:spcPct val="0"/>
              </a:spcAft>
              <a:defRPr kern="1200">
                <a:solidFill>
                  <a:schemeClr val="tx1"/>
                </a:solidFill>
                <a:latin typeface="Calibri" charset="0"/>
                <a:ea typeface="MS PGothic" charset="-128"/>
                <a:cs typeface="+mn-cs"/>
              </a:defRPr>
            </a:lvl3pPr>
            <a:lvl4pPr marL="1371600" algn="l" defTabSz="457200" rtl="0" eaLnBrk="0" fontAlgn="base" hangingPunct="0">
              <a:spcBef>
                <a:spcPct val="0"/>
              </a:spcBef>
              <a:spcAft>
                <a:spcPct val="0"/>
              </a:spcAft>
              <a:defRPr kern="1200">
                <a:solidFill>
                  <a:schemeClr val="tx1"/>
                </a:solidFill>
                <a:latin typeface="Calibri" charset="0"/>
                <a:ea typeface="MS PGothic" charset="-128"/>
                <a:cs typeface="+mn-cs"/>
              </a:defRPr>
            </a:lvl4pPr>
            <a:lvl5pPr marL="1828800" algn="l" defTabSz="457200" rtl="0" eaLnBrk="0" fontAlgn="base" hangingPunct="0">
              <a:spcBef>
                <a:spcPct val="0"/>
              </a:spcBef>
              <a:spcAft>
                <a:spcPct val="0"/>
              </a:spcAft>
              <a:defRPr kern="1200">
                <a:solidFill>
                  <a:schemeClr val="tx1"/>
                </a:solidFill>
                <a:latin typeface="Calibri" charset="0"/>
                <a:ea typeface="MS PGothic" charset="-128"/>
                <a:cs typeface="+mn-cs"/>
              </a:defRPr>
            </a:lvl5pPr>
            <a:lvl6pPr marL="2286000" algn="l" defTabSz="914400" rtl="0" eaLnBrk="1" latinLnBrk="0" hangingPunct="1">
              <a:defRPr kern="1200">
                <a:solidFill>
                  <a:schemeClr val="tx1"/>
                </a:solidFill>
                <a:latin typeface="Calibri" charset="0"/>
                <a:ea typeface="MS PGothic" charset="-128"/>
                <a:cs typeface="+mn-cs"/>
              </a:defRPr>
            </a:lvl6pPr>
            <a:lvl7pPr marL="2743200" algn="l" defTabSz="914400" rtl="0" eaLnBrk="1" latinLnBrk="0" hangingPunct="1">
              <a:defRPr kern="1200">
                <a:solidFill>
                  <a:schemeClr val="tx1"/>
                </a:solidFill>
                <a:latin typeface="Calibri" charset="0"/>
                <a:ea typeface="MS PGothic" charset="-128"/>
                <a:cs typeface="+mn-cs"/>
              </a:defRPr>
            </a:lvl7pPr>
            <a:lvl8pPr marL="3200400" algn="l" defTabSz="914400" rtl="0" eaLnBrk="1" latinLnBrk="0" hangingPunct="1">
              <a:defRPr kern="1200">
                <a:solidFill>
                  <a:schemeClr val="tx1"/>
                </a:solidFill>
                <a:latin typeface="Calibri" charset="0"/>
                <a:ea typeface="MS PGothic" charset="-128"/>
                <a:cs typeface="+mn-cs"/>
              </a:defRPr>
            </a:lvl8pPr>
            <a:lvl9pPr marL="3657600" algn="l" defTabSz="914400" rtl="0" eaLnBrk="1" latinLnBrk="0" hangingPunct="1">
              <a:defRPr kern="1200">
                <a:solidFill>
                  <a:schemeClr val="tx1"/>
                </a:solidFill>
                <a:latin typeface="Calibri" charset="0"/>
                <a:ea typeface="MS PGothic" charset="-128"/>
                <a:cs typeface="+mn-cs"/>
              </a:defRPr>
            </a:lvl9pPr>
          </a:lstStyle>
          <a:p>
            <a:r>
              <a:rPr lang="en-GB" sz="900" b="1" dirty="0">
                <a:latin typeface="Roboto Medium"/>
                <a:ea typeface="Roboto Medium"/>
                <a:cs typeface="Roboto Medium"/>
              </a:rPr>
              <a:t>Interpretation</a:t>
            </a:r>
            <a:r>
              <a:rPr lang="en-GB" sz="900" dirty="0">
                <a:latin typeface="Roboto Medium"/>
                <a:ea typeface="Roboto Medium"/>
                <a:cs typeface="Roboto Medium"/>
              </a:rPr>
              <a:t>: </a:t>
            </a:r>
            <a:r>
              <a:rPr lang="en-US" sz="900" dirty="0">
                <a:latin typeface="Roboto Medium"/>
                <a:ea typeface="Roboto Medium"/>
                <a:cs typeface="Roboto Medium"/>
              </a:rPr>
              <a:t>The analysis of mean billed amounts by geographic location reveals substantial variations in healthcare costs across different regions. Locations such as New </a:t>
            </a:r>
            <a:r>
              <a:rPr lang="en-US" sz="900" dirty="0" err="1">
                <a:latin typeface="Roboto Medium"/>
                <a:ea typeface="Roboto Medium"/>
                <a:cs typeface="Roboto Medium"/>
              </a:rPr>
              <a:t>Braxtonton</a:t>
            </a:r>
            <a:r>
              <a:rPr lang="en-US" sz="900" dirty="0">
                <a:latin typeface="Roboto Medium"/>
                <a:ea typeface="Roboto Medium"/>
                <a:cs typeface="Roboto Medium"/>
              </a:rPr>
              <a:t> and New </a:t>
            </a:r>
            <a:r>
              <a:rPr lang="en-US" sz="900" dirty="0" err="1">
                <a:latin typeface="Roboto Medium"/>
                <a:ea typeface="Roboto Medium"/>
                <a:cs typeface="Roboto Medium"/>
              </a:rPr>
              <a:t>Cordellfield</a:t>
            </a:r>
            <a:r>
              <a:rPr lang="en-US" sz="900" dirty="0">
                <a:latin typeface="Roboto Medium"/>
                <a:ea typeface="Roboto Medium"/>
                <a:cs typeface="Roboto Medium"/>
              </a:rPr>
              <a:t> exhibit notably higher mean billed amounts compared to other areas like Port </a:t>
            </a:r>
            <a:r>
              <a:rPr lang="en-US" sz="900" dirty="0" err="1">
                <a:latin typeface="Roboto Medium"/>
                <a:ea typeface="Roboto Medium"/>
                <a:cs typeface="Roboto Medium"/>
              </a:rPr>
              <a:t>Keyonville</a:t>
            </a:r>
            <a:r>
              <a:rPr lang="en-US" sz="900" dirty="0">
                <a:latin typeface="Roboto Medium"/>
                <a:ea typeface="Roboto Medium"/>
                <a:cs typeface="Roboto Medium"/>
              </a:rPr>
              <a:t> and North </a:t>
            </a:r>
            <a:r>
              <a:rPr lang="en-US" sz="900" dirty="0" err="1">
                <a:latin typeface="Roboto Medium"/>
                <a:ea typeface="Roboto Medium"/>
                <a:cs typeface="Roboto Medium"/>
              </a:rPr>
              <a:t>Oswaldview</a:t>
            </a:r>
            <a:r>
              <a:rPr lang="en-US" sz="900" dirty="0">
                <a:latin typeface="Roboto Medium"/>
                <a:ea typeface="Roboto Medium"/>
                <a:cs typeface="Roboto Medium"/>
              </a:rPr>
              <a:t>. These findings highlight geographical disparities in healthcare expenditure within the dataset, suggesting the importance of regional-specific cost management strategies to optimize healthcare budgeting and resource allocation effectively.</a:t>
            </a:r>
            <a:endParaRPr lang="en-US" sz="900" dirty="0"/>
          </a:p>
        </p:txBody>
      </p:sp>
      <mc:AlternateContent xmlns:mc="http://schemas.openxmlformats.org/markup-compatibility/2006">
        <mc:Choice xmlns:cx1="http://schemas.microsoft.com/office/drawing/2015/9/8/chartex" Requires="cx1">
          <p:graphicFrame>
            <p:nvGraphicFramePr>
              <p:cNvPr id="7" name="Chart 6">
                <a:extLst>
                  <a:ext uri="{FF2B5EF4-FFF2-40B4-BE49-F238E27FC236}">
                    <a16:creationId xmlns:a16="http://schemas.microsoft.com/office/drawing/2014/main" id="{5364E578-60E2-6831-96D3-4825E57B4283}"/>
                  </a:ext>
                </a:extLst>
              </p:cNvPr>
              <p:cNvGraphicFramePr/>
              <p:nvPr>
                <p:extLst>
                  <p:ext uri="{D42A27DB-BD31-4B8C-83A1-F6EECF244321}">
                    <p14:modId xmlns:p14="http://schemas.microsoft.com/office/powerpoint/2010/main" val="1741348780"/>
                  </p:ext>
                </p:extLst>
              </p:nvPr>
            </p:nvGraphicFramePr>
            <p:xfrm>
              <a:off x="374511" y="766738"/>
              <a:ext cx="4054642" cy="2361804"/>
            </p:xfrm>
            <a:graphic>
              <a:graphicData uri="http://schemas.microsoft.com/office/drawing/2014/chartex">
                <cx:chart xmlns:cx="http://schemas.microsoft.com/office/drawing/2014/chartex" xmlns:r="http://schemas.openxmlformats.org/officeDocument/2006/relationships" r:id="rId4"/>
              </a:graphicData>
            </a:graphic>
          </p:graphicFrame>
        </mc:Choice>
        <mc:Fallback>
          <p:pic>
            <p:nvPicPr>
              <p:cNvPr id="7" name="Chart 6">
                <a:extLst>
                  <a:ext uri="{FF2B5EF4-FFF2-40B4-BE49-F238E27FC236}">
                    <a16:creationId xmlns:a16="http://schemas.microsoft.com/office/drawing/2014/main" id="{5364E578-60E2-6831-96D3-4825E57B4283}"/>
                  </a:ext>
                </a:extLst>
              </p:cNvPr>
              <p:cNvPicPr>
                <a:picLocks noGrp="1" noRot="1" noChangeAspect="1" noMove="1" noResize="1" noEditPoints="1" noAdjustHandles="1" noChangeArrowheads="1" noChangeShapeType="1"/>
              </p:cNvPicPr>
              <p:nvPr/>
            </p:nvPicPr>
            <p:blipFill>
              <a:blip r:embed="rId5"/>
              <a:stretch>
                <a:fillRect/>
              </a:stretch>
            </p:blipFill>
            <p:spPr>
              <a:xfrm>
                <a:off x="374511" y="766738"/>
                <a:ext cx="4054642" cy="2361804"/>
              </a:xfrm>
              <a:prstGeom prst="rect">
                <a:avLst/>
              </a:prstGeom>
            </p:spPr>
          </p:pic>
        </mc:Fallback>
      </mc:AlternateContent>
      <p:graphicFrame>
        <p:nvGraphicFramePr>
          <p:cNvPr id="9" name="Table 8">
            <a:extLst>
              <a:ext uri="{FF2B5EF4-FFF2-40B4-BE49-F238E27FC236}">
                <a16:creationId xmlns:a16="http://schemas.microsoft.com/office/drawing/2014/main" id="{8794B3A6-DC59-8762-E335-640C92015EB9}"/>
              </a:ext>
            </a:extLst>
          </p:cNvPr>
          <p:cNvGraphicFramePr>
            <a:graphicFrameLocks noGrp="1"/>
          </p:cNvGraphicFramePr>
          <p:nvPr>
            <p:extLst>
              <p:ext uri="{D42A27DB-BD31-4B8C-83A1-F6EECF244321}">
                <p14:modId xmlns:p14="http://schemas.microsoft.com/office/powerpoint/2010/main" val="2725160174"/>
              </p:ext>
            </p:extLst>
          </p:nvPr>
        </p:nvGraphicFramePr>
        <p:xfrm>
          <a:off x="4872338" y="1118651"/>
          <a:ext cx="3967754" cy="1886372"/>
        </p:xfrm>
        <a:graphic>
          <a:graphicData uri="http://schemas.openxmlformats.org/drawingml/2006/table">
            <a:tbl>
              <a:tblPr firstRow="1" firstCol="1" bandRow="1">
                <a:tableStyleId>{5C22544A-7EE6-4342-B048-85BDC9FD1C3A}</a:tableStyleId>
              </a:tblPr>
              <a:tblGrid>
                <a:gridCol w="1683415">
                  <a:extLst>
                    <a:ext uri="{9D8B030D-6E8A-4147-A177-3AD203B41FA5}">
                      <a16:colId xmlns:a16="http://schemas.microsoft.com/office/drawing/2014/main" val="330081711"/>
                    </a:ext>
                  </a:extLst>
                </a:gridCol>
                <a:gridCol w="2284339">
                  <a:extLst>
                    <a:ext uri="{9D8B030D-6E8A-4147-A177-3AD203B41FA5}">
                      <a16:colId xmlns:a16="http://schemas.microsoft.com/office/drawing/2014/main" val="1187401701"/>
                    </a:ext>
                  </a:extLst>
                </a:gridCol>
              </a:tblGrid>
              <a:tr h="302180">
                <a:tc>
                  <a:txBody>
                    <a:bodyPr/>
                    <a:lstStyle/>
                    <a:p>
                      <a:pPr marL="108585" indent="-6350" algn="l">
                        <a:lnSpc>
                          <a:spcPct val="107000"/>
                        </a:lnSpc>
                        <a:spcAft>
                          <a:spcPts val="20"/>
                        </a:spcAft>
                      </a:pPr>
                      <a:r>
                        <a:rPr lang="en-US" sz="1200" kern="100" dirty="0">
                          <a:effectLst/>
                        </a:rPr>
                        <a:t>Location</a:t>
                      </a:r>
                    </a:p>
                  </a:txBody>
                  <a:tcPr marL="67945" marR="73025" marT="8255" marB="0">
                    <a:solidFill>
                      <a:srgbClr val="002060"/>
                    </a:solidFill>
                  </a:tcPr>
                </a:tc>
                <a:tc>
                  <a:txBody>
                    <a:bodyPr/>
                    <a:lstStyle/>
                    <a:p>
                      <a:pPr marL="108585" indent="-6350" algn="l">
                        <a:lnSpc>
                          <a:spcPct val="107000"/>
                        </a:lnSpc>
                        <a:spcAft>
                          <a:spcPts val="20"/>
                        </a:spcAft>
                      </a:pPr>
                      <a:r>
                        <a:rPr lang="en-US" sz="1200" kern="100" dirty="0">
                          <a:effectLst/>
                        </a:rPr>
                        <a:t>Billed Amount(RWF)</a:t>
                      </a:r>
                      <a:endParaRPr lang="en-RW" sz="12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7945" marR="73025" marT="8255" marB="0">
                    <a:solidFill>
                      <a:srgbClr val="002060"/>
                    </a:solidFill>
                  </a:tcPr>
                </a:tc>
                <a:extLst>
                  <a:ext uri="{0D108BD9-81ED-4DB2-BD59-A6C34878D82A}">
                    <a16:rowId xmlns:a16="http://schemas.microsoft.com/office/drawing/2014/main" val="100591866"/>
                  </a:ext>
                </a:extLst>
              </a:tr>
              <a:tr h="318401">
                <a:tc>
                  <a:txBody>
                    <a:bodyPr/>
                    <a:lstStyle/>
                    <a:p>
                      <a:pPr marL="108585" marR="0" lvl="0" indent="-6350" algn="l" defTabSz="457200" rtl="0" eaLnBrk="1" fontAlgn="auto" latinLnBrk="0" hangingPunct="1">
                        <a:lnSpc>
                          <a:spcPct val="107000"/>
                        </a:lnSpc>
                        <a:spcBef>
                          <a:spcPts val="0"/>
                        </a:spcBef>
                        <a:spcAft>
                          <a:spcPts val="20"/>
                        </a:spcAft>
                        <a:buClrTx/>
                        <a:buSzTx/>
                        <a:buFontTx/>
                        <a:buNone/>
                        <a:tabLst/>
                        <a:defRPr/>
                      </a:pPr>
                      <a:r>
                        <a:rPr lang="en-US" sz="1200" u="none" strike="noStrike" dirty="0">
                          <a:effectLst/>
                        </a:rPr>
                        <a:t>New </a:t>
                      </a:r>
                      <a:r>
                        <a:rPr lang="en-US" sz="1200" u="none" strike="noStrike" dirty="0" err="1">
                          <a:effectLst/>
                        </a:rPr>
                        <a:t>Braxtonton</a:t>
                      </a:r>
                      <a:endParaRPr lang="en-US" sz="1200" u="none" strike="noStrike" dirty="0">
                        <a:effectLst/>
                      </a:endParaRPr>
                    </a:p>
                  </a:txBody>
                  <a:tcPr marL="67945" marR="73025" marT="8255" marB="0">
                    <a:solidFill>
                      <a:srgbClr val="002060"/>
                    </a:solidFill>
                  </a:tcPr>
                </a:tc>
                <a:tc>
                  <a:txBody>
                    <a:bodyPr/>
                    <a:lstStyle/>
                    <a:p>
                      <a:pPr marL="108585" indent="-6350" algn="l">
                        <a:lnSpc>
                          <a:spcPct val="107000"/>
                        </a:lnSpc>
                        <a:spcAft>
                          <a:spcPts val="20"/>
                        </a:spcAft>
                      </a:pPr>
                      <a:r>
                        <a:rPr lang="en-RW" sz="1200" kern="100" dirty="0">
                          <a:solidFill>
                            <a:schemeClr val="bg1"/>
                          </a:solidFill>
                          <a:effectLst/>
                        </a:rPr>
                        <a:t>379238</a:t>
                      </a:r>
                      <a:r>
                        <a:rPr lang="en-RW" sz="1200" kern="100" dirty="0">
                          <a:effectLst/>
                        </a:rPr>
                        <a:t> </a:t>
                      </a:r>
                      <a:endParaRPr lang="en-RW" sz="12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7945" marR="73025" marT="8255" marB="0">
                    <a:solidFill>
                      <a:srgbClr val="002060"/>
                    </a:solidFill>
                  </a:tcPr>
                </a:tc>
                <a:extLst>
                  <a:ext uri="{0D108BD9-81ED-4DB2-BD59-A6C34878D82A}">
                    <a16:rowId xmlns:a16="http://schemas.microsoft.com/office/drawing/2014/main" val="3576775068"/>
                  </a:ext>
                </a:extLst>
              </a:tr>
              <a:tr h="325008">
                <a:tc>
                  <a:txBody>
                    <a:bodyPr/>
                    <a:lstStyle/>
                    <a:p>
                      <a:pPr marL="108585" indent="-6350" algn="l">
                        <a:lnSpc>
                          <a:spcPct val="107000"/>
                        </a:lnSpc>
                        <a:spcAft>
                          <a:spcPts val="20"/>
                        </a:spcAft>
                      </a:pPr>
                      <a:r>
                        <a:rPr lang="en-US" sz="1200" kern="100" dirty="0">
                          <a:effectLst/>
                        </a:rPr>
                        <a:t>New </a:t>
                      </a:r>
                      <a:r>
                        <a:rPr lang="en-US" sz="1200" kern="100" dirty="0" err="1">
                          <a:effectLst/>
                        </a:rPr>
                        <a:t>Cordellfield</a:t>
                      </a:r>
                      <a:endParaRPr lang="en-US" sz="1200" kern="100" dirty="0">
                        <a:effectLst/>
                      </a:endParaRPr>
                    </a:p>
                  </a:txBody>
                  <a:tcPr marL="67945" marR="73025" marT="8255" marB="0">
                    <a:solidFill>
                      <a:srgbClr val="002060"/>
                    </a:solidFill>
                  </a:tcPr>
                </a:tc>
                <a:tc>
                  <a:txBody>
                    <a:bodyPr/>
                    <a:lstStyle/>
                    <a:p>
                      <a:pPr marL="108585" indent="-6350" algn="l">
                        <a:lnSpc>
                          <a:spcPct val="107000"/>
                        </a:lnSpc>
                        <a:spcAft>
                          <a:spcPts val="20"/>
                        </a:spcAft>
                      </a:pPr>
                      <a:r>
                        <a:rPr lang="en-RW" sz="1200" kern="100" dirty="0">
                          <a:solidFill>
                            <a:schemeClr val="bg1"/>
                          </a:solidFill>
                          <a:effectLst/>
                        </a:rPr>
                        <a:t>377660</a:t>
                      </a:r>
                    </a:p>
                  </a:txBody>
                  <a:tcPr marL="67945" marR="73025" marT="8255" marB="0">
                    <a:solidFill>
                      <a:srgbClr val="002060"/>
                    </a:solidFill>
                  </a:tcPr>
                </a:tc>
                <a:extLst>
                  <a:ext uri="{0D108BD9-81ED-4DB2-BD59-A6C34878D82A}">
                    <a16:rowId xmlns:a16="http://schemas.microsoft.com/office/drawing/2014/main" val="3029394948"/>
                  </a:ext>
                </a:extLst>
              </a:tr>
              <a:tr h="281153">
                <a:tc>
                  <a:txBody>
                    <a:bodyPr/>
                    <a:lstStyle/>
                    <a:p>
                      <a:pPr marL="108585" indent="-6350" algn="l">
                        <a:lnSpc>
                          <a:spcPct val="107000"/>
                        </a:lnSpc>
                        <a:spcAft>
                          <a:spcPts val="20"/>
                        </a:spcAft>
                      </a:pPr>
                      <a:r>
                        <a:rPr lang="en-US" sz="1200" kern="100" dirty="0" err="1">
                          <a:effectLst/>
                        </a:rPr>
                        <a:t>Lucindachester</a:t>
                      </a:r>
                      <a:endParaRPr lang="en-US" sz="1200" kern="100" dirty="0">
                        <a:effectLst/>
                      </a:endParaRPr>
                    </a:p>
                  </a:txBody>
                  <a:tcPr marL="67945" marR="73025" marT="8255" marB="0">
                    <a:solidFill>
                      <a:srgbClr val="002060"/>
                    </a:solidFill>
                  </a:tcPr>
                </a:tc>
                <a:tc>
                  <a:txBody>
                    <a:bodyPr/>
                    <a:lstStyle/>
                    <a:p>
                      <a:pPr marL="108585" indent="-6350" algn="l">
                        <a:lnSpc>
                          <a:spcPct val="107000"/>
                        </a:lnSpc>
                        <a:spcAft>
                          <a:spcPts val="20"/>
                        </a:spcAft>
                      </a:pPr>
                      <a:r>
                        <a:rPr lang="en-RW" sz="1200" kern="100" dirty="0">
                          <a:effectLst/>
                        </a:rPr>
                        <a:t> </a:t>
                      </a:r>
                      <a:r>
                        <a:rPr lang="en-RW" sz="1200" kern="100" dirty="0">
                          <a:solidFill>
                            <a:schemeClr val="bg1"/>
                          </a:solidFill>
                          <a:effectLst/>
                          <a:latin typeface="+mn-lt"/>
                          <a:ea typeface="+mn-ea"/>
                          <a:cs typeface="+mn-cs"/>
                        </a:rPr>
                        <a:t>377595</a:t>
                      </a:r>
                    </a:p>
                  </a:txBody>
                  <a:tcPr marL="67945" marR="73025" marT="8255" marB="0">
                    <a:solidFill>
                      <a:srgbClr val="002060"/>
                    </a:solidFill>
                  </a:tcPr>
                </a:tc>
                <a:extLst>
                  <a:ext uri="{0D108BD9-81ED-4DB2-BD59-A6C34878D82A}">
                    <a16:rowId xmlns:a16="http://schemas.microsoft.com/office/drawing/2014/main" val="516215069"/>
                  </a:ext>
                </a:extLst>
              </a:tr>
              <a:tr h="330416">
                <a:tc>
                  <a:txBody>
                    <a:bodyPr/>
                    <a:lstStyle/>
                    <a:p>
                      <a:pPr marL="108585" indent="-6350" algn="l">
                        <a:lnSpc>
                          <a:spcPct val="107000"/>
                        </a:lnSpc>
                        <a:spcAft>
                          <a:spcPts val="20"/>
                        </a:spcAft>
                      </a:pPr>
                      <a:r>
                        <a:rPr lang="en-US" sz="1200" kern="100" dirty="0">
                          <a:effectLst/>
                        </a:rPr>
                        <a:t>North </a:t>
                      </a:r>
                      <a:r>
                        <a:rPr lang="en-US" sz="1200" kern="100" dirty="0" err="1">
                          <a:effectLst/>
                        </a:rPr>
                        <a:t>Oswaldview</a:t>
                      </a:r>
                      <a:endParaRPr lang="en-US" sz="1200" kern="100" dirty="0">
                        <a:effectLst/>
                      </a:endParaRPr>
                    </a:p>
                  </a:txBody>
                  <a:tcPr marL="67945" marR="73025" marT="8255" marB="0">
                    <a:solidFill>
                      <a:srgbClr val="002060"/>
                    </a:solidFill>
                  </a:tcPr>
                </a:tc>
                <a:tc>
                  <a:txBody>
                    <a:bodyPr/>
                    <a:lstStyle/>
                    <a:p>
                      <a:pPr marL="108585" indent="-6350" algn="l">
                        <a:lnSpc>
                          <a:spcPct val="107000"/>
                        </a:lnSpc>
                        <a:spcAft>
                          <a:spcPts val="20"/>
                        </a:spcAft>
                      </a:pPr>
                      <a:r>
                        <a:rPr lang="en-RW" sz="1200" kern="100" dirty="0">
                          <a:effectLst/>
                        </a:rPr>
                        <a:t> </a:t>
                      </a:r>
                      <a:r>
                        <a:rPr lang="en-RW" sz="1200" kern="100" dirty="0">
                          <a:solidFill>
                            <a:schemeClr val="bg1"/>
                          </a:solidFill>
                          <a:effectLst/>
                          <a:latin typeface="+mn-lt"/>
                          <a:ea typeface="+mn-ea"/>
                          <a:cs typeface="+mn-cs"/>
                        </a:rPr>
                        <a:t>134803</a:t>
                      </a:r>
                    </a:p>
                  </a:txBody>
                  <a:tcPr marL="67945" marR="73025" marT="8255" marB="0">
                    <a:solidFill>
                      <a:srgbClr val="002060"/>
                    </a:solidFill>
                  </a:tcPr>
                </a:tc>
                <a:extLst>
                  <a:ext uri="{0D108BD9-81ED-4DB2-BD59-A6C34878D82A}">
                    <a16:rowId xmlns:a16="http://schemas.microsoft.com/office/drawing/2014/main" val="2798387091"/>
                  </a:ext>
                </a:extLst>
              </a:tr>
              <a:tr h="329214">
                <a:tc>
                  <a:txBody>
                    <a:bodyPr/>
                    <a:lstStyle/>
                    <a:p>
                      <a:pPr marL="108585" indent="-6350" algn="l">
                        <a:lnSpc>
                          <a:spcPct val="107000"/>
                        </a:lnSpc>
                        <a:spcAft>
                          <a:spcPts val="20"/>
                        </a:spcAft>
                      </a:pPr>
                      <a:r>
                        <a:rPr lang="en-US" sz="1200" kern="100" dirty="0">
                          <a:effectLst/>
                        </a:rPr>
                        <a:t>Port </a:t>
                      </a:r>
                      <a:r>
                        <a:rPr lang="en-US" sz="1200" kern="100" dirty="0" err="1">
                          <a:effectLst/>
                        </a:rPr>
                        <a:t>Keyonville</a:t>
                      </a:r>
                      <a:endParaRPr lang="en-US" sz="1200" kern="100" dirty="0">
                        <a:effectLst/>
                      </a:endParaRPr>
                    </a:p>
                  </a:txBody>
                  <a:tcPr marL="67945" marR="73025" marT="8255" marB="0">
                    <a:solidFill>
                      <a:srgbClr val="002060"/>
                    </a:solidFill>
                  </a:tcPr>
                </a:tc>
                <a:tc>
                  <a:txBody>
                    <a:bodyPr/>
                    <a:lstStyle/>
                    <a:p>
                      <a:pPr marL="108585" indent="-6350" algn="l">
                        <a:lnSpc>
                          <a:spcPct val="107000"/>
                        </a:lnSpc>
                        <a:spcAft>
                          <a:spcPts val="20"/>
                        </a:spcAft>
                      </a:pPr>
                      <a:r>
                        <a:rPr lang="en-RW" sz="1200" kern="100" dirty="0">
                          <a:effectLst/>
                        </a:rPr>
                        <a:t> </a:t>
                      </a:r>
                      <a:r>
                        <a:rPr lang="en-RW" sz="1200" kern="100" dirty="0">
                          <a:solidFill>
                            <a:schemeClr val="bg1"/>
                          </a:solidFill>
                          <a:effectLst/>
                          <a:latin typeface="+mn-lt"/>
                          <a:ea typeface="+mn-ea"/>
                          <a:cs typeface="+mn-cs"/>
                        </a:rPr>
                        <a:t>129081</a:t>
                      </a:r>
                    </a:p>
                  </a:txBody>
                  <a:tcPr marL="67945" marR="73025" marT="8255" marB="0">
                    <a:solidFill>
                      <a:srgbClr val="002060"/>
                    </a:solidFill>
                  </a:tcPr>
                </a:tc>
                <a:extLst>
                  <a:ext uri="{0D108BD9-81ED-4DB2-BD59-A6C34878D82A}">
                    <a16:rowId xmlns:a16="http://schemas.microsoft.com/office/drawing/2014/main" val="3513221074"/>
                  </a:ext>
                </a:extLst>
              </a:tr>
            </a:tbl>
          </a:graphicData>
        </a:graphic>
      </p:graphicFrame>
      <p:sp>
        <p:nvSpPr>
          <p:cNvPr id="18" name="Title 1">
            <a:extLst>
              <a:ext uri="{FF2B5EF4-FFF2-40B4-BE49-F238E27FC236}">
                <a16:creationId xmlns:a16="http://schemas.microsoft.com/office/drawing/2014/main" id="{8A228E81-8781-7C1C-DE1D-182D2F74E689}"/>
              </a:ext>
            </a:extLst>
          </p:cNvPr>
          <p:cNvSpPr txBox="1">
            <a:spLocks/>
          </p:cNvSpPr>
          <p:nvPr/>
        </p:nvSpPr>
        <p:spPr>
          <a:xfrm>
            <a:off x="4969191" y="612557"/>
            <a:ext cx="2970402" cy="41586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393192">
              <a:spcAft>
                <a:spcPts val="600"/>
              </a:spcAft>
              <a:defRPr/>
            </a:pPr>
            <a:r>
              <a:rPr lang="en-US" sz="1100" dirty="0">
                <a:solidFill>
                  <a:srgbClr val="002060"/>
                </a:solidFill>
                <a:latin typeface="Roboto Medium"/>
                <a:ea typeface="Roboto Medium"/>
                <a:cs typeface="Roboto Medium"/>
              </a:rPr>
              <a:t>Mean billed Amount by geographic location</a:t>
            </a:r>
          </a:p>
        </p:txBody>
      </p:sp>
    </p:spTree>
    <p:extLst>
      <p:ext uri="{BB962C8B-B14F-4D97-AF65-F5344CB8AC3E}">
        <p14:creationId xmlns:p14="http://schemas.microsoft.com/office/powerpoint/2010/main" val="2103635384"/>
      </p:ext>
    </p:extLst>
  </p:cSld>
  <p:clrMapOvr>
    <a:masterClrMapping/>
  </p:clrMapOvr>
</p:sld>
</file>

<file path=ppt/theme/theme1.xml><?xml version="1.0" encoding="utf-8"?>
<a:theme xmlns:a="http://schemas.openxmlformats.org/drawingml/2006/main" name="Theme1 gol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1 gold" id="{C04EA50B-4CDA-4182-8472-7DDEE62595CA}" vid="{B9BA7089-37B8-4B34-9E44-08FF57BD22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LengthInSeconds xmlns="95d83a12-033f-4d7c-91f5-7eb79883c5c7" xsi:nil="true"/>
    <SharedWithUsers xmlns="8d518352-d5a6-4d94-b209-00739db6a042">
      <UserInfo>
        <DisplayName>Anthony Baatjies</DisplayName>
        <AccountId>55</AccountId>
        <AccountType/>
      </UserInfo>
      <UserInfo>
        <DisplayName>Paula Wallace-Pickering</DisplayName>
        <AccountId>22</AccountId>
        <AccountType/>
      </UserInfo>
      <UserInfo>
        <DisplayName>Nomandla Mkwananzi</DisplayName>
        <AccountId>12</AccountId>
        <AccountType/>
      </UserInfo>
      <UserInfo>
        <DisplayName>Farai Chansa Mwanza</DisplayName>
        <AccountId>26</AccountId>
        <AccountType/>
      </UserInfo>
      <UserInfo>
        <DisplayName>Renette Pickering</DisplayName>
        <AccountId>23</AccountId>
        <AccountType/>
      </UserInfo>
      <UserInfo>
        <DisplayName>Jamie-Lee Egypt</DisplayName>
        <AccountId>24</AccountId>
        <AccountType/>
      </UserInfo>
      <UserInfo>
        <DisplayName>Peter Pote</DisplayName>
        <AccountId>28</AccountId>
        <AccountType/>
      </UserInfo>
      <UserInfo>
        <DisplayName>Ashleigh Joseph</DisplayName>
        <AccountId>63</AccountId>
        <AccountType/>
      </UserInfo>
      <UserInfo>
        <DisplayName>Donat Nishyirembere</DisplayName>
        <AccountId>34</AccountId>
        <AccountType/>
      </UserInfo>
      <UserInfo>
        <DisplayName>Kampamba Malaila</DisplayName>
        <AccountId>50</AccountId>
        <AccountType/>
      </UserInfo>
      <UserInfo>
        <DisplayName>Jack Tapfumaneyi</DisplayName>
        <AccountId>29</AccountId>
        <AccountType/>
      </UserInfo>
      <UserInfo>
        <DisplayName>Zimkhita  Nene</DisplayName>
        <AccountId>32</AccountId>
        <AccountType/>
      </UserInfo>
      <UserInfo>
        <DisplayName>Kabelo T. Seadimo</DisplayName>
        <AccountId>39</AccountId>
        <AccountType/>
      </UserInfo>
      <UserInfo>
        <DisplayName>Vimbai Jack</DisplayName>
        <AccountId>13</AccountId>
        <AccountType/>
      </UserInfo>
      <UserInfo>
        <DisplayName>Elie Ndagijimana</DisplayName>
        <AccountId>21</AccountId>
        <AccountType/>
      </UserInfo>
      <UserInfo>
        <DisplayName>Patrick Manzi</DisplayName>
        <AccountId>62</AccountId>
        <AccountType/>
      </UserInfo>
      <UserInfo>
        <DisplayName>Desire Peters</DisplayName>
        <AccountId>73</AccountId>
        <AccountType/>
      </UserInfo>
      <UserInfo>
        <DisplayName>Sylvia Baguma</DisplayName>
        <AccountId>14</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6D638A69405C041AC92A33806959B53" ma:contentTypeVersion="9" ma:contentTypeDescription="Create a new document." ma:contentTypeScope="" ma:versionID="fb44702983d6fe091d0152dec47cf31c">
  <xsd:schema xmlns:xsd="http://www.w3.org/2001/XMLSchema" xmlns:xs="http://www.w3.org/2001/XMLSchema" xmlns:p="http://schemas.microsoft.com/office/2006/metadata/properties" xmlns:ns2="95d83a12-033f-4d7c-91f5-7eb79883c5c7" xmlns:ns3="8d518352-d5a6-4d94-b209-00739db6a042" targetNamespace="http://schemas.microsoft.com/office/2006/metadata/properties" ma:root="true" ma:fieldsID="9bd3db537af12ac14072468084a5a40a" ns2:_="" ns3:_="">
    <xsd:import namespace="95d83a12-033f-4d7c-91f5-7eb79883c5c7"/>
    <xsd:import namespace="8d518352-d5a6-4d94-b209-00739db6a04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d83a12-033f-4d7c-91f5-7eb79883c5c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d518352-d5a6-4d94-b209-00739db6a042"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96060F-A0CB-42FF-A8F1-9479215E7F69}">
  <ds:schemaRefs>
    <ds:schemaRef ds:uri="85a3c010-155c-4baf-ab19-4b34011a4389"/>
    <ds:schemaRef ds:uri="8a679a1a-ae4a-4b5c-b1c2-ebd193f62736"/>
    <ds:schemaRef ds:uri="8d518352-d5a6-4d94-b209-00739db6a042"/>
    <ds:schemaRef ds:uri="95d83a12-033f-4d7c-91f5-7eb79883c5c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E693DE2-A114-47FD-81B6-DE6CE568A9E7}">
  <ds:schemaRefs>
    <ds:schemaRef ds:uri="http://schemas.microsoft.com/sharepoint/v3/contenttype/forms"/>
  </ds:schemaRefs>
</ds:datastoreItem>
</file>

<file path=customXml/itemProps3.xml><?xml version="1.0" encoding="utf-8"?>
<ds:datastoreItem xmlns:ds="http://schemas.openxmlformats.org/officeDocument/2006/customXml" ds:itemID="{C611C10A-F53B-4E05-9BD7-E4395BEAE336}">
  <ds:schemaRefs>
    <ds:schemaRef ds:uri="8d518352-d5a6-4d94-b209-00739db6a042"/>
    <ds:schemaRef ds:uri="95d83a12-033f-4d7c-91f5-7eb79883c5c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Theme1 gold</Template>
  <TotalTime>9790</TotalTime>
  <Words>1110</Words>
  <Application>Microsoft Office PowerPoint</Application>
  <PresentationFormat>On-screen Show (16:9)</PresentationFormat>
  <Paragraphs>156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Aptos Narrow</vt:lpstr>
      <vt:lpstr>Arial</vt:lpstr>
      <vt:lpstr>Calibri</vt:lpstr>
      <vt:lpstr>Cambria</vt:lpstr>
      <vt:lpstr>Roboto</vt:lpstr>
      <vt:lpstr>Roboto Medium</vt:lpstr>
      <vt:lpstr>Verdana</vt:lpstr>
      <vt:lpstr>Theme1 gold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Juliet Paxton</dc:creator>
  <cp:keywords/>
  <dc:description/>
  <cp:lastModifiedBy>Patrick Manzi</cp:lastModifiedBy>
  <cp:revision>35</cp:revision>
  <dcterms:created xsi:type="dcterms:W3CDTF">2018-09-27T19:10:45Z</dcterms:created>
  <dcterms:modified xsi:type="dcterms:W3CDTF">2024-04-30T20:38:30Z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0x010100F6D638A69405C041AC92A33806959B53</vt:lpwstr>
  </property>
  <property fmtid="{D5CDD505-2E9C-101B-9397-08002B2CF9AE}" pid="3" name="MediaServiceImageTags">
    <vt:lpwstr/>
  </property>
  <property fmtid="{D5CDD505-2E9C-101B-9397-08002B2CF9AE}" pid="4" name="Order">
    <vt:r8>84009700</vt:r8>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y fmtid="{D5CDD505-2E9C-101B-9397-08002B2CF9AE}" pid="12" name="xd_Signature">
    <vt:bool>false</vt:bool>
  </property>
  <property fmtid="{D5CDD505-2E9C-101B-9397-08002B2CF9AE}" pid="13" name="SharedWithUsers">
    <vt:lpwstr>905;#Sylvia Baguma;#77;#Vimbai Jack;#3100;#Patrick Manzi;#1149;#Elie Ndagijimana;#55;#Desire Peters</vt:lpwstr>
  </property>
</Properties>
</file>