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sldIdLst>
    <p:sldId id="527" r:id="rId5"/>
    <p:sldId id="528" r:id="rId6"/>
    <p:sldId id="525" r:id="rId7"/>
    <p:sldId id="553" r:id="rId8"/>
    <p:sldId id="531" r:id="rId9"/>
    <p:sldId id="532" r:id="rId10"/>
    <p:sldId id="552" r:id="rId11"/>
    <p:sldId id="533" r:id="rId12"/>
    <p:sldId id="526" r:id="rId13"/>
    <p:sldId id="536" r:id="rId14"/>
    <p:sldId id="539" r:id="rId15"/>
    <p:sldId id="540" r:id="rId16"/>
    <p:sldId id="541" r:id="rId17"/>
    <p:sldId id="548" r:id="rId18"/>
    <p:sldId id="550" r:id="rId19"/>
    <p:sldId id="534" r:id="rId20"/>
    <p:sldId id="535" r:id="rId21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MS PGothic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MS PGothic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MS PGothic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8C0272C-715F-F38D-905F-DF462CE7869C}" name="Vimbai Jack" initials="" userId="S::vimbaij@goldyouth.org::31fc0d3f-5814-4a94-8ee8-7380d75c65eb" providerId="AD"/>
  <p188:author id="{89D48357-DE12-4786-CC73-043F1541AD6D}" name="Nomandla Mkwananzi" initials="NM" userId="S::nomandla@goldyouth.org::b1c8124d-6cdf-4a9a-8cce-e0ab1e4f0d84" providerId="AD"/>
  <p188:author id="{948AD786-98F3-97D7-2647-A2BCA29D2D25}" name="Paula Wallace-Pickering" initials="PW" userId="S::paula@goldyouth.org::9a5ad1be-fcc1-4b5b-ab38-22c542c77e5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920"/>
    <a:srgbClr val="002060"/>
    <a:srgbClr val="27308E"/>
    <a:srgbClr val="F9A413"/>
    <a:srgbClr val="B3914A"/>
    <a:srgbClr val="725000"/>
    <a:srgbClr val="FBB034"/>
    <a:srgbClr val="FF6600"/>
    <a:srgbClr val="E6D7C0"/>
    <a:srgbClr val="B18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0" autoAdjust="0"/>
  </p:normalViewPr>
  <p:slideViewPr>
    <p:cSldViewPr snapToGrid="0">
      <p:cViewPr varScale="1">
        <p:scale>
          <a:sx n="113" d="100"/>
          <a:sy n="113" d="100"/>
        </p:scale>
        <p:origin x="36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rick%20Manzi\Downloads\PEs_li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Increase%20in%20Food%20systemAgriculture%20Opportunities%20Awareness%20(1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Increase%20in%20Food%20systemAgriculture%20Opportunities%20Awareness%20(1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rick\Downloads\LPE%20survey%202023%20chart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rick\Downloads\LPE%20survey%202023%20chart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rick%20Manzi\Downloads\PEs_li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rick\Downloads\Increase%20in%20Food%20systemAgriculture%20Opportunities%20Awarenes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rick\Downloads\Increase%20in%20Food%20systemAgriculture%20Opportunities%20Awarenes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rick\Downloads\Increase%20in%20Food%20systemAgriculture%20Opportunities%20Awarenes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rick\Downloads\Increase%20in%20Food%20systemAgriculture%20Opportunities%20Awarenes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Increase%20in%20Food%20systemAgriculture%20Opportunities%20Awareness%20(1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Increase%20in%20Food%20systemAgriculture%20Opportunities%20Awareness%20(1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002060"/>
                </a:solidFill>
              </a:rPr>
              <a:t>Members</a:t>
            </a:r>
            <a:r>
              <a:rPr lang="en-US" baseline="0" dirty="0">
                <a:solidFill>
                  <a:srgbClr val="002060"/>
                </a:solidFill>
              </a:rPr>
              <a:t> by gender </a:t>
            </a:r>
            <a:endParaRPr lang="en-US" dirty="0">
              <a:solidFill>
                <a:srgbClr val="00206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RW"/>
        </a:p>
      </c:txPr>
    </c:title>
    <c:autoTitleDeleted val="0"/>
    <c:plotArea>
      <c:layout>
        <c:manualLayout>
          <c:layoutTarget val="inner"/>
          <c:xMode val="edge"/>
          <c:yMode val="edge"/>
          <c:x val="0.26752025164323578"/>
          <c:y val="0.20514622818275238"/>
          <c:w val="0.45830613380387208"/>
          <c:h val="0.5949542928535528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020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707-40E6-9283-F239DBFEC55C}"/>
              </c:ext>
            </c:extLst>
          </c:dPt>
          <c:dPt>
            <c:idx val="1"/>
            <c:bubble3D val="0"/>
            <c:spPr>
              <a:solidFill>
                <a:srgbClr val="F9A41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707-40E6-9283-F239DBFEC55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RW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Sheet2!$M$13:$M$14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Sheet2!$N$13:$N$14</c:f>
              <c:numCache>
                <c:formatCode>General</c:formatCode>
                <c:ptCount val="2"/>
                <c:pt idx="0">
                  <c:v>19436</c:v>
                </c:pt>
                <c:pt idx="1">
                  <c:v>19311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707-40E6-9283-F239DBFEC55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62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R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/>
      </a:pPr>
      <a:endParaRPr lang="en-R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012924484491281E-2"/>
          <c:y val="6.2288069194246953E-2"/>
          <c:w val="0.87824380143171521"/>
          <c:h val="0.8295733032207827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Sheet1!$D$221</c:f>
              <c:strCache>
                <c:ptCount val="1"/>
                <c:pt idx="0">
                  <c:v>Work readiness and employablity</c:v>
                </c:pt>
              </c:strCache>
            </c:strRef>
          </c:tx>
          <c:spPr>
            <a:ln w="19050" cap="rnd">
              <a:solidFill>
                <a:srgbClr val="B3914A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B3914A"/>
              </a:solidFill>
              <a:ln w="9525">
                <a:solidFill>
                  <a:srgbClr val="B3914A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9629629629629631E-2"/>
                  <c:y val="-6.01851851851851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27A-47BA-B8C3-B5D7B075EDD8}"/>
                </c:ext>
              </c:extLst>
            </c:dLbl>
            <c:dLbl>
              <c:idx val="1"/>
              <c:layout>
                <c:manualLayout>
                  <c:x val="-2.7654320987654323E-2"/>
                  <c:y val="-6.94444444444444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27A-47BA-B8C3-B5D7B075EDD8}"/>
                </c:ext>
              </c:extLst>
            </c:dLbl>
            <c:dLbl>
              <c:idx val="2"/>
              <c:layout>
                <c:manualLayout>
                  <c:x val="-3.3580246913580247E-2"/>
                  <c:y val="8.3333333333333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27A-47BA-B8C3-B5D7B075EDD8}"/>
                </c:ext>
              </c:extLst>
            </c:dLbl>
            <c:dLbl>
              <c:idx val="3"/>
              <c:layout>
                <c:manualLayout>
                  <c:x val="-3.3580246913580317E-2"/>
                  <c:y val="-7.40740740740741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27A-47BA-B8C3-B5D7B075EDD8}"/>
                </c:ext>
              </c:extLst>
            </c:dLbl>
            <c:dLbl>
              <c:idx val="4"/>
              <c:layout>
                <c:manualLayout>
                  <c:x val="-1.9753086419753086E-2"/>
                  <c:y val="-7.407407407407415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27A-47BA-B8C3-B5D7B075EDD8}"/>
                </c:ext>
              </c:extLst>
            </c:dLbl>
            <c:dLbl>
              <c:idx val="5"/>
              <c:layout>
                <c:manualLayout>
                  <c:x val="-2.3703703703703703E-2"/>
                  <c:y val="-7.4074074074074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27A-47BA-B8C3-B5D7B075EDD8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Sheet1!$C$222:$C$227</c:f>
              <c:numCache>
                <c:formatCode>0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xVal>
          <c:yVal>
            <c:numRef>
              <c:f>Sheet1!$D$222:$D$227</c:f>
              <c:numCache>
                <c:formatCode>0%;\-0%;0%</c:formatCode>
                <c:ptCount val="6"/>
                <c:pt idx="0">
                  <c:v>0.56999999999999995</c:v>
                </c:pt>
                <c:pt idx="1">
                  <c:v>0.46</c:v>
                </c:pt>
                <c:pt idx="2">
                  <c:v>0.44</c:v>
                </c:pt>
                <c:pt idx="3">
                  <c:v>0.52</c:v>
                </c:pt>
                <c:pt idx="4">
                  <c:v>0.41</c:v>
                </c:pt>
                <c:pt idx="5">
                  <c:v>0.31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227A-47BA-B8C3-B5D7B075EDD8}"/>
            </c:ext>
          </c:extLst>
        </c:ser>
        <c:ser>
          <c:idx val="1"/>
          <c:order val="1"/>
          <c:tx>
            <c:strRef>
              <c:f>Sheet1!$E$221</c:f>
              <c:strCache>
                <c:ptCount val="1"/>
                <c:pt idx="0">
                  <c:v>School performance and comittment to education</c:v>
                </c:pt>
              </c:strCache>
            </c:strRef>
          </c:tx>
          <c:spPr>
            <a:ln w="19050" cap="rnd">
              <a:solidFill>
                <a:srgbClr val="725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25000"/>
              </a:solidFill>
              <a:ln w="9525">
                <a:solidFill>
                  <a:srgbClr val="725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7407407407407405E-2"/>
                  <c:y val="9.25925925925925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27A-47BA-B8C3-B5D7B075EDD8}"/>
                </c:ext>
              </c:extLst>
            </c:dLbl>
            <c:dLbl>
              <c:idx val="1"/>
              <c:layout>
                <c:manualLayout>
                  <c:x val="-3.3580246913580213E-2"/>
                  <c:y val="-8.33333333333333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27A-47BA-B8C3-B5D7B075EDD8}"/>
                </c:ext>
              </c:extLst>
            </c:dLbl>
            <c:dLbl>
              <c:idx val="2"/>
              <c:layout>
                <c:manualLayout>
                  <c:x val="-2.9629629629629631E-2"/>
                  <c:y val="-6.94444444444444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27A-47BA-B8C3-B5D7B075EDD8}"/>
                </c:ext>
              </c:extLst>
            </c:dLbl>
            <c:dLbl>
              <c:idx val="3"/>
              <c:layout>
                <c:manualLayout>
                  <c:x val="-1.7777777777777778E-2"/>
                  <c:y val="-7.407407407407415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27A-47BA-B8C3-B5D7B075EDD8}"/>
                </c:ext>
              </c:extLst>
            </c:dLbl>
            <c:dLbl>
              <c:idx val="4"/>
              <c:layout>
                <c:manualLayout>
                  <c:x val="-2.5679012345679011E-2"/>
                  <c:y val="6.01851851851851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27A-47BA-B8C3-B5D7B075EDD8}"/>
                </c:ext>
              </c:extLst>
            </c:dLbl>
            <c:dLbl>
              <c:idx val="5"/>
              <c:layout>
                <c:manualLayout>
                  <c:x val="9.876543209876399E-3"/>
                  <c:y val="1.85185185185185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27A-47BA-B8C3-B5D7B075EDD8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Sheet1!$C$222:$C$227</c:f>
              <c:numCache>
                <c:formatCode>0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xVal>
          <c:yVal>
            <c:numRef>
              <c:f>Sheet1!$E$222:$E$227</c:f>
              <c:numCache>
                <c:formatCode>0%;\-0%;0%</c:formatCode>
                <c:ptCount val="6"/>
                <c:pt idx="0">
                  <c:v>0.34</c:v>
                </c:pt>
                <c:pt idx="1">
                  <c:v>0.13</c:v>
                </c:pt>
                <c:pt idx="2">
                  <c:v>0.47</c:v>
                </c:pt>
                <c:pt idx="3">
                  <c:v>0.09</c:v>
                </c:pt>
                <c:pt idx="4">
                  <c:v>0.22</c:v>
                </c:pt>
                <c:pt idx="5">
                  <c:v>0.13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227A-47BA-B8C3-B5D7B075EDD8}"/>
            </c:ext>
          </c:extLst>
        </c:ser>
        <c:ser>
          <c:idx val="2"/>
          <c:order val="2"/>
          <c:tx>
            <c:strRef>
              <c:f>Sheet1!$F$221</c:f>
              <c:strCache>
                <c:ptCount val="1"/>
                <c:pt idx="0">
                  <c:v>Awareness of opportunities in food system</c:v>
                </c:pt>
              </c:strCache>
            </c:strRef>
          </c:tx>
          <c:spPr>
            <a:ln w="19050" cap="rnd">
              <a:solidFill>
                <a:srgbClr val="FBB03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BB034"/>
              </a:solidFill>
              <a:ln w="9525">
                <a:solidFill>
                  <a:srgbClr val="FBB03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5.9259259259259256E-3"/>
                  <c:y val="4.62962962962962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27A-47BA-B8C3-B5D7B075EDD8}"/>
                </c:ext>
              </c:extLst>
            </c:dLbl>
            <c:dLbl>
              <c:idx val="1"/>
              <c:layout>
                <c:manualLayout>
                  <c:x val="9.876543209876543E-3"/>
                  <c:y val="4.16666666666666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27A-47BA-B8C3-B5D7B075EDD8}"/>
                </c:ext>
              </c:extLst>
            </c:dLbl>
            <c:dLbl>
              <c:idx val="2"/>
              <c:layout>
                <c:manualLayout>
                  <c:x val="-1.1851851851851851E-2"/>
                  <c:y val="8.79629629629629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27A-47BA-B8C3-B5D7B075EDD8}"/>
                </c:ext>
              </c:extLst>
            </c:dLbl>
            <c:dLbl>
              <c:idx val="3"/>
              <c:layout>
                <c:manualLayout>
                  <c:x val="-1.3827160493827161E-2"/>
                  <c:y val="-5.09259259259259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27A-47BA-B8C3-B5D7B075EDD8}"/>
                </c:ext>
              </c:extLst>
            </c:dLbl>
            <c:dLbl>
              <c:idx val="4"/>
              <c:layout>
                <c:manualLayout>
                  <c:x val="-1.7777777777777923E-2"/>
                  <c:y val="-7.4074074074074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27A-47BA-B8C3-B5D7B075EDD8}"/>
                </c:ext>
              </c:extLst>
            </c:dLbl>
            <c:dLbl>
              <c:idx val="5"/>
              <c:layout>
                <c:manualLayout>
                  <c:x val="-2.5679012345679156E-2"/>
                  <c:y val="-7.4074074074074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27A-47BA-B8C3-B5D7B075EDD8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Sheet1!$C$222:$C$227</c:f>
              <c:numCache>
                <c:formatCode>0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xVal>
          <c:yVal>
            <c:numRef>
              <c:f>Sheet1!$F$222:$F$227</c:f>
              <c:numCache>
                <c:formatCode>0%;\-0%;0%</c:formatCode>
                <c:ptCount val="6"/>
                <c:pt idx="0">
                  <c:v>0.9</c:v>
                </c:pt>
                <c:pt idx="1">
                  <c:v>0.9</c:v>
                </c:pt>
                <c:pt idx="2">
                  <c:v>0.95</c:v>
                </c:pt>
                <c:pt idx="3">
                  <c:v>0.84</c:v>
                </c:pt>
                <c:pt idx="4">
                  <c:v>0.69</c:v>
                </c:pt>
                <c:pt idx="5">
                  <c:v>0.71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227A-47BA-B8C3-B5D7B075E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5607792"/>
        <c:axId val="1209263184"/>
      </c:scatterChart>
      <c:valAx>
        <c:axId val="1285607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RW"/>
          </a:p>
        </c:txPr>
        <c:crossAx val="1209263184"/>
        <c:crosses val="autoZero"/>
        <c:crossBetween val="midCat"/>
      </c:valAx>
      <c:valAx>
        <c:axId val="1209263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;\-0%;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RW"/>
          </a:p>
        </c:txPr>
        <c:crossAx val="12856077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RW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Sheet1!$I$221</c:f>
              <c:strCache>
                <c:ptCount val="1"/>
                <c:pt idx="0">
                  <c:v>Positive character attributes and purpose-driven interiority</c:v>
                </c:pt>
              </c:strCache>
            </c:strRef>
          </c:tx>
          <c:spPr>
            <a:ln w="19050" cap="rnd">
              <a:solidFill>
                <a:srgbClr val="B3914A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B3914A"/>
              </a:solidFill>
              <a:ln w="9525">
                <a:solidFill>
                  <a:srgbClr val="B3914A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9938650306748438E-2"/>
                  <c:y val="-6.12244897959183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C9F-4E3B-99DF-0404C0925835}"/>
                </c:ext>
              </c:extLst>
            </c:dLbl>
            <c:dLbl>
              <c:idx val="1"/>
              <c:layout>
                <c:manualLayout>
                  <c:x val="4.601226993865031E-3"/>
                  <c:y val="6.53061224489795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C9F-4E3B-99DF-0404C0925835}"/>
                </c:ext>
              </c:extLst>
            </c:dLbl>
            <c:dLbl>
              <c:idx val="2"/>
              <c:layout>
                <c:manualLayout>
                  <c:x val="-2.3006134969325208E-2"/>
                  <c:y val="6.12244897959183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C9F-4E3B-99DF-0404C0925835}"/>
                </c:ext>
              </c:extLst>
            </c:dLbl>
            <c:dLbl>
              <c:idx val="3"/>
              <c:layout>
                <c:manualLayout>
                  <c:x val="2.1472392638036811E-2"/>
                  <c:y val="-2.85714285714285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C9F-4E3B-99DF-0404C0925835}"/>
                </c:ext>
              </c:extLst>
            </c:dLbl>
            <c:dLbl>
              <c:idx val="4"/>
              <c:layout>
                <c:manualLayout>
                  <c:x val="-1.3803680981595092E-2"/>
                  <c:y val="-6.53061224489795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C9F-4E3B-99DF-0404C0925835}"/>
                </c:ext>
              </c:extLst>
            </c:dLbl>
            <c:dLbl>
              <c:idx val="5"/>
              <c:layout>
                <c:manualLayout>
                  <c:x val="2.300613496932515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C9F-4E3B-99DF-0404C0925835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Sheet1!$H$222:$H$227</c:f>
              <c:numCache>
                <c:formatCode>0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xVal>
          <c:yVal>
            <c:numRef>
              <c:f>Sheet1!$I$222:$I$227</c:f>
              <c:numCache>
                <c:formatCode>0%;\-0%;0%</c:formatCode>
                <c:ptCount val="6"/>
                <c:pt idx="0">
                  <c:v>0.46</c:v>
                </c:pt>
                <c:pt idx="1">
                  <c:v>0.38</c:v>
                </c:pt>
                <c:pt idx="2">
                  <c:v>0.33</c:v>
                </c:pt>
                <c:pt idx="3">
                  <c:v>0.7</c:v>
                </c:pt>
                <c:pt idx="4">
                  <c:v>0.39</c:v>
                </c:pt>
                <c:pt idx="5">
                  <c:v>0.52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DC9F-4E3B-99DF-0404C0925835}"/>
            </c:ext>
          </c:extLst>
        </c:ser>
        <c:ser>
          <c:idx val="1"/>
          <c:order val="1"/>
          <c:tx>
            <c:strRef>
              <c:f>Sheet1!$J$221</c:f>
              <c:strCache>
                <c:ptCount val="1"/>
                <c:pt idx="0">
                  <c:v>Leadership and community upliftment</c:v>
                </c:pt>
              </c:strCache>
            </c:strRef>
          </c:tx>
          <c:spPr>
            <a:ln w="19050" cap="rnd">
              <a:solidFill>
                <a:srgbClr val="FBB03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BB034"/>
              </a:solidFill>
              <a:ln w="9525">
                <a:solidFill>
                  <a:srgbClr val="FBB03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6809815950920248E-2"/>
                  <c:y val="-8.571428571428575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C9F-4E3B-99DF-0404C0925835}"/>
                </c:ext>
              </c:extLst>
            </c:dLbl>
            <c:dLbl>
              <c:idx val="1"/>
              <c:layout>
                <c:manualLayout>
                  <c:x val="-3.9877300613496987E-2"/>
                  <c:y val="-8.97959183673469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C9F-4E3B-99DF-0404C0925835}"/>
                </c:ext>
              </c:extLst>
            </c:dLbl>
            <c:dLbl>
              <c:idx val="2"/>
              <c:layout>
                <c:manualLayout>
                  <c:x val="-3.3742331288343613E-2"/>
                  <c:y val="-8.57142857142857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C9F-4E3B-99DF-0404C0925835}"/>
                </c:ext>
              </c:extLst>
            </c:dLbl>
            <c:dLbl>
              <c:idx val="3"/>
              <c:layout>
                <c:manualLayout>
                  <c:x val="-5.0613496932515337E-2"/>
                  <c:y val="-3.26530612244897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DC9F-4E3B-99DF-0404C0925835}"/>
                </c:ext>
              </c:extLst>
            </c:dLbl>
            <c:dLbl>
              <c:idx val="4"/>
              <c:layout>
                <c:manualLayout>
                  <c:x val="7.668711656441605E-3"/>
                  <c:y val="4.08163265306122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DC9F-4E3B-99DF-0404C0925835}"/>
                </c:ext>
              </c:extLst>
            </c:dLbl>
            <c:dLbl>
              <c:idx val="5"/>
              <c:layout>
                <c:manualLayout>
                  <c:x val="-4.7546012269938653E-2"/>
                  <c:y val="-7.34693877551020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DC9F-4E3B-99DF-0404C0925835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Sheet1!$H$222:$H$227</c:f>
              <c:numCache>
                <c:formatCode>0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xVal>
          <c:yVal>
            <c:numRef>
              <c:f>Sheet1!$J$222:$J$227</c:f>
              <c:numCache>
                <c:formatCode>0%;\-0%;0%</c:formatCode>
                <c:ptCount val="6"/>
                <c:pt idx="0">
                  <c:v>0.46</c:v>
                </c:pt>
                <c:pt idx="1">
                  <c:v>0.41</c:v>
                </c:pt>
                <c:pt idx="2">
                  <c:v>0.44</c:v>
                </c:pt>
                <c:pt idx="3">
                  <c:v>0.73</c:v>
                </c:pt>
                <c:pt idx="4">
                  <c:v>0.32</c:v>
                </c:pt>
                <c:pt idx="5">
                  <c:v>0.54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DC9F-4E3B-99DF-0404C0925835}"/>
            </c:ext>
          </c:extLst>
        </c:ser>
        <c:ser>
          <c:idx val="2"/>
          <c:order val="2"/>
          <c:tx>
            <c:strRef>
              <c:f>Sheet1!$K$221</c:f>
              <c:strCache>
                <c:ptCount val="1"/>
                <c:pt idx="0">
                  <c:v>Reduction in age-related risk behaviour</c:v>
                </c:pt>
              </c:strCache>
            </c:strRef>
          </c:tx>
          <c:spPr>
            <a:ln w="19050" cap="rnd">
              <a:solidFill>
                <a:srgbClr val="725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25000"/>
              </a:solidFill>
              <a:ln w="9525">
                <a:solidFill>
                  <a:srgbClr val="725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4329380223177622E-2"/>
                  <c:y val="5.89355616262252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DC9F-4E3B-99DF-0404C0925835}"/>
                </c:ext>
              </c:extLst>
            </c:dLbl>
            <c:dLbl>
              <c:idx val="1"/>
              <c:layout>
                <c:manualLayout>
                  <c:x val="-3.7396864885754368E-2"/>
                  <c:y val="0.1242416840752048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DC9F-4E3B-99DF-0404C0925835}"/>
                </c:ext>
              </c:extLst>
            </c:dLbl>
            <c:dLbl>
              <c:idx val="2"/>
              <c:layout>
                <c:manualLayout>
                  <c:x val="-5.8869257523791123E-2"/>
                  <c:y val="-3.6982805720713482E-2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RW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3.3382686826723344E-2"/>
                      <c:h val="4.539418286999839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0-DC9F-4E3B-99DF-0404C0925835}"/>
                </c:ext>
              </c:extLst>
            </c:dLbl>
            <c:dLbl>
              <c:idx val="4"/>
              <c:layout>
                <c:manualLayout>
                  <c:x val="-4.3531834210907686E-2"/>
                  <c:y val="5.48539289731640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C9F-4E3B-99DF-0404C0925835}"/>
                </c:ext>
              </c:extLst>
            </c:dLbl>
            <c:dLbl>
              <c:idx val="5"/>
              <c:layout>
                <c:manualLayout>
                  <c:x val="9.4669339645416515E-4"/>
                  <c:y val="6.70988269323477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C9F-4E3B-99DF-0404C0925835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Sheet1!$H$222:$H$227</c:f>
              <c:numCache>
                <c:formatCode>0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xVal>
          <c:yVal>
            <c:numRef>
              <c:f>Sheet1!$K$222:$K$227</c:f>
              <c:numCache>
                <c:formatCode>0%;\-0%;0%</c:formatCode>
                <c:ptCount val="6"/>
                <c:pt idx="0">
                  <c:v>0.43</c:v>
                </c:pt>
                <c:pt idx="1">
                  <c:v>0.39</c:v>
                </c:pt>
                <c:pt idx="2">
                  <c:v>0.75</c:v>
                </c:pt>
                <c:pt idx="3">
                  <c:v>0.3</c:v>
                </c:pt>
                <c:pt idx="4">
                  <c:v>0.3</c:v>
                </c:pt>
                <c:pt idx="5">
                  <c:v>0.45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3-DC9F-4E3B-99DF-0404C09258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1428528"/>
        <c:axId val="1598048320"/>
      </c:scatterChart>
      <c:valAx>
        <c:axId val="921428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RW"/>
          </a:p>
        </c:txPr>
        <c:crossAx val="1598048320"/>
        <c:crosses val="autoZero"/>
        <c:crossBetween val="midCat"/>
      </c:valAx>
      <c:valAx>
        <c:axId val="159804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;\-0%;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RW"/>
          </a:p>
        </c:txPr>
        <c:crossAx val="9214285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RW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kern="1200" spc="0" baseline="0" dirty="0">
                <a:solidFill>
                  <a:schemeClr val="bg1"/>
                </a:solidFill>
              </a:rPr>
              <a:t>ZIM 2023 LPE OUTCOME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R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'2023'!$C$71</c:f>
              <c:strCache>
                <c:ptCount val="1"/>
                <c:pt idx="0">
                  <c:v>JPE</c:v>
                </c:pt>
              </c:strCache>
            </c:strRef>
          </c:tx>
          <c:spPr>
            <a:solidFill>
              <a:srgbClr val="E6D7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'2023'!$B$72:$B$77</c:f>
              <c:strCache>
                <c:ptCount val="6"/>
                <c:pt idx="0">
                  <c:v>35% Increase in work readiness and employablity</c:v>
                </c:pt>
                <c:pt idx="1">
                  <c:v>12% Increase in school performance and comittment to education</c:v>
                </c:pt>
                <c:pt idx="2">
                  <c:v>58% Increase in awareness of opportunities in food system/agriculture</c:v>
                </c:pt>
                <c:pt idx="3">
                  <c:v>24% Increase in positive character attributes and purpose-driven interiority</c:v>
                </c:pt>
                <c:pt idx="4">
                  <c:v>42% Increase in leadership and community upliftment</c:v>
                </c:pt>
                <c:pt idx="5">
                  <c:v>36% Improvement in reduction in age-related risk behaviour</c:v>
                </c:pt>
              </c:strCache>
            </c:strRef>
          </c:cat>
          <c:val>
            <c:numRef>
              <c:f>'2023'!$C$72:$C$77</c:f>
              <c:numCache>
                <c:formatCode>0%;\-0%;0%</c:formatCode>
                <c:ptCount val="6"/>
                <c:pt idx="0">
                  <c:v>0.43</c:v>
                </c:pt>
                <c:pt idx="1">
                  <c:v>0.62</c:v>
                </c:pt>
                <c:pt idx="2">
                  <c:v>0.22</c:v>
                </c:pt>
                <c:pt idx="3" formatCode="0%">
                  <c:v>0.72</c:v>
                </c:pt>
                <c:pt idx="4" formatCode="0%">
                  <c:v>0.54</c:v>
                </c:pt>
                <c:pt idx="5" formatCode="0%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A0-4952-9BDF-31971D07B4D0}"/>
            </c:ext>
          </c:extLst>
        </c:ser>
        <c:ser>
          <c:idx val="1"/>
          <c:order val="1"/>
          <c:tx>
            <c:strRef>
              <c:f>'2023'!$D$71</c:f>
              <c:strCache>
                <c:ptCount val="1"/>
                <c:pt idx="0">
                  <c:v>LPE</c:v>
                </c:pt>
              </c:strCache>
            </c:strRef>
          </c:tx>
          <c:spPr>
            <a:solidFill>
              <a:srgbClr val="B3914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'2023'!$B$72:$B$77</c:f>
              <c:strCache>
                <c:ptCount val="6"/>
                <c:pt idx="0">
                  <c:v>35% Increase in work readiness and employablity</c:v>
                </c:pt>
                <c:pt idx="1">
                  <c:v>12% Increase in school performance and comittment to education</c:v>
                </c:pt>
                <c:pt idx="2">
                  <c:v>58% Increase in awareness of opportunities in food system/agriculture</c:v>
                </c:pt>
                <c:pt idx="3">
                  <c:v>24% Increase in positive character attributes and purpose-driven interiority</c:v>
                </c:pt>
                <c:pt idx="4">
                  <c:v>42% Increase in leadership and community upliftment</c:v>
                </c:pt>
                <c:pt idx="5">
                  <c:v>36% Improvement in reduction in age-related risk behaviour</c:v>
                </c:pt>
              </c:strCache>
            </c:strRef>
          </c:cat>
          <c:val>
            <c:numRef>
              <c:f>'2023'!$D$72:$D$77</c:f>
              <c:numCache>
                <c:formatCode>0%;\-0%;0%</c:formatCode>
                <c:ptCount val="6"/>
                <c:pt idx="0">
                  <c:v>0.78</c:v>
                </c:pt>
                <c:pt idx="1">
                  <c:v>0.74</c:v>
                </c:pt>
                <c:pt idx="2">
                  <c:v>0.8</c:v>
                </c:pt>
                <c:pt idx="3" formatCode="0%">
                  <c:v>0.96</c:v>
                </c:pt>
                <c:pt idx="4" formatCode="0%">
                  <c:v>0.95</c:v>
                </c:pt>
                <c:pt idx="5" formatCode="0%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A0-4952-9BDF-31971D07B4D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77172680"/>
        <c:axId val="877165840"/>
      </c:barChart>
      <c:catAx>
        <c:axId val="877172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RW"/>
          </a:p>
        </c:txPr>
        <c:crossAx val="877165840"/>
        <c:crosses val="autoZero"/>
        <c:auto val="1"/>
        <c:lblAlgn val="ctr"/>
        <c:lblOffset val="100"/>
        <c:noMultiLvlLbl val="0"/>
      </c:catAx>
      <c:valAx>
        <c:axId val="877165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;\-0%;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RW"/>
          </a:p>
        </c:txPr>
        <c:crossAx val="877172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RW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kern="1200" spc="0" baseline="0" dirty="0">
                <a:solidFill>
                  <a:schemeClr val="bg1"/>
                </a:solidFill>
              </a:rPr>
              <a:t>BOTS 2023 LPE OUTCOME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R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'2023'!$C$100</c:f>
              <c:strCache>
                <c:ptCount val="1"/>
                <c:pt idx="0">
                  <c:v>JPE</c:v>
                </c:pt>
              </c:strCache>
            </c:strRef>
          </c:tx>
          <c:spPr>
            <a:solidFill>
              <a:srgbClr val="E6D7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'2023'!$B$101:$B$106</c:f>
              <c:strCache>
                <c:ptCount val="6"/>
                <c:pt idx="0">
                  <c:v>44% Increase in work readiness and employablity</c:v>
                </c:pt>
                <c:pt idx="1">
                  <c:v>17% Increase in school performance and comittment to education</c:v>
                </c:pt>
                <c:pt idx="2">
                  <c:v>46% Increase in awareness of opportunities in food system/agriculture</c:v>
                </c:pt>
                <c:pt idx="3">
                  <c:v>33% Increase in positive character attributes and purpose-driven interiority</c:v>
                </c:pt>
                <c:pt idx="4">
                  <c:v>50% Increase in leadership and community upliftment</c:v>
                </c:pt>
                <c:pt idx="5">
                  <c:v>19% Improvement in reduction in age-related risk behaviour</c:v>
                </c:pt>
              </c:strCache>
            </c:strRef>
          </c:cat>
          <c:val>
            <c:numRef>
              <c:f>'2023'!$C$101:$C$106</c:f>
              <c:numCache>
                <c:formatCode>0%;\-0%;0%</c:formatCode>
                <c:ptCount val="6"/>
                <c:pt idx="0">
                  <c:v>0.28000000000000003</c:v>
                </c:pt>
                <c:pt idx="1">
                  <c:v>0.5</c:v>
                </c:pt>
                <c:pt idx="2">
                  <c:v>0.38</c:v>
                </c:pt>
                <c:pt idx="3" formatCode="0%">
                  <c:v>0.49</c:v>
                </c:pt>
                <c:pt idx="4" formatCode="0%">
                  <c:v>0.31</c:v>
                </c:pt>
                <c:pt idx="5" formatCode="0%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FF-4331-BBC3-7128DE3679F8}"/>
            </c:ext>
          </c:extLst>
        </c:ser>
        <c:ser>
          <c:idx val="1"/>
          <c:order val="1"/>
          <c:tx>
            <c:strRef>
              <c:f>'2023'!$D$100</c:f>
              <c:strCache>
                <c:ptCount val="1"/>
                <c:pt idx="0">
                  <c:v>LPE</c:v>
                </c:pt>
              </c:strCache>
            </c:strRef>
          </c:tx>
          <c:spPr>
            <a:solidFill>
              <a:srgbClr val="B3914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'2023'!$B$101:$B$106</c:f>
              <c:strCache>
                <c:ptCount val="6"/>
                <c:pt idx="0">
                  <c:v>44% Increase in work readiness and employablity</c:v>
                </c:pt>
                <c:pt idx="1">
                  <c:v>17% Increase in school performance and comittment to education</c:v>
                </c:pt>
                <c:pt idx="2">
                  <c:v>46% Increase in awareness of opportunities in food system/agriculture</c:v>
                </c:pt>
                <c:pt idx="3">
                  <c:v>33% Increase in positive character attributes and purpose-driven interiority</c:v>
                </c:pt>
                <c:pt idx="4">
                  <c:v>50% Increase in leadership and community upliftment</c:v>
                </c:pt>
                <c:pt idx="5">
                  <c:v>19% Improvement in reduction in age-related risk behaviour</c:v>
                </c:pt>
              </c:strCache>
            </c:strRef>
          </c:cat>
          <c:val>
            <c:numRef>
              <c:f>'2023'!$D$101:$D$106</c:f>
              <c:numCache>
                <c:formatCode>0%;\-0%;0%</c:formatCode>
                <c:ptCount val="6"/>
                <c:pt idx="0">
                  <c:v>0.72</c:v>
                </c:pt>
                <c:pt idx="1">
                  <c:v>0.67</c:v>
                </c:pt>
                <c:pt idx="2">
                  <c:v>0.82</c:v>
                </c:pt>
                <c:pt idx="3" formatCode="0%">
                  <c:v>0.82</c:v>
                </c:pt>
                <c:pt idx="4" formatCode="0%">
                  <c:v>0.81</c:v>
                </c:pt>
                <c:pt idx="5" formatCode="0%">
                  <c:v>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FF-4331-BBC3-7128DE3679F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17084952"/>
        <c:axId val="817087112"/>
      </c:barChart>
      <c:catAx>
        <c:axId val="817084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RW"/>
          </a:p>
        </c:txPr>
        <c:crossAx val="817087112"/>
        <c:crosses val="autoZero"/>
        <c:auto val="1"/>
        <c:lblAlgn val="ctr"/>
        <c:lblOffset val="100"/>
        <c:noMultiLvlLbl val="0"/>
      </c:catAx>
      <c:valAx>
        <c:axId val="817087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;\-0%;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RW"/>
          </a:p>
        </c:txPr>
        <c:crossAx val="817084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R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002060"/>
                </a:solidFill>
              </a:rPr>
              <a:t>Members age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R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Sheet2!$C$39</c:f>
              <c:strCache>
                <c:ptCount val="1"/>
                <c:pt idx="0">
                  <c:v>Percent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Sheet2!$B$40:$B$44</c:f>
              <c:strCache>
                <c:ptCount val="5"/>
                <c:pt idx="0">
                  <c:v>15-25</c:v>
                </c:pt>
                <c:pt idx="1">
                  <c:v>25-55</c:v>
                </c:pt>
                <c:pt idx="2">
                  <c:v>55-65</c:v>
                </c:pt>
                <c:pt idx="3">
                  <c:v>Above 65</c:v>
                </c:pt>
                <c:pt idx="4">
                  <c:v>Under 15 </c:v>
                </c:pt>
              </c:strCache>
            </c:strRef>
          </c:cat>
          <c:val>
            <c:numRef>
              <c:f>Sheet2!$C$40:$C$44</c:f>
              <c:numCache>
                <c:formatCode>0%</c:formatCode>
                <c:ptCount val="5"/>
                <c:pt idx="0">
                  <c:v>0.12550649082509613</c:v>
                </c:pt>
                <c:pt idx="1">
                  <c:v>0.37651947247528839</c:v>
                </c:pt>
                <c:pt idx="2">
                  <c:v>0.13946886210545331</c:v>
                </c:pt>
                <c:pt idx="3">
                  <c:v>0.16690324412212559</c:v>
                </c:pt>
                <c:pt idx="4">
                  <c:v>0.19160193047203655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90-4D6E-A0D8-2C746A1A00D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47005408"/>
        <c:axId val="347005888"/>
      </c:barChart>
      <c:catAx>
        <c:axId val="34700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RW"/>
          </a:p>
        </c:txPr>
        <c:crossAx val="347005888"/>
        <c:crosses val="autoZero"/>
        <c:auto val="1"/>
        <c:lblAlgn val="ctr"/>
        <c:lblOffset val="100"/>
        <c:noMultiLvlLbl val="0"/>
      </c:catAx>
      <c:valAx>
        <c:axId val="3470058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347005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/>
      </a:pPr>
      <a:endParaRPr lang="en-R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Sheet1!$D$157</c:f>
              <c:strCache>
                <c:ptCount val="1"/>
                <c:pt idx="0">
                  <c:v>Work readiness and employablity</c:v>
                </c:pt>
              </c:strCache>
            </c:strRef>
          </c:tx>
          <c:spPr>
            <a:ln w="19050" cap="rnd">
              <a:solidFill>
                <a:srgbClr val="B3914A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B3914A"/>
              </a:solidFill>
              <a:ln w="9525">
                <a:solidFill>
                  <a:srgbClr val="B3914A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9.208103130755093E-3"/>
                  <c:y val="-6.97503671071953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09B-4DE6-B148-5464A4B72C8A}"/>
                </c:ext>
              </c:extLst>
            </c:dLbl>
            <c:dLbl>
              <c:idx val="1"/>
              <c:layout>
                <c:manualLayout>
                  <c:x val="0"/>
                  <c:y val="-7.70925110132159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09B-4DE6-B148-5464A4B72C8A}"/>
                </c:ext>
              </c:extLst>
            </c:dLbl>
            <c:dLbl>
              <c:idx val="2"/>
              <c:layout>
                <c:manualLayout>
                  <c:x val="-3.0693677102516881E-3"/>
                  <c:y val="0.1138032305433186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09B-4DE6-B148-5464A4B72C8A}"/>
                </c:ext>
              </c:extLst>
            </c:dLbl>
            <c:dLbl>
              <c:idx val="3"/>
              <c:layout>
                <c:manualLayout>
                  <c:x val="-2.4554941682013505E-2"/>
                  <c:y val="0.1027900146842878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09B-4DE6-B148-5464A4B72C8A}"/>
                </c:ext>
              </c:extLst>
            </c:dLbl>
            <c:dLbl>
              <c:idx val="4"/>
              <c:layout>
                <c:manualLayout>
                  <c:x val="-3.0693677102516881E-3"/>
                  <c:y val="6.60792951541850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09B-4DE6-B148-5464A4B72C8A}"/>
                </c:ext>
              </c:extLst>
            </c:dLbl>
            <c:dLbl>
              <c:idx val="5"/>
              <c:layout>
                <c:manualLayout>
                  <c:x val="9.2081031307550652E-3"/>
                  <c:y val="-8.07635829662262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09B-4DE6-B148-5464A4B72C8A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Sheet1!$C$158:$C$163</c:f>
              <c:numCache>
                <c:formatCode>0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xVal>
          <c:yVal>
            <c:numRef>
              <c:f>Sheet1!$D$158:$D$163</c:f>
              <c:numCache>
                <c:formatCode>0%;\-0%;0%</c:formatCode>
                <c:ptCount val="6"/>
                <c:pt idx="0">
                  <c:v>0.52</c:v>
                </c:pt>
                <c:pt idx="1">
                  <c:v>0.46</c:v>
                </c:pt>
                <c:pt idx="2">
                  <c:v>0.42</c:v>
                </c:pt>
                <c:pt idx="3">
                  <c:v>0.67</c:v>
                </c:pt>
                <c:pt idx="4">
                  <c:v>0.43</c:v>
                </c:pt>
                <c:pt idx="5">
                  <c:v>0.46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509B-4DE6-B148-5464A4B72C8A}"/>
            </c:ext>
          </c:extLst>
        </c:ser>
        <c:ser>
          <c:idx val="1"/>
          <c:order val="1"/>
          <c:tx>
            <c:strRef>
              <c:f>Sheet1!$E$157</c:f>
              <c:strCache>
                <c:ptCount val="1"/>
                <c:pt idx="0">
                  <c:v>School performance and comittment to education</c:v>
                </c:pt>
              </c:strCache>
            </c:strRef>
          </c:tx>
          <c:spPr>
            <a:ln w="19050" cap="rnd">
              <a:solidFill>
                <a:srgbClr val="725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25000"/>
              </a:solidFill>
              <a:ln w="9525">
                <a:solidFill>
                  <a:srgbClr val="725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6040515653775326E-3"/>
                  <c:y val="-4.7723935389133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09B-4DE6-B148-5464A4B72C8A}"/>
                </c:ext>
              </c:extLst>
            </c:dLbl>
            <c:dLbl>
              <c:idx val="2"/>
              <c:layout>
                <c:manualLayout>
                  <c:x val="-6.138735420503489E-3"/>
                  <c:y val="-9.17767988252569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09B-4DE6-B148-5464A4B72C8A}"/>
                </c:ext>
              </c:extLst>
            </c:dLbl>
            <c:dLbl>
              <c:idx val="3"/>
              <c:layout>
                <c:manualLayout>
                  <c:x val="0"/>
                  <c:y val="-3.30396475770925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09B-4DE6-B148-5464A4B72C8A}"/>
                </c:ext>
              </c:extLst>
            </c:dLbl>
            <c:dLbl>
              <c:idx val="4"/>
              <c:layout>
                <c:manualLayout>
                  <c:x val="3.0693677102516881E-3"/>
                  <c:y val="-4.40528634361234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09B-4DE6-B148-5464A4B72C8A}"/>
                </c:ext>
              </c:extLst>
            </c:dLbl>
            <c:dLbl>
              <c:idx val="5"/>
              <c:layout>
                <c:manualLayout>
                  <c:x val="4.6040515653774199E-3"/>
                  <c:y val="-0.1027900146842878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09B-4DE6-B148-5464A4B72C8A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Sheet1!$C$158:$C$163</c:f>
              <c:numCache>
                <c:formatCode>0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xVal>
          <c:yVal>
            <c:numRef>
              <c:f>Sheet1!$E$158:$E$163</c:f>
              <c:numCache>
                <c:formatCode>0%;\-0%;0%</c:formatCode>
                <c:ptCount val="6"/>
                <c:pt idx="0">
                  <c:v>0.39</c:v>
                </c:pt>
                <c:pt idx="1">
                  <c:v>0.2</c:v>
                </c:pt>
                <c:pt idx="2">
                  <c:v>0.49</c:v>
                </c:pt>
                <c:pt idx="3">
                  <c:v>0.27</c:v>
                </c:pt>
                <c:pt idx="4">
                  <c:v>0.19</c:v>
                </c:pt>
                <c:pt idx="5">
                  <c:v>0.2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509B-4DE6-B148-5464A4B72C8A}"/>
            </c:ext>
          </c:extLst>
        </c:ser>
        <c:ser>
          <c:idx val="2"/>
          <c:order val="2"/>
          <c:tx>
            <c:strRef>
              <c:f>Sheet1!$F$157</c:f>
              <c:strCache>
                <c:ptCount val="1"/>
                <c:pt idx="0">
                  <c:v>Awareness of opportunities in food system</c:v>
                </c:pt>
              </c:strCache>
            </c:strRef>
          </c:tx>
          <c:spPr>
            <a:ln w="19050" cap="rnd">
              <a:solidFill>
                <a:srgbClr val="FBB03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BB034"/>
              </a:solidFill>
              <a:ln w="9525">
                <a:solidFill>
                  <a:srgbClr val="FBB034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FBB034"/>
                </a:solidFill>
                <a:ln w="9525">
                  <a:solidFill>
                    <a:srgbClr val="FBB034"/>
                  </a:solidFill>
                </a:ln>
                <a:effectLst/>
              </c:spPr>
            </c:marker>
            <c:bubble3D val="0"/>
            <c:spPr>
              <a:ln w="19050" cap="rnd">
                <a:solidFill>
                  <a:srgbClr val="FBB034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509B-4DE6-B148-5464A4B72C8A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Sheet1!$C$158:$C$163</c:f>
              <c:numCache>
                <c:formatCode>0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xVal>
          <c:yVal>
            <c:numRef>
              <c:f>Sheet1!$F$158:$F$163</c:f>
              <c:numCache>
                <c:formatCode>0%;\-0%;0%</c:formatCode>
                <c:ptCount val="6"/>
                <c:pt idx="0">
                  <c:v>0.7</c:v>
                </c:pt>
                <c:pt idx="1">
                  <c:v>0.82</c:v>
                </c:pt>
                <c:pt idx="2">
                  <c:v>0.95</c:v>
                </c:pt>
                <c:pt idx="3">
                  <c:v>0.79</c:v>
                </c:pt>
                <c:pt idx="4">
                  <c:v>0.55000000000000004</c:v>
                </c:pt>
                <c:pt idx="5">
                  <c:v>0.64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509B-4DE6-B148-5464A4B72C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0820720"/>
        <c:axId val="2130821440"/>
      </c:scatterChart>
      <c:valAx>
        <c:axId val="2130820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RW"/>
          </a:p>
        </c:txPr>
        <c:crossAx val="2130821440"/>
        <c:crosses val="autoZero"/>
        <c:crossBetween val="midCat"/>
      </c:valAx>
      <c:valAx>
        <c:axId val="2130821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;\-0%;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RW"/>
          </a:p>
        </c:txPr>
        <c:crossAx val="21308207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R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Sheet1!$I$157</c:f>
              <c:strCache>
                <c:ptCount val="1"/>
                <c:pt idx="0">
                  <c:v>Positive character attributes and purpose-driven interiority</c:v>
                </c:pt>
              </c:strCache>
            </c:strRef>
          </c:tx>
          <c:spPr>
            <a:ln w="19050" cap="rnd">
              <a:solidFill>
                <a:srgbClr val="B3914A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B3914A"/>
              </a:solidFill>
              <a:ln w="9525">
                <a:solidFill>
                  <a:srgbClr val="B3914A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0"/>
                  <c:y val="8.81148962741968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AB0-4ECD-AB9A-88616A9D8085}"/>
                </c:ext>
              </c:extLst>
            </c:dLbl>
            <c:dLbl>
              <c:idx val="1"/>
              <c:layout>
                <c:manualLayout>
                  <c:x val="4.1663974869380539E-2"/>
                  <c:y val="-8.010445115836156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AB0-4ECD-AB9A-88616A9D8085}"/>
                </c:ext>
              </c:extLst>
            </c:dLbl>
            <c:dLbl>
              <c:idx val="2"/>
              <c:layout>
                <c:manualLayout>
                  <c:x val="-1.7627066290891766E-2"/>
                  <c:y val="6.0078338368770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AB0-4ECD-AB9A-88616A9D8085}"/>
                </c:ext>
              </c:extLst>
            </c:dLbl>
            <c:dLbl>
              <c:idx val="3"/>
              <c:layout>
                <c:manualLayout>
                  <c:x val="-1.6024605718992516E-2"/>
                  <c:y val="7.60992286004427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AB0-4ECD-AB9A-88616A9D8085}"/>
                </c:ext>
              </c:extLst>
            </c:dLbl>
            <c:dLbl>
              <c:idx val="4"/>
              <c:layout>
                <c:manualLayout>
                  <c:x val="-9.614763431395508E-3"/>
                  <c:y val="-7.20940060425248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AB0-4ECD-AB9A-88616A9D8085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Sheet1!$H$158:$H$163</c:f>
              <c:numCache>
                <c:formatCode>0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xVal>
          <c:yVal>
            <c:numRef>
              <c:f>Sheet1!$I$158:$I$163</c:f>
              <c:numCache>
                <c:formatCode>0%;\-0%;0%</c:formatCode>
                <c:ptCount val="6"/>
                <c:pt idx="0">
                  <c:v>0.44</c:v>
                </c:pt>
                <c:pt idx="1">
                  <c:v>0.38</c:v>
                </c:pt>
                <c:pt idx="2">
                  <c:v>0.33</c:v>
                </c:pt>
                <c:pt idx="3">
                  <c:v>0.64</c:v>
                </c:pt>
                <c:pt idx="4">
                  <c:v>0.39</c:v>
                </c:pt>
                <c:pt idx="5">
                  <c:v>0.41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AB0-4ECD-AB9A-88616A9D8085}"/>
            </c:ext>
          </c:extLst>
        </c:ser>
        <c:ser>
          <c:idx val="1"/>
          <c:order val="1"/>
          <c:tx>
            <c:strRef>
              <c:f>Sheet1!$J$157</c:f>
              <c:strCache>
                <c:ptCount val="1"/>
                <c:pt idx="0">
                  <c:v>Leadership and community upliftment</c:v>
                </c:pt>
              </c:strCache>
            </c:strRef>
          </c:tx>
          <c:spPr>
            <a:ln w="19050" cap="rnd">
              <a:solidFill>
                <a:srgbClr val="FBB03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BB034"/>
              </a:solidFill>
              <a:ln w="9525">
                <a:solidFill>
                  <a:srgbClr val="FBB034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-5.871566949036202E-2"/>
                  <c:y val="2.6879143197744461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AB0-4ECD-AB9A-88616A9D8085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Sheet1!$H$158:$H$163</c:f>
              <c:numCache>
                <c:formatCode>0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xVal>
          <c:yVal>
            <c:numRef>
              <c:f>Sheet1!$J$158:$J$163</c:f>
              <c:numCache>
                <c:formatCode>0%;\-0%;0%</c:formatCode>
                <c:ptCount val="6"/>
                <c:pt idx="0">
                  <c:v>0.46</c:v>
                </c:pt>
                <c:pt idx="1">
                  <c:v>0.41</c:v>
                </c:pt>
                <c:pt idx="2">
                  <c:v>0.43</c:v>
                </c:pt>
                <c:pt idx="3">
                  <c:v>0.69</c:v>
                </c:pt>
                <c:pt idx="4">
                  <c:v>0.35</c:v>
                </c:pt>
                <c:pt idx="5">
                  <c:v>0.48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AB0-4ECD-AB9A-88616A9D8085}"/>
            </c:ext>
          </c:extLst>
        </c:ser>
        <c:ser>
          <c:idx val="2"/>
          <c:order val="2"/>
          <c:tx>
            <c:strRef>
              <c:f>Sheet1!$K$157</c:f>
              <c:strCache>
                <c:ptCount val="1"/>
                <c:pt idx="0">
                  <c:v>Reduction in age-related risk behaviour</c:v>
                </c:pt>
              </c:strCache>
            </c:strRef>
          </c:tx>
          <c:spPr>
            <a:ln w="19050" cap="rnd">
              <a:solidFill>
                <a:srgbClr val="725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25000"/>
              </a:solidFill>
              <a:ln w="9525">
                <a:solidFill>
                  <a:srgbClr val="725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6086120016473798E-2"/>
                  <c:y val="8.01044511583608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AB0-4ECD-AB9A-88616A9D8085}"/>
                </c:ext>
              </c:extLst>
            </c:dLbl>
            <c:dLbl>
              <c:idx val="1"/>
              <c:layout>
                <c:manualLayout>
                  <c:x val="-3.204921143798503E-3"/>
                  <c:y val="9.21201188321148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AB0-4ECD-AB9A-88616A9D8085}"/>
                </c:ext>
              </c:extLst>
            </c:dLbl>
            <c:dLbl>
              <c:idx val="3"/>
              <c:layout>
                <c:manualLayout>
                  <c:x val="-3.0446750866085778E-2"/>
                  <c:y val="5.20678932529344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AB0-4ECD-AB9A-88616A9D8085}"/>
                </c:ext>
              </c:extLst>
            </c:dLbl>
            <c:dLbl>
              <c:idx val="4"/>
              <c:layout>
                <c:manualLayout>
                  <c:x val="-4.807381715697872E-3"/>
                  <c:y val="7.609922860044285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AB0-4ECD-AB9A-88616A9D8085}"/>
                </c:ext>
              </c:extLst>
            </c:dLbl>
            <c:dLbl>
              <c:idx val="5"/>
              <c:layout>
                <c:manualLayout>
                  <c:x val="-1.442214514709338E-2"/>
                  <c:y val="7.20940060425247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AB0-4ECD-AB9A-88616A9D8085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Sheet1!$H$158:$H$163</c:f>
              <c:numCache>
                <c:formatCode>0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xVal>
          <c:yVal>
            <c:numRef>
              <c:f>Sheet1!$K$158:$K$163</c:f>
              <c:numCache>
                <c:formatCode>0%;\-0%;0%</c:formatCode>
                <c:ptCount val="6"/>
                <c:pt idx="0">
                  <c:v>0.46</c:v>
                </c:pt>
                <c:pt idx="1">
                  <c:v>0.36</c:v>
                </c:pt>
                <c:pt idx="2">
                  <c:v>0.74</c:v>
                </c:pt>
                <c:pt idx="3">
                  <c:v>0.28999999999999998</c:v>
                </c:pt>
                <c:pt idx="4">
                  <c:v>0.31</c:v>
                </c:pt>
                <c:pt idx="5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AB0-4ECD-AB9A-88616A9D80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704736"/>
        <c:axId val="2094704016"/>
      </c:scatterChart>
      <c:valAx>
        <c:axId val="2094704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RW"/>
          </a:p>
        </c:txPr>
        <c:crossAx val="2094704016"/>
        <c:crosses val="autoZero"/>
        <c:crossBetween val="midCat"/>
      </c:valAx>
      <c:valAx>
        <c:axId val="209470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;\-0%;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RW"/>
          </a:p>
        </c:txPr>
        <c:crossAx val="20947047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R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Sheet1!$C$189</c:f>
              <c:strCache>
                <c:ptCount val="1"/>
                <c:pt idx="0">
                  <c:v>Work readiness and employablity</c:v>
                </c:pt>
              </c:strCache>
            </c:strRef>
          </c:tx>
          <c:spPr>
            <a:solidFill>
              <a:srgbClr val="7A5A0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Sheet1!$B$190:$B$193</c:f>
              <c:strCache>
                <c:ptCount val="4"/>
                <c:pt idx="0">
                  <c:v>SA</c:v>
                </c:pt>
                <c:pt idx="1">
                  <c:v>ZAM</c:v>
                </c:pt>
                <c:pt idx="2">
                  <c:v>BOTS</c:v>
                </c:pt>
                <c:pt idx="3">
                  <c:v>ZIM</c:v>
                </c:pt>
              </c:strCache>
            </c:strRef>
          </c:cat>
          <c:val>
            <c:numRef>
              <c:f>Sheet1!$C$190:$C$193</c:f>
              <c:numCache>
                <c:formatCode>0%;\-0%;0%</c:formatCode>
                <c:ptCount val="4"/>
                <c:pt idx="0">
                  <c:v>0.54</c:v>
                </c:pt>
                <c:pt idx="1">
                  <c:v>0.31</c:v>
                </c:pt>
                <c:pt idx="2">
                  <c:v>0.44</c:v>
                </c:pt>
                <c:pt idx="3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89-4383-A717-65ACEB172E8C}"/>
            </c:ext>
          </c:extLst>
        </c:ser>
        <c:ser>
          <c:idx val="1"/>
          <c:order val="1"/>
          <c:tx>
            <c:strRef>
              <c:f>Sheet1!$D$189</c:f>
              <c:strCache>
                <c:ptCount val="1"/>
                <c:pt idx="0">
                  <c:v>School performance and comittment to education</c:v>
                </c:pt>
              </c:strCache>
            </c:strRef>
          </c:tx>
          <c:spPr>
            <a:solidFill>
              <a:srgbClr val="B18F4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Sheet1!$B$190:$B$193</c:f>
              <c:strCache>
                <c:ptCount val="4"/>
                <c:pt idx="0">
                  <c:v>SA</c:v>
                </c:pt>
                <c:pt idx="1">
                  <c:v>ZAM</c:v>
                </c:pt>
                <c:pt idx="2">
                  <c:v>BOTS</c:v>
                </c:pt>
                <c:pt idx="3">
                  <c:v>ZIM</c:v>
                </c:pt>
              </c:strCache>
            </c:strRef>
          </c:cat>
          <c:val>
            <c:numRef>
              <c:f>Sheet1!$D$190:$D$193</c:f>
              <c:numCache>
                <c:formatCode>0%;\-0%;0%</c:formatCode>
                <c:ptCount val="4"/>
                <c:pt idx="0">
                  <c:v>0.24</c:v>
                </c:pt>
                <c:pt idx="1">
                  <c:v>0.13</c:v>
                </c:pt>
                <c:pt idx="2">
                  <c:v>0.17</c:v>
                </c:pt>
                <c:pt idx="3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89-4383-A717-65ACEB172E8C}"/>
            </c:ext>
          </c:extLst>
        </c:ser>
        <c:ser>
          <c:idx val="2"/>
          <c:order val="2"/>
          <c:tx>
            <c:strRef>
              <c:f>Sheet1!$E$189</c:f>
              <c:strCache>
                <c:ptCount val="1"/>
                <c:pt idx="0">
                  <c:v>Awareness of opportunities in food system</c:v>
                </c:pt>
              </c:strCache>
            </c:strRef>
          </c:tx>
          <c:spPr>
            <a:solidFill>
              <a:srgbClr val="E6D7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Sheet1!$B$190:$B$193</c:f>
              <c:strCache>
                <c:ptCount val="4"/>
                <c:pt idx="0">
                  <c:v>SA</c:v>
                </c:pt>
                <c:pt idx="1">
                  <c:v>ZAM</c:v>
                </c:pt>
                <c:pt idx="2">
                  <c:v>BOTS</c:v>
                </c:pt>
                <c:pt idx="3">
                  <c:v>ZIM</c:v>
                </c:pt>
              </c:strCache>
            </c:strRef>
          </c:cat>
          <c:val>
            <c:numRef>
              <c:f>Sheet1!$E$190:$E$193</c:f>
              <c:numCache>
                <c:formatCode>0%;\-0%;0%</c:formatCode>
                <c:ptCount val="4"/>
                <c:pt idx="0">
                  <c:v>0.69</c:v>
                </c:pt>
                <c:pt idx="1">
                  <c:v>0.71</c:v>
                </c:pt>
                <c:pt idx="2">
                  <c:v>0.46</c:v>
                </c:pt>
                <c:pt idx="3">
                  <c:v>0.57999999999999996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89-4383-A717-65ACEB172E8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68578432"/>
        <c:axId val="868579872"/>
      </c:barChart>
      <c:catAx>
        <c:axId val="868578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RW"/>
          </a:p>
        </c:txPr>
        <c:crossAx val="868579872"/>
        <c:crosses val="autoZero"/>
        <c:auto val="1"/>
        <c:lblAlgn val="ctr"/>
        <c:lblOffset val="100"/>
        <c:noMultiLvlLbl val="0"/>
      </c:catAx>
      <c:valAx>
        <c:axId val="868579872"/>
        <c:scaling>
          <c:orientation val="minMax"/>
        </c:scaling>
        <c:delete val="1"/>
        <c:axPos val="l"/>
        <c:numFmt formatCode="0%;\-0%;0%" sourceLinked="1"/>
        <c:majorTickMark val="none"/>
        <c:minorTickMark val="none"/>
        <c:tickLblPos val="nextTo"/>
        <c:crossAx val="868578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R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R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772889015444058E-2"/>
          <c:y val="5.0925925925925923E-2"/>
          <c:w val="0.96422711098455594"/>
          <c:h val="0.586464712744240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Sheet1!$H$189</c:f>
              <c:strCache>
                <c:ptCount val="1"/>
                <c:pt idx="0">
                  <c:v>Positive character attributes and purpose-driven interiority</c:v>
                </c:pt>
              </c:strCache>
            </c:strRef>
          </c:tx>
          <c:spPr>
            <a:solidFill>
              <a:srgbClr val="C9AF7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Sheet1!$G$190:$G$193</c:f>
              <c:strCache>
                <c:ptCount val="4"/>
                <c:pt idx="0">
                  <c:v>SA</c:v>
                </c:pt>
                <c:pt idx="1">
                  <c:v>ZAM</c:v>
                </c:pt>
                <c:pt idx="2">
                  <c:v>BOTS</c:v>
                </c:pt>
                <c:pt idx="3">
                  <c:v>ZIM</c:v>
                </c:pt>
              </c:strCache>
            </c:strRef>
          </c:cat>
          <c:val>
            <c:numRef>
              <c:f>Sheet1!$H$190:$H$193</c:f>
              <c:numCache>
                <c:formatCode>0%;\-0%;0%</c:formatCode>
                <c:ptCount val="4"/>
                <c:pt idx="0">
                  <c:v>0.52</c:v>
                </c:pt>
                <c:pt idx="1">
                  <c:v>0.24</c:v>
                </c:pt>
                <c:pt idx="2">
                  <c:v>0.33</c:v>
                </c:pt>
                <c:pt idx="3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E3-4E31-946A-3E6ABC30AEDD}"/>
            </c:ext>
          </c:extLst>
        </c:ser>
        <c:ser>
          <c:idx val="1"/>
          <c:order val="1"/>
          <c:tx>
            <c:strRef>
              <c:f>Sheet1!$I$189</c:f>
              <c:strCache>
                <c:ptCount val="1"/>
                <c:pt idx="0">
                  <c:v>Reduction in age-inappropriate risk behaviour</c:v>
                </c:pt>
              </c:strCache>
            </c:strRef>
          </c:tx>
          <c:spPr>
            <a:solidFill>
              <a:srgbClr val="FBB03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Sheet1!$G$190:$G$193</c:f>
              <c:strCache>
                <c:ptCount val="4"/>
                <c:pt idx="0">
                  <c:v>SA</c:v>
                </c:pt>
                <c:pt idx="1">
                  <c:v>ZAM</c:v>
                </c:pt>
                <c:pt idx="2">
                  <c:v>BOTS</c:v>
                </c:pt>
                <c:pt idx="3">
                  <c:v>ZIM</c:v>
                </c:pt>
              </c:strCache>
            </c:strRef>
          </c:cat>
          <c:val>
            <c:numRef>
              <c:f>Sheet1!$I$190:$I$193</c:f>
              <c:numCache>
                <c:formatCode>0%;\-0%;0%</c:formatCode>
                <c:ptCount val="4"/>
                <c:pt idx="0">
                  <c:v>0.52</c:v>
                </c:pt>
                <c:pt idx="1">
                  <c:v>0.49</c:v>
                </c:pt>
                <c:pt idx="2">
                  <c:v>0.19</c:v>
                </c:pt>
                <c:pt idx="3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E3-4E31-946A-3E6ABC30AEDD}"/>
            </c:ext>
          </c:extLst>
        </c:ser>
        <c:ser>
          <c:idx val="2"/>
          <c:order val="2"/>
          <c:tx>
            <c:strRef>
              <c:f>Sheet1!$J$189</c:f>
              <c:strCache>
                <c:ptCount val="1"/>
                <c:pt idx="0">
                  <c:v>leadership and community upliftment</c:v>
                </c:pt>
              </c:strCache>
            </c:strRef>
          </c:tx>
          <c:spPr>
            <a:solidFill>
              <a:srgbClr val="FF66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Sheet1!$G$190:$G$193</c:f>
              <c:strCache>
                <c:ptCount val="4"/>
                <c:pt idx="0">
                  <c:v>SA</c:v>
                </c:pt>
                <c:pt idx="1">
                  <c:v>ZAM</c:v>
                </c:pt>
                <c:pt idx="2">
                  <c:v>BOTS</c:v>
                </c:pt>
                <c:pt idx="3">
                  <c:v>ZIM</c:v>
                </c:pt>
              </c:strCache>
            </c:strRef>
          </c:cat>
          <c:val>
            <c:numRef>
              <c:f>Sheet1!$J$190:$J$193</c:f>
              <c:numCache>
                <c:formatCode>0%;\-0%;0%</c:formatCode>
                <c:ptCount val="4"/>
                <c:pt idx="0">
                  <c:v>0.54</c:v>
                </c:pt>
                <c:pt idx="1">
                  <c:v>0.33</c:v>
                </c:pt>
                <c:pt idx="2">
                  <c:v>0.5</c:v>
                </c:pt>
                <c:pt idx="3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E3-4E31-946A-3E6ABC30AED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81236088"/>
        <c:axId val="881235008"/>
      </c:barChart>
      <c:catAx>
        <c:axId val="881236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RW"/>
          </a:p>
        </c:txPr>
        <c:crossAx val="881235008"/>
        <c:crosses val="autoZero"/>
        <c:auto val="1"/>
        <c:lblAlgn val="ctr"/>
        <c:lblOffset val="100"/>
        <c:noMultiLvlLbl val="0"/>
      </c:catAx>
      <c:valAx>
        <c:axId val="881235008"/>
        <c:scaling>
          <c:orientation val="minMax"/>
        </c:scaling>
        <c:delete val="1"/>
        <c:axPos val="l"/>
        <c:numFmt formatCode="0%;\-0%;0%" sourceLinked="1"/>
        <c:majorTickMark val="none"/>
        <c:minorTickMark val="none"/>
        <c:tickLblPos val="nextTo"/>
        <c:crossAx val="881236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R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R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rgbClr val="E6D7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Increase in school performance and commitment to education</c:v>
                </c:pt>
                <c:pt idx="1">
                  <c:v>Increase in positive character attributes and purpose-driven interiority </c:v>
                </c:pt>
                <c:pt idx="2">
                  <c:v>Improvement in reduction of age-related youth risk behaviour </c:v>
                </c:pt>
                <c:pt idx="3">
                  <c:v>Increase in work readiness and employability </c:v>
                </c:pt>
                <c:pt idx="4">
                  <c:v>Increase in awareness of opportunities in the food system/agriculture </c:v>
                </c:pt>
                <c:pt idx="5">
                  <c:v>Increase in leadership and community upliftment 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0.59</c:v>
                </c:pt>
                <c:pt idx="1">
                  <c:v>0.48</c:v>
                </c:pt>
                <c:pt idx="2">
                  <c:v>0.7</c:v>
                </c:pt>
                <c:pt idx="3">
                  <c:v>0.35</c:v>
                </c:pt>
                <c:pt idx="4">
                  <c:v>0.03</c:v>
                </c:pt>
                <c:pt idx="5">
                  <c:v>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7E-424E-896F-8566F1EAAA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Lead Peer Educator</c:v>
                </c:pt>
              </c:strCache>
            </c:strRef>
          </c:tx>
          <c:spPr>
            <a:solidFill>
              <a:srgbClr val="B08E4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Increase in school performance and commitment to education</c:v>
                </c:pt>
                <c:pt idx="1">
                  <c:v>Increase in positive character attributes and purpose-driven interiority </c:v>
                </c:pt>
                <c:pt idx="2">
                  <c:v>Improvement in reduction of age-related youth risk behaviour </c:v>
                </c:pt>
                <c:pt idx="3">
                  <c:v>Increase in work readiness and employability </c:v>
                </c:pt>
                <c:pt idx="4">
                  <c:v>Increase in awareness of opportunities in the food system/agriculture </c:v>
                </c:pt>
                <c:pt idx="5">
                  <c:v>Increase in leadership and community upliftment 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0.88</c:v>
                </c:pt>
                <c:pt idx="1">
                  <c:v>0.91</c:v>
                </c:pt>
                <c:pt idx="2">
                  <c:v>0.28000000000000003</c:v>
                </c:pt>
                <c:pt idx="3">
                  <c:v>0.85</c:v>
                </c:pt>
                <c:pt idx="4">
                  <c:v>0.77</c:v>
                </c:pt>
                <c:pt idx="5">
                  <c:v>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7E-424E-896F-8566F1EAAAC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601726496"/>
        <c:axId val="601727576"/>
      </c:barChart>
      <c:catAx>
        <c:axId val="6017264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01727576"/>
        <c:crosses val="autoZero"/>
        <c:auto val="1"/>
        <c:lblAlgn val="ctr"/>
        <c:lblOffset val="100"/>
        <c:noMultiLvlLbl val="0"/>
      </c:catAx>
      <c:valAx>
        <c:axId val="601727576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601726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7203555597179585"/>
          <c:y val="1.0022915031987392E-2"/>
          <c:w val="0.34213613739052273"/>
          <c:h val="8.56909252194080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R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R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841001280180076E-2"/>
          <c:y val="0.18321734377082016"/>
          <c:w val="0.91883840449162202"/>
          <c:h val="0.6862044291120686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Sheet1!$D$191</c:f>
              <c:strCache>
                <c:ptCount val="1"/>
                <c:pt idx="0">
                  <c:v>Work readiness and employablity</c:v>
                </c:pt>
              </c:strCache>
            </c:strRef>
          </c:tx>
          <c:spPr>
            <a:ln w="19050" cap="rnd">
              <a:solidFill>
                <a:srgbClr val="B3914A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B3914A"/>
              </a:solidFill>
              <a:ln w="9525">
                <a:solidFill>
                  <a:srgbClr val="B3914A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3.0085169367288039E-2"/>
                  <c:y val="4.90298399046981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243-4226-BE1D-1F990AC24035}"/>
                </c:ext>
              </c:extLst>
            </c:dLbl>
            <c:dLbl>
              <c:idx val="3"/>
              <c:layout>
                <c:manualLayout>
                  <c:x val="-7.3153810013317652E-2"/>
                  <c:y val="-3.584100880378880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243-4226-BE1D-1F990AC24035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Sheet1!$C$192:$C$197</c:f>
              <c:numCache>
                <c:formatCode>0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xVal>
          <c:yVal>
            <c:numRef>
              <c:f>Sheet1!$D$192:$D$197</c:f>
              <c:numCache>
                <c:formatCode>0%;\-0%;0%</c:formatCode>
                <c:ptCount val="6"/>
                <c:pt idx="0">
                  <c:v>0.47</c:v>
                </c:pt>
                <c:pt idx="1">
                  <c:v>0.45</c:v>
                </c:pt>
                <c:pt idx="2">
                  <c:v>0.4</c:v>
                </c:pt>
                <c:pt idx="3">
                  <c:v>0.72</c:v>
                </c:pt>
                <c:pt idx="4">
                  <c:v>0.43</c:v>
                </c:pt>
                <c:pt idx="5">
                  <c:v>0.54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243-4226-BE1D-1F990AC24035}"/>
            </c:ext>
          </c:extLst>
        </c:ser>
        <c:ser>
          <c:idx val="1"/>
          <c:order val="1"/>
          <c:tx>
            <c:strRef>
              <c:f>Sheet1!$E$191</c:f>
              <c:strCache>
                <c:ptCount val="1"/>
                <c:pt idx="0">
                  <c:v>School performance and comittment to education</c:v>
                </c:pt>
              </c:strCache>
            </c:strRef>
          </c:tx>
          <c:spPr>
            <a:ln w="19050" cap="rnd">
              <a:solidFill>
                <a:srgbClr val="725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25000"/>
              </a:solidFill>
              <a:ln w="9525">
                <a:solidFill>
                  <a:srgbClr val="725000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2.6496115980118903E-2"/>
                  <c:y val="-4.902954935061168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243-4226-BE1D-1F990AC24035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Sheet1!$C$192:$C$197</c:f>
              <c:numCache>
                <c:formatCode>0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xVal>
          <c:yVal>
            <c:numRef>
              <c:f>Sheet1!$E$192:$E$197</c:f>
              <c:numCache>
                <c:formatCode>0%;\-0%;0%</c:formatCode>
                <c:ptCount val="6"/>
                <c:pt idx="0">
                  <c:v>0.39</c:v>
                </c:pt>
                <c:pt idx="1">
                  <c:v>0.23</c:v>
                </c:pt>
                <c:pt idx="2">
                  <c:v>0.48</c:v>
                </c:pt>
                <c:pt idx="3">
                  <c:v>0.33</c:v>
                </c:pt>
                <c:pt idx="4">
                  <c:v>0.18</c:v>
                </c:pt>
                <c:pt idx="5">
                  <c:v>0.24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3243-4226-BE1D-1F990AC24035}"/>
            </c:ext>
          </c:extLst>
        </c:ser>
        <c:ser>
          <c:idx val="2"/>
          <c:order val="2"/>
          <c:tx>
            <c:strRef>
              <c:f>Sheet1!$F$191</c:f>
              <c:strCache>
                <c:ptCount val="1"/>
                <c:pt idx="0">
                  <c:v>Awareness of opportunities in food system</c:v>
                </c:pt>
              </c:strCache>
            </c:strRef>
          </c:tx>
          <c:spPr>
            <a:ln w="19050" cap="rnd">
              <a:solidFill>
                <a:srgbClr val="FBB03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BB034"/>
              </a:solidFill>
              <a:ln w="9525">
                <a:solidFill>
                  <a:srgbClr val="FBB03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7424854194706165E-2"/>
                  <c:y val="1.10701107011069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243-4226-BE1D-1F990AC24035}"/>
                </c:ext>
              </c:extLst>
            </c:dLbl>
            <c:dLbl>
              <c:idx val="1"/>
              <c:layout>
                <c:manualLayout>
                  <c:x val="-1.9739793629430239E-2"/>
                  <c:y val="5.90405904059039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243-4226-BE1D-1F990AC24035}"/>
                </c:ext>
              </c:extLst>
            </c:dLbl>
            <c:dLbl>
              <c:idx val="2"/>
              <c:layout>
                <c:manualLayout>
                  <c:x val="4.6657694033198742E-2"/>
                  <c:y val="-2.58302583025830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243-4226-BE1D-1F990AC24035}"/>
                </c:ext>
              </c:extLst>
            </c:dLbl>
            <c:dLbl>
              <c:idx val="3"/>
              <c:layout>
                <c:manualLayout>
                  <c:x val="2.1534320323014673E-2"/>
                  <c:y val="-2.95202952029520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243-4226-BE1D-1F990AC24035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Sheet1!$C$192:$C$197</c:f>
              <c:numCache>
                <c:formatCode>0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xVal>
          <c:yVal>
            <c:numRef>
              <c:f>Sheet1!$F$192:$F$197</c:f>
              <c:numCache>
                <c:formatCode>0%;\-0%;0%</c:formatCode>
                <c:ptCount val="6"/>
                <c:pt idx="0">
                  <c:v>0.46</c:v>
                </c:pt>
                <c:pt idx="1">
                  <c:v>0.41</c:v>
                </c:pt>
                <c:pt idx="2">
                  <c:v>0.44</c:v>
                </c:pt>
                <c:pt idx="3">
                  <c:v>0.73</c:v>
                </c:pt>
                <c:pt idx="4">
                  <c:v>0.32</c:v>
                </c:pt>
                <c:pt idx="5">
                  <c:v>0.54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3243-4226-BE1D-1F990AC240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0595856"/>
        <c:axId val="1092808176"/>
      </c:scatterChart>
      <c:valAx>
        <c:axId val="1270595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RW"/>
          </a:p>
        </c:txPr>
        <c:crossAx val="1092808176"/>
        <c:crosses val="autoZero"/>
        <c:crossBetween val="midCat"/>
      </c:valAx>
      <c:valAx>
        <c:axId val="1092808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;\-0%;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RW"/>
          </a:p>
        </c:txPr>
        <c:crossAx val="1270595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R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67825896762905E-2"/>
          <c:y val="6.3151888970469333E-2"/>
          <c:w val="0.88736498178965173"/>
          <c:h val="0.8233468692100333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Sheet1!$I$191</c:f>
              <c:strCache>
                <c:ptCount val="1"/>
                <c:pt idx="0">
                  <c:v>Positive character attributes and purpose-driven interiority</c:v>
                </c:pt>
              </c:strCache>
            </c:strRef>
          </c:tx>
          <c:spPr>
            <a:ln w="19050" cap="rnd">
              <a:solidFill>
                <a:srgbClr val="B3914A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B3914A"/>
              </a:solidFill>
              <a:ln w="9525">
                <a:solidFill>
                  <a:srgbClr val="B3914A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1409944414703863E-2"/>
                  <c:y val="-7.19999999999999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B7A-4C05-8A9D-833B9CE20E5B}"/>
                </c:ext>
              </c:extLst>
            </c:dLbl>
            <c:dLbl>
              <c:idx val="1"/>
              <c:layout>
                <c:manualLayout>
                  <c:x val="-7.8239618843683661E-2"/>
                  <c:y val="4.39999999999999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B7A-4C05-8A9D-833B9CE20E5B}"/>
                </c:ext>
              </c:extLst>
            </c:dLbl>
            <c:dLbl>
              <c:idx val="2"/>
              <c:layout>
                <c:manualLayout>
                  <c:x val="-1.6299920592434149E-2"/>
                  <c:y val="5.6000000000000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B7A-4C05-8A9D-833B9CE20E5B}"/>
                </c:ext>
              </c:extLst>
            </c:dLbl>
            <c:dLbl>
              <c:idx val="3"/>
              <c:layout>
                <c:manualLayout>
                  <c:x val="-2.6079872947894545E-2"/>
                  <c:y val="8.40000000000000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B7A-4C05-8A9D-833B9CE20E5B}"/>
                </c:ext>
              </c:extLst>
            </c:dLbl>
            <c:dLbl>
              <c:idx val="4"/>
              <c:layout>
                <c:manualLayout>
                  <c:x val="-1.629992059243409E-2"/>
                  <c:y val="-5.6000000000000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B7A-4C05-8A9D-833B9CE20E5B}"/>
                </c:ext>
              </c:extLst>
            </c:dLbl>
            <c:dLbl>
              <c:idx val="5"/>
              <c:layout>
                <c:manualLayout>
                  <c:x val="1.6299920592433972E-2"/>
                  <c:y val="-5.200000000000003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B7A-4C05-8A9D-833B9CE20E5B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Sheet1!$H$192:$H$197</c:f>
              <c:numCache>
                <c:formatCode>0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xVal>
          <c:yVal>
            <c:numRef>
              <c:f>Sheet1!$I$192:$I$197</c:f>
              <c:numCache>
                <c:formatCode>0%;\-0%;0%</c:formatCode>
                <c:ptCount val="6"/>
                <c:pt idx="0">
                  <c:v>0.46</c:v>
                </c:pt>
                <c:pt idx="1">
                  <c:v>0.38</c:v>
                </c:pt>
                <c:pt idx="2">
                  <c:v>0.33</c:v>
                </c:pt>
                <c:pt idx="3">
                  <c:v>0.7</c:v>
                </c:pt>
                <c:pt idx="4">
                  <c:v>0.39</c:v>
                </c:pt>
                <c:pt idx="5">
                  <c:v>0.52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B7A-4C05-8A9D-833B9CE20E5B}"/>
            </c:ext>
          </c:extLst>
        </c:ser>
        <c:ser>
          <c:idx val="1"/>
          <c:order val="1"/>
          <c:tx>
            <c:strRef>
              <c:f>Sheet1!$J$191</c:f>
              <c:strCache>
                <c:ptCount val="1"/>
                <c:pt idx="0">
                  <c:v>Leadership and community upliftment</c:v>
                </c:pt>
              </c:strCache>
            </c:strRef>
          </c:tx>
          <c:spPr>
            <a:ln w="19050" cap="rnd">
              <a:solidFill>
                <a:srgbClr val="FBB03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BB034"/>
              </a:solidFill>
              <a:ln w="9525">
                <a:solidFill>
                  <a:srgbClr val="FBB03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5419730014275907E-2"/>
                  <c:y val="7.19999999999999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B7A-4C05-8A9D-833B9CE20E5B}"/>
                </c:ext>
              </c:extLst>
            </c:dLbl>
            <c:dLbl>
              <c:idx val="1"/>
              <c:layout>
                <c:manualLayout>
                  <c:x val="-2.9339857066381422E-2"/>
                  <c:y val="-0.0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B7A-4C05-8A9D-833B9CE20E5B}"/>
                </c:ext>
              </c:extLst>
            </c:dLbl>
            <c:dLbl>
              <c:idx val="2"/>
              <c:layout>
                <c:manualLayout>
                  <c:x val="-3.0969849125624831E-2"/>
                  <c:y val="-6.80000000000000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B7A-4C05-8A9D-833B9CE20E5B}"/>
                </c:ext>
              </c:extLst>
            </c:dLbl>
            <c:dLbl>
              <c:idx val="3"/>
              <c:layout>
                <c:manualLayout>
                  <c:x val="-9.7799523554604542E-3"/>
                  <c:y val="-7.59999999999999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B7A-4C05-8A9D-833B9CE20E5B}"/>
                </c:ext>
              </c:extLst>
            </c:dLbl>
            <c:dLbl>
              <c:idx val="4"/>
              <c:layout>
                <c:manualLayout>
                  <c:x val="2.9339857066381363E-2"/>
                  <c:y val="2.8000000000000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B7A-4C05-8A9D-833B9CE20E5B}"/>
                </c:ext>
              </c:extLst>
            </c:dLbl>
            <c:dLbl>
              <c:idx val="5"/>
              <c:layout>
                <c:manualLayout>
                  <c:x val="-3.9119809421841935E-2"/>
                  <c:y val="-0.0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EB7A-4C05-8A9D-833B9CE20E5B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Sheet1!$H$192:$H$197</c:f>
              <c:numCache>
                <c:formatCode>0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xVal>
          <c:yVal>
            <c:numRef>
              <c:f>Sheet1!$J$192:$J$197</c:f>
              <c:numCache>
                <c:formatCode>0%;\-0%;0%</c:formatCode>
                <c:ptCount val="6"/>
                <c:pt idx="0">
                  <c:v>0.46</c:v>
                </c:pt>
                <c:pt idx="1">
                  <c:v>0.41</c:v>
                </c:pt>
                <c:pt idx="2">
                  <c:v>0.44</c:v>
                </c:pt>
                <c:pt idx="3">
                  <c:v>0.73</c:v>
                </c:pt>
                <c:pt idx="4">
                  <c:v>0.32</c:v>
                </c:pt>
                <c:pt idx="5">
                  <c:v>0.54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EB7A-4C05-8A9D-833B9CE20E5B}"/>
            </c:ext>
          </c:extLst>
        </c:ser>
        <c:ser>
          <c:idx val="2"/>
          <c:order val="2"/>
          <c:tx>
            <c:strRef>
              <c:f>Sheet1!$K$191</c:f>
              <c:strCache>
                <c:ptCount val="1"/>
                <c:pt idx="0">
                  <c:v>Reduction in age-related risk behaviour</c:v>
                </c:pt>
              </c:strCache>
            </c:strRef>
          </c:tx>
          <c:spPr>
            <a:ln w="19050" cap="rnd">
              <a:solidFill>
                <a:srgbClr val="725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25000"/>
              </a:solidFill>
              <a:ln w="9525">
                <a:solidFill>
                  <a:srgbClr val="725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5419730014275907E-2"/>
                  <c:y val="-6.80000000000000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EB7A-4C05-8A9D-833B9CE20E5B}"/>
                </c:ext>
              </c:extLst>
            </c:dLbl>
            <c:dLbl>
              <c:idx val="1"/>
              <c:layout>
                <c:manualLayout>
                  <c:x val="-2.1189896770164317E-2"/>
                  <c:y val="0.0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EB7A-4C05-8A9D-833B9CE20E5B}"/>
                </c:ext>
              </c:extLst>
            </c:dLbl>
            <c:dLbl>
              <c:idx val="2"/>
              <c:layout>
                <c:manualLayout>
                  <c:x val="-6.3569690310493018E-2"/>
                  <c:y val="-2.00000000000000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B7A-4C05-8A9D-833B9CE20E5B}"/>
                </c:ext>
              </c:extLst>
            </c:dLbl>
            <c:dLbl>
              <c:idx val="4"/>
              <c:layout>
                <c:manualLayout>
                  <c:x val="-2.4449880888651136E-2"/>
                  <c:y val="5.99999999999999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B7A-4C05-8A9D-833B9CE20E5B}"/>
                </c:ext>
              </c:extLst>
            </c:dLbl>
            <c:dLbl>
              <c:idx val="5"/>
              <c:layout>
                <c:manualLayout>
                  <c:x val="8.1499602962169255E-3"/>
                  <c:y val="3.59999999999999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B7A-4C05-8A9D-833B9CE20E5B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Sheet1!$H$192:$H$197</c:f>
              <c:numCache>
                <c:formatCode>0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xVal>
          <c:yVal>
            <c:numRef>
              <c:f>Sheet1!$K$192:$K$197</c:f>
              <c:numCache>
                <c:formatCode>0%;\-0%;0%</c:formatCode>
                <c:ptCount val="6"/>
                <c:pt idx="0">
                  <c:v>0.43</c:v>
                </c:pt>
                <c:pt idx="1">
                  <c:v>0.39</c:v>
                </c:pt>
                <c:pt idx="2">
                  <c:v>0.75</c:v>
                </c:pt>
                <c:pt idx="3">
                  <c:v>0.3</c:v>
                </c:pt>
                <c:pt idx="4">
                  <c:v>0.3</c:v>
                </c:pt>
                <c:pt idx="5">
                  <c:v>0.45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3-EB7A-4C05-8A9D-833B9CE20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2649616"/>
        <c:axId val="1197220288"/>
      </c:scatterChart>
      <c:valAx>
        <c:axId val="9126496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RW"/>
          </a:p>
        </c:txPr>
        <c:crossAx val="1197220288"/>
        <c:crosses val="autoZero"/>
        <c:crossBetween val="midCat"/>
      </c:valAx>
      <c:valAx>
        <c:axId val="1197220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;\-0%;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RW"/>
          </a:p>
        </c:txPr>
        <c:crossAx val="9126496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R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4B8DB8BC-A6F4-FD4D-A7BF-8E7F988F1BAB}" type="datetimeFigureOut">
              <a:rPr lang="en-US" altLang="en-US"/>
              <a:pPr>
                <a:defRPr/>
              </a:pPr>
              <a:t>4/27/2024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8A1DC059-1321-4243-A546-78B0832AA2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8737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835B-9CCA-2646-8512-80719E288F0E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353E-F9F0-4B47-951D-C55283366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2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835B-9CCA-2646-8512-80719E288F0E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353E-F9F0-4B47-951D-C55283366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6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835B-9CCA-2646-8512-80719E288F0E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353E-F9F0-4B47-951D-C55283366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7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835B-9CCA-2646-8512-80719E288F0E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353E-F9F0-4B47-951D-C55283366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5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835B-9CCA-2646-8512-80719E288F0E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353E-F9F0-4B47-951D-C55283366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7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835B-9CCA-2646-8512-80719E288F0E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353E-F9F0-4B47-951D-C55283366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835B-9CCA-2646-8512-80719E288F0E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353E-F9F0-4B47-951D-C55283366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3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835B-9CCA-2646-8512-80719E288F0E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353E-F9F0-4B47-951D-C55283366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4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835B-9CCA-2646-8512-80719E288F0E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353E-F9F0-4B47-951D-C55283366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5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835B-9CCA-2646-8512-80719E288F0E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353E-F9F0-4B47-951D-C55283366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835B-9CCA-2646-8512-80719E288F0E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353E-F9F0-4B47-951D-C55283366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2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5835B-9CCA-2646-8512-80719E288F0E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5353E-F9F0-4B47-951D-C55283366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3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FF978B-3013-B9F6-2D49-449C59CCD5F2}"/>
              </a:ext>
            </a:extLst>
          </p:cNvPr>
          <p:cNvSpPr/>
          <p:nvPr/>
        </p:nvSpPr>
        <p:spPr>
          <a:xfrm>
            <a:off x="117987" y="81116"/>
            <a:ext cx="8915399" cy="4933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B15ACD-EEF4-701D-1198-E61F9F0E297A}"/>
              </a:ext>
            </a:extLst>
          </p:cNvPr>
          <p:cNvSpPr txBox="1"/>
          <p:nvPr/>
        </p:nvSpPr>
        <p:spPr>
          <a:xfrm>
            <a:off x="2680221" y="2863769"/>
            <a:ext cx="637088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20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</a:rPr>
              <a:t>20%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B7CDAD2A-AA0C-5F5B-2F1C-3A94D78778FB}"/>
              </a:ext>
            </a:extLst>
          </p:cNvPr>
          <p:cNvSpPr txBox="1">
            <a:spLocks/>
          </p:cNvSpPr>
          <p:nvPr/>
        </p:nvSpPr>
        <p:spPr>
          <a:xfrm>
            <a:off x="2520627" y="3262582"/>
            <a:ext cx="1229143" cy="2470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393192" eaLnBrk="0" hangingPunct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ZA" sz="1400" kern="1200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</a:rPr>
              <a:t>Increase</a:t>
            </a:r>
            <a:endParaRPr kumimoji="0" lang="en-ZA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A23878-2D54-B64C-939E-9066D9F13357}"/>
              </a:ext>
            </a:extLst>
          </p:cNvPr>
          <p:cNvSpPr/>
          <p:nvPr/>
        </p:nvSpPr>
        <p:spPr>
          <a:xfrm>
            <a:off x="268749" y="3105320"/>
            <a:ext cx="8530593" cy="1104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78BDC7-4CBE-C8C9-6179-97D81FB5BE70}"/>
              </a:ext>
            </a:extLst>
          </p:cNvPr>
          <p:cNvSpPr/>
          <p:nvPr/>
        </p:nvSpPr>
        <p:spPr>
          <a:xfrm>
            <a:off x="356850" y="3286762"/>
            <a:ext cx="8354390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dirty="0" err="1">
                <a:solidFill>
                  <a:srgbClr val="002060"/>
                </a:solidFill>
                <a:latin typeface="Roboto Medium"/>
                <a:ea typeface="Roboto Medium"/>
                <a:cs typeface="Roboto Medium"/>
              </a:rPr>
              <a:t>Analysing</a:t>
            </a:r>
            <a:r>
              <a:rPr lang="en-US" sz="2000" dirty="0">
                <a:solidFill>
                  <a:srgbClr val="002060"/>
                </a:solidFill>
                <a:latin typeface="Roboto Medium"/>
                <a:ea typeface="Roboto Medium"/>
                <a:cs typeface="Roboto Medium"/>
              </a:rPr>
              <a:t> Medical Claims Data for Cost Reduction Opportunities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B89505-C19A-84D0-222C-73B96F4804A0}"/>
              </a:ext>
            </a:extLst>
          </p:cNvPr>
          <p:cNvSpPr/>
          <p:nvPr/>
        </p:nvSpPr>
        <p:spPr>
          <a:xfrm>
            <a:off x="428858" y="3840448"/>
            <a:ext cx="6367542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solidFill>
                  <a:srgbClr val="3B3838"/>
                </a:solidFill>
                <a:latin typeface="Roboto"/>
                <a:ea typeface="Roboto"/>
                <a:cs typeface="Roboto"/>
              </a:rPr>
              <a:t>~ </a:t>
            </a:r>
            <a:r>
              <a:rPr lang="en-US" dirty="0">
                <a:solidFill>
                  <a:srgbClr val="002060"/>
                </a:solidFill>
                <a:latin typeface="Roboto"/>
                <a:ea typeface="Roboto"/>
                <a:cs typeface="Roboto"/>
              </a:rPr>
              <a:t>Patrick Manzi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B408C9-CE1D-87E3-1235-2E4F980D45AB}"/>
              </a:ext>
            </a:extLst>
          </p:cNvPr>
          <p:cNvGrpSpPr/>
          <p:nvPr/>
        </p:nvGrpSpPr>
        <p:grpSpPr>
          <a:xfrm>
            <a:off x="169333" y="4387001"/>
            <a:ext cx="8630008" cy="491067"/>
            <a:chOff x="375920" y="4206239"/>
            <a:chExt cx="8392160" cy="49106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B3C34D-0150-6264-C29E-C0028695FB17}"/>
                </a:ext>
              </a:extLst>
            </p:cNvPr>
            <p:cNvSpPr/>
            <p:nvPr/>
          </p:nvSpPr>
          <p:spPr>
            <a:xfrm>
              <a:off x="375920" y="4206239"/>
              <a:ext cx="8392160" cy="49106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9" name="Picture 8" descr="A blue and yellow logo&#10;&#10;Description automatically generated">
              <a:extLst>
                <a:ext uri="{FF2B5EF4-FFF2-40B4-BE49-F238E27FC236}">
                  <a16:creationId xmlns:a16="http://schemas.microsoft.com/office/drawing/2014/main" id="{3B73E10E-C10B-B2CC-D52F-9916A3EAB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78853" y="4253653"/>
              <a:ext cx="494401" cy="386080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2A5C638-3751-A5A2-6A33-E6BDE01AE8A1}"/>
              </a:ext>
            </a:extLst>
          </p:cNvPr>
          <p:cNvSpPr/>
          <p:nvPr/>
        </p:nvSpPr>
        <p:spPr>
          <a:xfrm>
            <a:off x="220522" y="209175"/>
            <a:ext cx="8630007" cy="646467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RWANDA SOCIAL SECURITY BOARD (RSSB) </a:t>
            </a:r>
            <a:endParaRPr lang="en-GB" dirty="0"/>
          </a:p>
        </p:txBody>
      </p:sp>
      <p:pic>
        <p:nvPicPr>
          <p:cNvPr id="11" name="Picture 10" descr="A logo with text on it&#10;&#10;Description automatically generated">
            <a:extLst>
              <a:ext uri="{FF2B5EF4-FFF2-40B4-BE49-F238E27FC236}">
                <a16:creationId xmlns:a16="http://schemas.microsoft.com/office/drawing/2014/main" id="{007AA526-DF97-9184-0A12-44A4E31B7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75" y="869867"/>
            <a:ext cx="2914650" cy="2333625"/>
          </a:xfrm>
          <a:prstGeom prst="rect">
            <a:avLst/>
          </a:prstGeom>
        </p:spPr>
      </p:pic>
      <p:pic>
        <p:nvPicPr>
          <p:cNvPr id="13" name="Picture 12" descr="A blue graph with arrow pointing up&#10;&#10;Description automatically generated">
            <a:extLst>
              <a:ext uri="{FF2B5EF4-FFF2-40B4-BE49-F238E27FC236}">
                <a16:creationId xmlns:a16="http://schemas.microsoft.com/office/drawing/2014/main" id="{B5F88E58-B8A1-6408-99D9-F4194EBDC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730" y="933720"/>
            <a:ext cx="2255715" cy="219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34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D08053-BC3E-C3E8-8FD1-1E54C0D77A8E}"/>
              </a:ext>
            </a:extLst>
          </p:cNvPr>
          <p:cNvSpPr/>
          <p:nvPr/>
        </p:nvSpPr>
        <p:spPr>
          <a:xfrm>
            <a:off x="117987" y="81116"/>
            <a:ext cx="8915399" cy="4933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E94AC4-6DF4-C9A5-863B-5C443E86304B}"/>
              </a:ext>
            </a:extLst>
          </p:cNvPr>
          <p:cNvSpPr/>
          <p:nvPr/>
        </p:nvSpPr>
        <p:spPr>
          <a:xfrm flipV="1">
            <a:off x="328684" y="194209"/>
            <a:ext cx="8530593" cy="4105835"/>
          </a:xfrm>
          <a:prstGeom prst="rect">
            <a:avLst/>
          </a:prstGeom>
          <a:solidFill>
            <a:schemeClr val="bg1"/>
          </a:solidFill>
          <a:ln>
            <a:solidFill>
              <a:srgbClr val="C9AF7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0AA77F35-783E-34CA-9562-68129C12D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84" y="4300044"/>
            <a:ext cx="8530593" cy="5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E71C028-1B4A-0D53-90E6-785DFFF7C3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78"/>
          <a:stretch/>
        </p:blipFill>
        <p:spPr>
          <a:xfrm>
            <a:off x="8558912" y="-37064"/>
            <a:ext cx="530262" cy="93186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6FE70EF-A2F9-7B4B-1A71-1CD91C5A5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89" y="304413"/>
            <a:ext cx="626057" cy="426774"/>
          </a:xfrm>
          <a:prstGeom prst="rect">
            <a:avLst/>
          </a:prstGeom>
          <a:solidFill>
            <a:srgbClr val="C9AF7E"/>
          </a:solidFill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0847DA64-93FE-7A5C-51E4-763A352D255D}"/>
              </a:ext>
            </a:extLst>
          </p:cNvPr>
          <p:cNvSpPr txBox="1">
            <a:spLocks/>
          </p:cNvSpPr>
          <p:nvPr/>
        </p:nvSpPr>
        <p:spPr>
          <a:xfrm>
            <a:off x="2661403" y="315321"/>
            <a:ext cx="2970402" cy="4158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393192">
              <a:spcAft>
                <a:spcPts val="600"/>
              </a:spcAft>
              <a:defRPr/>
            </a:pPr>
            <a:r>
              <a:rPr lang="en-US" sz="1720" dirty="0">
                <a:solidFill>
                  <a:srgbClr val="725000"/>
                </a:solidFill>
                <a:latin typeface="Roboto Medium"/>
                <a:ea typeface="Roboto Medium"/>
                <a:cs typeface="Roboto Medium"/>
              </a:rPr>
              <a:t>SA Impact timeseries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B15ACD-EEF4-701D-1198-E61F9F0E297A}"/>
              </a:ext>
            </a:extLst>
          </p:cNvPr>
          <p:cNvSpPr txBox="1"/>
          <p:nvPr/>
        </p:nvSpPr>
        <p:spPr>
          <a:xfrm>
            <a:off x="2680221" y="2863769"/>
            <a:ext cx="637088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20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</a:rPr>
              <a:t>20%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B7CDAD2A-AA0C-5F5B-2F1C-3A94D78778FB}"/>
              </a:ext>
            </a:extLst>
          </p:cNvPr>
          <p:cNvSpPr txBox="1">
            <a:spLocks/>
          </p:cNvSpPr>
          <p:nvPr/>
        </p:nvSpPr>
        <p:spPr>
          <a:xfrm>
            <a:off x="2520627" y="3262582"/>
            <a:ext cx="1229143" cy="2470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393192" eaLnBrk="0" hangingPunct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ZA" sz="1400" kern="1200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</a:rPr>
              <a:t>Increase</a:t>
            </a:r>
            <a:endParaRPr kumimoji="0" lang="en-ZA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3" name="object 26">
            <a:extLst>
              <a:ext uri="{FF2B5EF4-FFF2-40B4-BE49-F238E27FC236}">
                <a16:creationId xmlns:a16="http://schemas.microsoft.com/office/drawing/2014/main" id="{A42AFC33-B0C1-2F1E-B21E-597D16CAF496}"/>
              </a:ext>
            </a:extLst>
          </p:cNvPr>
          <p:cNvSpPr/>
          <p:nvPr/>
        </p:nvSpPr>
        <p:spPr>
          <a:xfrm>
            <a:off x="3749770" y="3991651"/>
            <a:ext cx="395605" cy="144780"/>
          </a:xfrm>
          <a:custGeom>
            <a:avLst/>
            <a:gdLst/>
            <a:ahLst/>
            <a:cxnLst/>
            <a:rect l="l" t="t" r="r" b="b"/>
            <a:pathLst>
              <a:path w="395605" h="144779">
                <a:moveTo>
                  <a:pt x="250278" y="144741"/>
                </a:moveTo>
                <a:lnTo>
                  <a:pt x="0" y="144741"/>
                </a:lnTo>
                <a:lnTo>
                  <a:pt x="144741" y="0"/>
                </a:lnTo>
                <a:lnTo>
                  <a:pt x="395020" y="0"/>
                </a:lnTo>
                <a:lnTo>
                  <a:pt x="250278" y="144741"/>
                </a:lnTo>
                <a:close/>
              </a:path>
            </a:pathLst>
          </a:custGeom>
          <a:solidFill>
            <a:srgbClr val="B391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6">
            <a:extLst>
              <a:ext uri="{FF2B5EF4-FFF2-40B4-BE49-F238E27FC236}">
                <a16:creationId xmlns:a16="http://schemas.microsoft.com/office/drawing/2014/main" id="{0B72F282-A3D1-5460-A19A-6CD4F516E031}"/>
              </a:ext>
            </a:extLst>
          </p:cNvPr>
          <p:cNvSpPr/>
          <p:nvPr/>
        </p:nvSpPr>
        <p:spPr>
          <a:xfrm>
            <a:off x="989636" y="3995756"/>
            <a:ext cx="395605" cy="144780"/>
          </a:xfrm>
          <a:custGeom>
            <a:avLst/>
            <a:gdLst/>
            <a:ahLst/>
            <a:cxnLst/>
            <a:rect l="l" t="t" r="r" b="b"/>
            <a:pathLst>
              <a:path w="395605" h="144779">
                <a:moveTo>
                  <a:pt x="250278" y="144741"/>
                </a:moveTo>
                <a:lnTo>
                  <a:pt x="0" y="144741"/>
                </a:lnTo>
                <a:lnTo>
                  <a:pt x="144741" y="0"/>
                </a:lnTo>
                <a:lnTo>
                  <a:pt x="395020" y="0"/>
                </a:lnTo>
                <a:lnTo>
                  <a:pt x="250278" y="144741"/>
                </a:lnTo>
                <a:close/>
              </a:path>
            </a:pathLst>
          </a:custGeom>
          <a:solidFill>
            <a:srgbClr val="725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6">
            <a:extLst>
              <a:ext uri="{FF2B5EF4-FFF2-40B4-BE49-F238E27FC236}">
                <a16:creationId xmlns:a16="http://schemas.microsoft.com/office/drawing/2014/main" id="{1835F12A-F5B3-5098-A0D3-185ACB1326BA}"/>
              </a:ext>
            </a:extLst>
          </p:cNvPr>
          <p:cNvSpPr/>
          <p:nvPr/>
        </p:nvSpPr>
        <p:spPr>
          <a:xfrm>
            <a:off x="6071389" y="3996323"/>
            <a:ext cx="395605" cy="144780"/>
          </a:xfrm>
          <a:custGeom>
            <a:avLst/>
            <a:gdLst/>
            <a:ahLst/>
            <a:cxnLst/>
            <a:rect l="l" t="t" r="r" b="b"/>
            <a:pathLst>
              <a:path w="395605" h="144779">
                <a:moveTo>
                  <a:pt x="250278" y="144741"/>
                </a:moveTo>
                <a:lnTo>
                  <a:pt x="0" y="144741"/>
                </a:lnTo>
                <a:lnTo>
                  <a:pt x="144741" y="0"/>
                </a:lnTo>
                <a:lnTo>
                  <a:pt x="395020" y="0"/>
                </a:lnTo>
                <a:lnTo>
                  <a:pt x="250278" y="144741"/>
                </a:lnTo>
                <a:close/>
              </a:path>
            </a:pathLst>
          </a:custGeom>
          <a:solidFill>
            <a:srgbClr val="FBB0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9">
            <a:extLst>
              <a:ext uri="{FF2B5EF4-FFF2-40B4-BE49-F238E27FC236}">
                <a16:creationId xmlns:a16="http://schemas.microsoft.com/office/drawing/2014/main" id="{973D5C95-E8DB-D546-B963-E0FFDDA1E1DC}"/>
              </a:ext>
            </a:extLst>
          </p:cNvPr>
          <p:cNvSpPr txBox="1"/>
          <p:nvPr/>
        </p:nvSpPr>
        <p:spPr>
          <a:xfrm>
            <a:off x="1360177" y="4007552"/>
            <a:ext cx="2530009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700" dirty="0">
                <a:latin typeface="Verdana"/>
                <a:cs typeface="Verdana"/>
              </a:rPr>
              <a:t>School performance and commitment to education</a:t>
            </a:r>
            <a:endParaRPr sz="700" dirty="0">
              <a:latin typeface="Verdana"/>
              <a:cs typeface="Verdana"/>
            </a:endParaRPr>
          </a:p>
        </p:txBody>
      </p:sp>
      <p:sp>
        <p:nvSpPr>
          <p:cNvPr id="8" name="object 19">
            <a:extLst>
              <a:ext uri="{FF2B5EF4-FFF2-40B4-BE49-F238E27FC236}">
                <a16:creationId xmlns:a16="http://schemas.microsoft.com/office/drawing/2014/main" id="{1AC1486F-A217-F1E4-A254-5B6A6D7EC0B7}"/>
              </a:ext>
            </a:extLst>
          </p:cNvPr>
          <p:cNvSpPr txBox="1"/>
          <p:nvPr/>
        </p:nvSpPr>
        <p:spPr>
          <a:xfrm>
            <a:off x="4145375" y="4001427"/>
            <a:ext cx="2530009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800" dirty="0">
                <a:latin typeface="Verdana"/>
                <a:cs typeface="Verdana"/>
              </a:rPr>
              <a:t>Work readiness and employability</a:t>
            </a:r>
            <a:endParaRPr sz="800" dirty="0">
              <a:latin typeface="Verdana"/>
              <a:cs typeface="Verdana"/>
            </a:endParaRPr>
          </a:p>
        </p:txBody>
      </p:sp>
      <p:sp>
        <p:nvSpPr>
          <p:cNvPr id="9" name="object 19">
            <a:extLst>
              <a:ext uri="{FF2B5EF4-FFF2-40B4-BE49-F238E27FC236}">
                <a16:creationId xmlns:a16="http://schemas.microsoft.com/office/drawing/2014/main" id="{0F93E41A-A1B9-6E66-9C0B-61BABB250CBD}"/>
              </a:ext>
            </a:extLst>
          </p:cNvPr>
          <p:cNvSpPr txBox="1"/>
          <p:nvPr/>
        </p:nvSpPr>
        <p:spPr>
          <a:xfrm>
            <a:off x="6456569" y="3991651"/>
            <a:ext cx="2530009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800" dirty="0">
                <a:latin typeface="Verdana"/>
                <a:cs typeface="Verdana"/>
              </a:rPr>
              <a:t>Awareness of opportunities in food system</a:t>
            </a:r>
            <a:endParaRPr sz="800" dirty="0">
              <a:latin typeface="Verdana"/>
              <a:cs typeface="Verdana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E9FCC4A-95AA-CBB4-685E-8FF8D2FFAE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4125455"/>
              </p:ext>
            </p:extLst>
          </p:nvPr>
        </p:nvGraphicFramePr>
        <p:xfrm>
          <a:off x="744467" y="194209"/>
          <a:ext cx="7905919" cy="3812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0288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81C0DD-66AB-8205-2B97-8E355B93B681}"/>
              </a:ext>
            </a:extLst>
          </p:cNvPr>
          <p:cNvSpPr/>
          <p:nvPr/>
        </p:nvSpPr>
        <p:spPr>
          <a:xfrm>
            <a:off x="117987" y="81116"/>
            <a:ext cx="8915399" cy="4933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43778B-24EA-7B9A-78AD-81408A6816AE}"/>
              </a:ext>
            </a:extLst>
          </p:cNvPr>
          <p:cNvSpPr/>
          <p:nvPr/>
        </p:nvSpPr>
        <p:spPr>
          <a:xfrm flipV="1">
            <a:off x="328684" y="194209"/>
            <a:ext cx="8530593" cy="4105835"/>
          </a:xfrm>
          <a:prstGeom prst="rect">
            <a:avLst/>
          </a:prstGeom>
          <a:solidFill>
            <a:schemeClr val="bg1"/>
          </a:solidFill>
          <a:ln>
            <a:solidFill>
              <a:srgbClr val="C9AF7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0AA77F35-783E-34CA-9562-68129C12D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84" y="4300044"/>
            <a:ext cx="8530593" cy="5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E71C028-1B4A-0D53-90E6-785DFFF7C3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78"/>
          <a:stretch/>
        </p:blipFill>
        <p:spPr>
          <a:xfrm>
            <a:off x="8558912" y="-37064"/>
            <a:ext cx="530262" cy="93186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6FE70EF-A2F9-7B4B-1A71-1CD91C5A5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89" y="304413"/>
            <a:ext cx="626057" cy="426774"/>
          </a:xfrm>
          <a:prstGeom prst="rect">
            <a:avLst/>
          </a:prstGeom>
          <a:solidFill>
            <a:srgbClr val="C9AF7E"/>
          </a:solidFill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0847DA64-93FE-7A5C-51E4-763A352D255D}"/>
              </a:ext>
            </a:extLst>
          </p:cNvPr>
          <p:cNvSpPr txBox="1">
            <a:spLocks/>
          </p:cNvSpPr>
          <p:nvPr/>
        </p:nvSpPr>
        <p:spPr>
          <a:xfrm>
            <a:off x="2250832" y="315321"/>
            <a:ext cx="3689168" cy="4158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393192">
              <a:spcAft>
                <a:spcPts val="600"/>
              </a:spcAft>
              <a:defRPr/>
            </a:pPr>
            <a:r>
              <a:rPr lang="en-US" sz="1720" dirty="0">
                <a:solidFill>
                  <a:srgbClr val="725000"/>
                </a:solidFill>
                <a:latin typeface="Roboto Medium"/>
                <a:ea typeface="Roboto Medium"/>
                <a:cs typeface="Roboto Medium"/>
              </a:rPr>
              <a:t>SA Impact timeseries continued …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B15ACD-EEF4-701D-1198-E61F9F0E297A}"/>
              </a:ext>
            </a:extLst>
          </p:cNvPr>
          <p:cNvSpPr txBox="1"/>
          <p:nvPr/>
        </p:nvSpPr>
        <p:spPr>
          <a:xfrm>
            <a:off x="2680221" y="2863769"/>
            <a:ext cx="637088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20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</a:rPr>
              <a:t>20%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B7CDAD2A-AA0C-5F5B-2F1C-3A94D78778FB}"/>
              </a:ext>
            </a:extLst>
          </p:cNvPr>
          <p:cNvSpPr txBox="1">
            <a:spLocks/>
          </p:cNvSpPr>
          <p:nvPr/>
        </p:nvSpPr>
        <p:spPr>
          <a:xfrm>
            <a:off x="2520627" y="3262582"/>
            <a:ext cx="1229143" cy="2470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393192" eaLnBrk="0" hangingPunct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ZA" sz="1400" kern="1200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</a:rPr>
              <a:t>Increase</a:t>
            </a:r>
            <a:endParaRPr kumimoji="0" lang="en-ZA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3" name="object 26">
            <a:extLst>
              <a:ext uri="{FF2B5EF4-FFF2-40B4-BE49-F238E27FC236}">
                <a16:creationId xmlns:a16="http://schemas.microsoft.com/office/drawing/2014/main" id="{A42AFC33-B0C1-2F1E-B21E-597D16CAF496}"/>
              </a:ext>
            </a:extLst>
          </p:cNvPr>
          <p:cNvSpPr/>
          <p:nvPr/>
        </p:nvSpPr>
        <p:spPr>
          <a:xfrm>
            <a:off x="3430397" y="3992582"/>
            <a:ext cx="395605" cy="144780"/>
          </a:xfrm>
          <a:custGeom>
            <a:avLst/>
            <a:gdLst/>
            <a:ahLst/>
            <a:cxnLst/>
            <a:rect l="l" t="t" r="r" b="b"/>
            <a:pathLst>
              <a:path w="395605" h="144779">
                <a:moveTo>
                  <a:pt x="250278" y="144741"/>
                </a:moveTo>
                <a:lnTo>
                  <a:pt x="0" y="144741"/>
                </a:lnTo>
                <a:lnTo>
                  <a:pt x="144741" y="0"/>
                </a:lnTo>
                <a:lnTo>
                  <a:pt x="395020" y="0"/>
                </a:lnTo>
                <a:lnTo>
                  <a:pt x="250278" y="144741"/>
                </a:lnTo>
                <a:close/>
              </a:path>
            </a:pathLst>
          </a:custGeom>
          <a:solidFill>
            <a:srgbClr val="B391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6">
            <a:extLst>
              <a:ext uri="{FF2B5EF4-FFF2-40B4-BE49-F238E27FC236}">
                <a16:creationId xmlns:a16="http://schemas.microsoft.com/office/drawing/2014/main" id="{0B72F282-A3D1-5460-A19A-6CD4F516E031}"/>
              </a:ext>
            </a:extLst>
          </p:cNvPr>
          <p:cNvSpPr/>
          <p:nvPr/>
        </p:nvSpPr>
        <p:spPr>
          <a:xfrm>
            <a:off x="989636" y="3995756"/>
            <a:ext cx="395605" cy="144780"/>
          </a:xfrm>
          <a:custGeom>
            <a:avLst/>
            <a:gdLst/>
            <a:ahLst/>
            <a:cxnLst/>
            <a:rect l="l" t="t" r="r" b="b"/>
            <a:pathLst>
              <a:path w="395605" h="144779">
                <a:moveTo>
                  <a:pt x="250278" y="144741"/>
                </a:moveTo>
                <a:lnTo>
                  <a:pt x="0" y="144741"/>
                </a:lnTo>
                <a:lnTo>
                  <a:pt x="144741" y="0"/>
                </a:lnTo>
                <a:lnTo>
                  <a:pt x="395020" y="0"/>
                </a:lnTo>
                <a:lnTo>
                  <a:pt x="250278" y="144741"/>
                </a:lnTo>
                <a:close/>
              </a:path>
            </a:pathLst>
          </a:custGeom>
          <a:solidFill>
            <a:srgbClr val="725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6">
            <a:extLst>
              <a:ext uri="{FF2B5EF4-FFF2-40B4-BE49-F238E27FC236}">
                <a16:creationId xmlns:a16="http://schemas.microsoft.com/office/drawing/2014/main" id="{1835F12A-F5B3-5098-A0D3-185ACB1326BA}"/>
              </a:ext>
            </a:extLst>
          </p:cNvPr>
          <p:cNvSpPr/>
          <p:nvPr/>
        </p:nvSpPr>
        <p:spPr>
          <a:xfrm>
            <a:off x="6436579" y="3987228"/>
            <a:ext cx="395605" cy="144780"/>
          </a:xfrm>
          <a:custGeom>
            <a:avLst/>
            <a:gdLst/>
            <a:ahLst/>
            <a:cxnLst/>
            <a:rect l="l" t="t" r="r" b="b"/>
            <a:pathLst>
              <a:path w="395605" h="144779">
                <a:moveTo>
                  <a:pt x="250278" y="144741"/>
                </a:moveTo>
                <a:lnTo>
                  <a:pt x="0" y="144741"/>
                </a:lnTo>
                <a:lnTo>
                  <a:pt x="144741" y="0"/>
                </a:lnTo>
                <a:lnTo>
                  <a:pt x="395020" y="0"/>
                </a:lnTo>
                <a:lnTo>
                  <a:pt x="250278" y="144741"/>
                </a:lnTo>
                <a:close/>
              </a:path>
            </a:pathLst>
          </a:custGeom>
          <a:solidFill>
            <a:srgbClr val="FBB0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9">
            <a:extLst>
              <a:ext uri="{FF2B5EF4-FFF2-40B4-BE49-F238E27FC236}">
                <a16:creationId xmlns:a16="http://schemas.microsoft.com/office/drawing/2014/main" id="{973D5C95-E8DB-D546-B963-E0FFDDA1E1DC}"/>
              </a:ext>
            </a:extLst>
          </p:cNvPr>
          <p:cNvSpPr txBox="1"/>
          <p:nvPr/>
        </p:nvSpPr>
        <p:spPr>
          <a:xfrm>
            <a:off x="1360177" y="4007552"/>
            <a:ext cx="2530009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800" dirty="0">
                <a:latin typeface="Verdana"/>
                <a:cs typeface="Verdana"/>
              </a:rPr>
              <a:t>Reduction in age-related risk behaviour</a:t>
            </a:r>
            <a:endParaRPr sz="800" dirty="0">
              <a:latin typeface="Verdana"/>
              <a:cs typeface="Verdana"/>
            </a:endParaRPr>
          </a:p>
        </p:txBody>
      </p:sp>
      <p:sp>
        <p:nvSpPr>
          <p:cNvPr id="8" name="object 19">
            <a:extLst>
              <a:ext uri="{FF2B5EF4-FFF2-40B4-BE49-F238E27FC236}">
                <a16:creationId xmlns:a16="http://schemas.microsoft.com/office/drawing/2014/main" id="{1AC1486F-A217-F1E4-A254-5B6A6D7EC0B7}"/>
              </a:ext>
            </a:extLst>
          </p:cNvPr>
          <p:cNvSpPr txBox="1"/>
          <p:nvPr/>
        </p:nvSpPr>
        <p:spPr>
          <a:xfrm>
            <a:off x="3796561" y="4001427"/>
            <a:ext cx="2654639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700" dirty="0">
                <a:latin typeface="Verdana"/>
                <a:cs typeface="Verdana"/>
              </a:rPr>
              <a:t>Positive character attributes and purpose driven interiority </a:t>
            </a:r>
            <a:endParaRPr sz="700" dirty="0">
              <a:latin typeface="Verdana"/>
              <a:cs typeface="Verdana"/>
            </a:endParaRPr>
          </a:p>
        </p:txBody>
      </p:sp>
      <p:sp>
        <p:nvSpPr>
          <p:cNvPr id="9" name="object 19">
            <a:extLst>
              <a:ext uri="{FF2B5EF4-FFF2-40B4-BE49-F238E27FC236}">
                <a16:creationId xmlns:a16="http://schemas.microsoft.com/office/drawing/2014/main" id="{0F93E41A-A1B9-6E66-9C0B-61BABB250CBD}"/>
              </a:ext>
            </a:extLst>
          </p:cNvPr>
          <p:cNvSpPr txBox="1"/>
          <p:nvPr/>
        </p:nvSpPr>
        <p:spPr>
          <a:xfrm>
            <a:off x="6827992" y="3991650"/>
            <a:ext cx="2218578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800" dirty="0">
                <a:latin typeface="Verdana"/>
                <a:cs typeface="Verdana"/>
              </a:rPr>
              <a:t>Leadership and community upliftment</a:t>
            </a:r>
            <a:endParaRPr sz="800" dirty="0">
              <a:latin typeface="Verdana"/>
              <a:cs typeface="Verdana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9A995B74-9FE4-784E-2B22-AA366DC30E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9870186"/>
              </p:ext>
            </p:extLst>
          </p:nvPr>
        </p:nvGraphicFramePr>
        <p:xfrm>
          <a:off x="579067" y="740031"/>
          <a:ext cx="7791449" cy="3110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56537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C3A94E-4607-0532-FDB0-9A0767282967}"/>
              </a:ext>
            </a:extLst>
          </p:cNvPr>
          <p:cNvSpPr/>
          <p:nvPr/>
        </p:nvSpPr>
        <p:spPr>
          <a:xfrm>
            <a:off x="117987" y="81116"/>
            <a:ext cx="8915399" cy="4933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E94AC4-6DF4-C9A5-863B-5C443E86304B}"/>
              </a:ext>
            </a:extLst>
          </p:cNvPr>
          <p:cNvSpPr/>
          <p:nvPr/>
        </p:nvSpPr>
        <p:spPr>
          <a:xfrm flipV="1">
            <a:off x="328684" y="194209"/>
            <a:ext cx="8530593" cy="4105835"/>
          </a:xfrm>
          <a:prstGeom prst="rect">
            <a:avLst/>
          </a:prstGeom>
          <a:solidFill>
            <a:schemeClr val="bg1"/>
          </a:solidFill>
          <a:ln>
            <a:solidFill>
              <a:srgbClr val="C9AF7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0AA77F35-783E-34CA-9562-68129C12D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84" y="4300044"/>
            <a:ext cx="8530593" cy="5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E71C028-1B4A-0D53-90E6-785DFFF7C3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78"/>
          <a:stretch/>
        </p:blipFill>
        <p:spPr>
          <a:xfrm>
            <a:off x="8558912" y="-37064"/>
            <a:ext cx="530262" cy="93186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6FE70EF-A2F9-7B4B-1A71-1CD91C5A5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89" y="304413"/>
            <a:ext cx="626057" cy="426774"/>
          </a:xfrm>
          <a:prstGeom prst="rect">
            <a:avLst/>
          </a:prstGeom>
          <a:solidFill>
            <a:srgbClr val="C9AF7E"/>
          </a:solidFill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0847DA64-93FE-7A5C-51E4-763A352D255D}"/>
              </a:ext>
            </a:extLst>
          </p:cNvPr>
          <p:cNvSpPr txBox="1">
            <a:spLocks/>
          </p:cNvSpPr>
          <p:nvPr/>
        </p:nvSpPr>
        <p:spPr>
          <a:xfrm>
            <a:off x="2661403" y="315321"/>
            <a:ext cx="2970402" cy="4158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393192">
              <a:spcAft>
                <a:spcPts val="600"/>
              </a:spcAft>
              <a:defRPr/>
            </a:pPr>
            <a:r>
              <a:rPr lang="en-US" sz="1720" dirty="0">
                <a:solidFill>
                  <a:srgbClr val="725000"/>
                </a:solidFill>
                <a:latin typeface="Roboto Medium"/>
                <a:ea typeface="Roboto Medium"/>
                <a:cs typeface="Roboto Medium"/>
              </a:rPr>
              <a:t>ZAM Impact timeseries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B15ACD-EEF4-701D-1198-E61F9F0E297A}"/>
              </a:ext>
            </a:extLst>
          </p:cNvPr>
          <p:cNvSpPr txBox="1"/>
          <p:nvPr/>
        </p:nvSpPr>
        <p:spPr>
          <a:xfrm>
            <a:off x="2680221" y="2863769"/>
            <a:ext cx="637088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20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</a:rPr>
              <a:t>20%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B7CDAD2A-AA0C-5F5B-2F1C-3A94D78778FB}"/>
              </a:ext>
            </a:extLst>
          </p:cNvPr>
          <p:cNvSpPr txBox="1">
            <a:spLocks/>
          </p:cNvSpPr>
          <p:nvPr/>
        </p:nvSpPr>
        <p:spPr>
          <a:xfrm>
            <a:off x="2520627" y="3262582"/>
            <a:ext cx="1229143" cy="2470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393192" eaLnBrk="0" hangingPunct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ZA" sz="1400" kern="1200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</a:rPr>
              <a:t>Increase</a:t>
            </a:r>
            <a:endParaRPr kumimoji="0" lang="en-ZA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3" name="object 26">
            <a:extLst>
              <a:ext uri="{FF2B5EF4-FFF2-40B4-BE49-F238E27FC236}">
                <a16:creationId xmlns:a16="http://schemas.microsoft.com/office/drawing/2014/main" id="{A42AFC33-B0C1-2F1E-B21E-597D16CAF496}"/>
              </a:ext>
            </a:extLst>
          </p:cNvPr>
          <p:cNvSpPr/>
          <p:nvPr/>
        </p:nvSpPr>
        <p:spPr>
          <a:xfrm>
            <a:off x="3749770" y="3991651"/>
            <a:ext cx="395605" cy="144780"/>
          </a:xfrm>
          <a:custGeom>
            <a:avLst/>
            <a:gdLst/>
            <a:ahLst/>
            <a:cxnLst/>
            <a:rect l="l" t="t" r="r" b="b"/>
            <a:pathLst>
              <a:path w="395605" h="144779">
                <a:moveTo>
                  <a:pt x="250278" y="144741"/>
                </a:moveTo>
                <a:lnTo>
                  <a:pt x="0" y="144741"/>
                </a:lnTo>
                <a:lnTo>
                  <a:pt x="144741" y="0"/>
                </a:lnTo>
                <a:lnTo>
                  <a:pt x="395020" y="0"/>
                </a:lnTo>
                <a:lnTo>
                  <a:pt x="250278" y="144741"/>
                </a:lnTo>
                <a:close/>
              </a:path>
            </a:pathLst>
          </a:custGeom>
          <a:solidFill>
            <a:srgbClr val="B391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6">
            <a:extLst>
              <a:ext uri="{FF2B5EF4-FFF2-40B4-BE49-F238E27FC236}">
                <a16:creationId xmlns:a16="http://schemas.microsoft.com/office/drawing/2014/main" id="{0B72F282-A3D1-5460-A19A-6CD4F516E031}"/>
              </a:ext>
            </a:extLst>
          </p:cNvPr>
          <p:cNvSpPr/>
          <p:nvPr/>
        </p:nvSpPr>
        <p:spPr>
          <a:xfrm>
            <a:off x="989636" y="3995756"/>
            <a:ext cx="395605" cy="144780"/>
          </a:xfrm>
          <a:custGeom>
            <a:avLst/>
            <a:gdLst/>
            <a:ahLst/>
            <a:cxnLst/>
            <a:rect l="l" t="t" r="r" b="b"/>
            <a:pathLst>
              <a:path w="395605" h="144779">
                <a:moveTo>
                  <a:pt x="250278" y="144741"/>
                </a:moveTo>
                <a:lnTo>
                  <a:pt x="0" y="144741"/>
                </a:lnTo>
                <a:lnTo>
                  <a:pt x="144741" y="0"/>
                </a:lnTo>
                <a:lnTo>
                  <a:pt x="395020" y="0"/>
                </a:lnTo>
                <a:lnTo>
                  <a:pt x="250278" y="144741"/>
                </a:lnTo>
                <a:close/>
              </a:path>
            </a:pathLst>
          </a:custGeom>
          <a:solidFill>
            <a:srgbClr val="725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6">
            <a:extLst>
              <a:ext uri="{FF2B5EF4-FFF2-40B4-BE49-F238E27FC236}">
                <a16:creationId xmlns:a16="http://schemas.microsoft.com/office/drawing/2014/main" id="{1835F12A-F5B3-5098-A0D3-185ACB1326BA}"/>
              </a:ext>
            </a:extLst>
          </p:cNvPr>
          <p:cNvSpPr/>
          <p:nvPr/>
        </p:nvSpPr>
        <p:spPr>
          <a:xfrm>
            <a:off x="6071389" y="3996323"/>
            <a:ext cx="395605" cy="144780"/>
          </a:xfrm>
          <a:custGeom>
            <a:avLst/>
            <a:gdLst/>
            <a:ahLst/>
            <a:cxnLst/>
            <a:rect l="l" t="t" r="r" b="b"/>
            <a:pathLst>
              <a:path w="395605" h="144779">
                <a:moveTo>
                  <a:pt x="250278" y="144741"/>
                </a:moveTo>
                <a:lnTo>
                  <a:pt x="0" y="144741"/>
                </a:lnTo>
                <a:lnTo>
                  <a:pt x="144741" y="0"/>
                </a:lnTo>
                <a:lnTo>
                  <a:pt x="395020" y="0"/>
                </a:lnTo>
                <a:lnTo>
                  <a:pt x="250278" y="144741"/>
                </a:lnTo>
                <a:close/>
              </a:path>
            </a:pathLst>
          </a:custGeom>
          <a:solidFill>
            <a:srgbClr val="FBB0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9">
            <a:extLst>
              <a:ext uri="{FF2B5EF4-FFF2-40B4-BE49-F238E27FC236}">
                <a16:creationId xmlns:a16="http://schemas.microsoft.com/office/drawing/2014/main" id="{973D5C95-E8DB-D546-B963-E0FFDDA1E1DC}"/>
              </a:ext>
            </a:extLst>
          </p:cNvPr>
          <p:cNvSpPr txBox="1"/>
          <p:nvPr/>
        </p:nvSpPr>
        <p:spPr>
          <a:xfrm>
            <a:off x="1360177" y="4007552"/>
            <a:ext cx="2530009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700" dirty="0">
                <a:latin typeface="Verdana"/>
                <a:cs typeface="Verdana"/>
              </a:rPr>
              <a:t>School performance and commitment to education</a:t>
            </a:r>
            <a:endParaRPr sz="700" dirty="0">
              <a:latin typeface="Verdana"/>
              <a:cs typeface="Verdana"/>
            </a:endParaRPr>
          </a:p>
        </p:txBody>
      </p:sp>
      <p:sp>
        <p:nvSpPr>
          <p:cNvPr id="8" name="object 19">
            <a:extLst>
              <a:ext uri="{FF2B5EF4-FFF2-40B4-BE49-F238E27FC236}">
                <a16:creationId xmlns:a16="http://schemas.microsoft.com/office/drawing/2014/main" id="{1AC1486F-A217-F1E4-A254-5B6A6D7EC0B7}"/>
              </a:ext>
            </a:extLst>
          </p:cNvPr>
          <p:cNvSpPr txBox="1"/>
          <p:nvPr/>
        </p:nvSpPr>
        <p:spPr>
          <a:xfrm>
            <a:off x="4145375" y="4001427"/>
            <a:ext cx="2530009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800" dirty="0">
                <a:latin typeface="Verdana"/>
                <a:cs typeface="Verdana"/>
              </a:rPr>
              <a:t>Work readiness and employability</a:t>
            </a:r>
            <a:endParaRPr sz="800" dirty="0">
              <a:latin typeface="Verdana"/>
              <a:cs typeface="Verdana"/>
            </a:endParaRPr>
          </a:p>
        </p:txBody>
      </p:sp>
      <p:sp>
        <p:nvSpPr>
          <p:cNvPr id="9" name="object 19">
            <a:extLst>
              <a:ext uri="{FF2B5EF4-FFF2-40B4-BE49-F238E27FC236}">
                <a16:creationId xmlns:a16="http://schemas.microsoft.com/office/drawing/2014/main" id="{0F93E41A-A1B9-6E66-9C0B-61BABB250CBD}"/>
              </a:ext>
            </a:extLst>
          </p:cNvPr>
          <p:cNvSpPr txBox="1"/>
          <p:nvPr/>
        </p:nvSpPr>
        <p:spPr>
          <a:xfrm>
            <a:off x="6456569" y="3991651"/>
            <a:ext cx="2530009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800" dirty="0">
                <a:latin typeface="Verdana"/>
                <a:cs typeface="Verdana"/>
              </a:rPr>
              <a:t>Awareness of opportunities in food system</a:t>
            </a:r>
            <a:endParaRPr sz="800" dirty="0">
              <a:latin typeface="Verdana"/>
              <a:cs typeface="Verdana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1B51140-8AF9-944E-2010-9236B27C27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2435976"/>
              </p:ext>
            </p:extLst>
          </p:nvPr>
        </p:nvGraphicFramePr>
        <p:xfrm>
          <a:off x="420689" y="663547"/>
          <a:ext cx="8302621" cy="3172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287975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7C09BA-179E-EEB2-6180-C872A5AC6A5A}"/>
              </a:ext>
            </a:extLst>
          </p:cNvPr>
          <p:cNvSpPr/>
          <p:nvPr/>
        </p:nvSpPr>
        <p:spPr>
          <a:xfrm>
            <a:off x="117987" y="81116"/>
            <a:ext cx="8915399" cy="4933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43778B-24EA-7B9A-78AD-81408A6816AE}"/>
              </a:ext>
            </a:extLst>
          </p:cNvPr>
          <p:cNvSpPr/>
          <p:nvPr/>
        </p:nvSpPr>
        <p:spPr>
          <a:xfrm flipV="1">
            <a:off x="328684" y="194209"/>
            <a:ext cx="8530593" cy="4105835"/>
          </a:xfrm>
          <a:prstGeom prst="rect">
            <a:avLst/>
          </a:prstGeom>
          <a:solidFill>
            <a:schemeClr val="bg1"/>
          </a:solidFill>
          <a:ln>
            <a:solidFill>
              <a:srgbClr val="C9AF7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0AA77F35-783E-34CA-9562-68129C12D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84" y="4300044"/>
            <a:ext cx="8530593" cy="5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E71C028-1B4A-0D53-90E6-785DFFF7C3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78"/>
          <a:stretch/>
        </p:blipFill>
        <p:spPr>
          <a:xfrm>
            <a:off x="8558912" y="-37064"/>
            <a:ext cx="530262" cy="93186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6FE70EF-A2F9-7B4B-1A71-1CD91C5A5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89" y="304413"/>
            <a:ext cx="626057" cy="426774"/>
          </a:xfrm>
          <a:prstGeom prst="rect">
            <a:avLst/>
          </a:prstGeom>
          <a:solidFill>
            <a:srgbClr val="C9AF7E"/>
          </a:solidFill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0847DA64-93FE-7A5C-51E4-763A352D255D}"/>
              </a:ext>
            </a:extLst>
          </p:cNvPr>
          <p:cNvSpPr txBox="1">
            <a:spLocks/>
          </p:cNvSpPr>
          <p:nvPr/>
        </p:nvSpPr>
        <p:spPr>
          <a:xfrm>
            <a:off x="2661402" y="315321"/>
            <a:ext cx="3880075" cy="4158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393192">
              <a:spcAft>
                <a:spcPts val="600"/>
              </a:spcAft>
              <a:defRPr/>
            </a:pPr>
            <a:r>
              <a:rPr lang="en-US" sz="1720" dirty="0">
                <a:solidFill>
                  <a:srgbClr val="725000"/>
                </a:solidFill>
                <a:latin typeface="Roboto Medium"/>
                <a:ea typeface="Roboto Medium"/>
                <a:cs typeface="Roboto Medium"/>
              </a:rPr>
              <a:t>ZAM Impact timeseries continued …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B15ACD-EEF4-701D-1198-E61F9F0E297A}"/>
              </a:ext>
            </a:extLst>
          </p:cNvPr>
          <p:cNvSpPr txBox="1"/>
          <p:nvPr/>
        </p:nvSpPr>
        <p:spPr>
          <a:xfrm>
            <a:off x="2680221" y="2863769"/>
            <a:ext cx="637088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20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</a:rPr>
              <a:t>20%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B7CDAD2A-AA0C-5F5B-2F1C-3A94D78778FB}"/>
              </a:ext>
            </a:extLst>
          </p:cNvPr>
          <p:cNvSpPr txBox="1">
            <a:spLocks/>
          </p:cNvSpPr>
          <p:nvPr/>
        </p:nvSpPr>
        <p:spPr>
          <a:xfrm>
            <a:off x="2520627" y="3262582"/>
            <a:ext cx="1229143" cy="2470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393192" eaLnBrk="0" hangingPunct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ZA" sz="1400" kern="1200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</a:rPr>
              <a:t>Increase</a:t>
            </a:r>
            <a:endParaRPr kumimoji="0" lang="en-ZA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3" name="object 26">
            <a:extLst>
              <a:ext uri="{FF2B5EF4-FFF2-40B4-BE49-F238E27FC236}">
                <a16:creationId xmlns:a16="http://schemas.microsoft.com/office/drawing/2014/main" id="{A42AFC33-B0C1-2F1E-B21E-597D16CAF496}"/>
              </a:ext>
            </a:extLst>
          </p:cNvPr>
          <p:cNvSpPr/>
          <p:nvPr/>
        </p:nvSpPr>
        <p:spPr>
          <a:xfrm>
            <a:off x="3430397" y="3992582"/>
            <a:ext cx="395605" cy="144780"/>
          </a:xfrm>
          <a:custGeom>
            <a:avLst/>
            <a:gdLst/>
            <a:ahLst/>
            <a:cxnLst/>
            <a:rect l="l" t="t" r="r" b="b"/>
            <a:pathLst>
              <a:path w="395605" h="144779">
                <a:moveTo>
                  <a:pt x="250278" y="144741"/>
                </a:moveTo>
                <a:lnTo>
                  <a:pt x="0" y="144741"/>
                </a:lnTo>
                <a:lnTo>
                  <a:pt x="144741" y="0"/>
                </a:lnTo>
                <a:lnTo>
                  <a:pt x="395020" y="0"/>
                </a:lnTo>
                <a:lnTo>
                  <a:pt x="250278" y="144741"/>
                </a:lnTo>
                <a:close/>
              </a:path>
            </a:pathLst>
          </a:custGeom>
          <a:solidFill>
            <a:srgbClr val="B391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6">
            <a:extLst>
              <a:ext uri="{FF2B5EF4-FFF2-40B4-BE49-F238E27FC236}">
                <a16:creationId xmlns:a16="http://schemas.microsoft.com/office/drawing/2014/main" id="{0B72F282-A3D1-5460-A19A-6CD4F516E031}"/>
              </a:ext>
            </a:extLst>
          </p:cNvPr>
          <p:cNvSpPr/>
          <p:nvPr/>
        </p:nvSpPr>
        <p:spPr>
          <a:xfrm>
            <a:off x="989636" y="3995756"/>
            <a:ext cx="395605" cy="144780"/>
          </a:xfrm>
          <a:custGeom>
            <a:avLst/>
            <a:gdLst/>
            <a:ahLst/>
            <a:cxnLst/>
            <a:rect l="l" t="t" r="r" b="b"/>
            <a:pathLst>
              <a:path w="395605" h="144779">
                <a:moveTo>
                  <a:pt x="250278" y="144741"/>
                </a:moveTo>
                <a:lnTo>
                  <a:pt x="0" y="144741"/>
                </a:lnTo>
                <a:lnTo>
                  <a:pt x="144741" y="0"/>
                </a:lnTo>
                <a:lnTo>
                  <a:pt x="395020" y="0"/>
                </a:lnTo>
                <a:lnTo>
                  <a:pt x="250278" y="144741"/>
                </a:lnTo>
                <a:close/>
              </a:path>
            </a:pathLst>
          </a:custGeom>
          <a:solidFill>
            <a:srgbClr val="725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6">
            <a:extLst>
              <a:ext uri="{FF2B5EF4-FFF2-40B4-BE49-F238E27FC236}">
                <a16:creationId xmlns:a16="http://schemas.microsoft.com/office/drawing/2014/main" id="{1835F12A-F5B3-5098-A0D3-185ACB1326BA}"/>
              </a:ext>
            </a:extLst>
          </p:cNvPr>
          <p:cNvSpPr/>
          <p:nvPr/>
        </p:nvSpPr>
        <p:spPr>
          <a:xfrm>
            <a:off x="6436579" y="3987228"/>
            <a:ext cx="395605" cy="144780"/>
          </a:xfrm>
          <a:custGeom>
            <a:avLst/>
            <a:gdLst/>
            <a:ahLst/>
            <a:cxnLst/>
            <a:rect l="l" t="t" r="r" b="b"/>
            <a:pathLst>
              <a:path w="395605" h="144779">
                <a:moveTo>
                  <a:pt x="250278" y="144741"/>
                </a:moveTo>
                <a:lnTo>
                  <a:pt x="0" y="144741"/>
                </a:lnTo>
                <a:lnTo>
                  <a:pt x="144741" y="0"/>
                </a:lnTo>
                <a:lnTo>
                  <a:pt x="395020" y="0"/>
                </a:lnTo>
                <a:lnTo>
                  <a:pt x="250278" y="144741"/>
                </a:lnTo>
                <a:close/>
              </a:path>
            </a:pathLst>
          </a:custGeom>
          <a:solidFill>
            <a:srgbClr val="FBB0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9">
            <a:extLst>
              <a:ext uri="{FF2B5EF4-FFF2-40B4-BE49-F238E27FC236}">
                <a16:creationId xmlns:a16="http://schemas.microsoft.com/office/drawing/2014/main" id="{973D5C95-E8DB-D546-B963-E0FFDDA1E1DC}"/>
              </a:ext>
            </a:extLst>
          </p:cNvPr>
          <p:cNvSpPr txBox="1"/>
          <p:nvPr/>
        </p:nvSpPr>
        <p:spPr>
          <a:xfrm>
            <a:off x="1360177" y="4007552"/>
            <a:ext cx="2530009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800" dirty="0">
                <a:latin typeface="Verdana"/>
                <a:cs typeface="Verdana"/>
              </a:rPr>
              <a:t>Reduction in age-related risk behaviour</a:t>
            </a:r>
            <a:endParaRPr sz="800" dirty="0">
              <a:latin typeface="Verdana"/>
              <a:cs typeface="Verdana"/>
            </a:endParaRPr>
          </a:p>
        </p:txBody>
      </p:sp>
      <p:sp>
        <p:nvSpPr>
          <p:cNvPr id="8" name="object 19">
            <a:extLst>
              <a:ext uri="{FF2B5EF4-FFF2-40B4-BE49-F238E27FC236}">
                <a16:creationId xmlns:a16="http://schemas.microsoft.com/office/drawing/2014/main" id="{1AC1486F-A217-F1E4-A254-5B6A6D7EC0B7}"/>
              </a:ext>
            </a:extLst>
          </p:cNvPr>
          <p:cNvSpPr txBox="1"/>
          <p:nvPr/>
        </p:nvSpPr>
        <p:spPr>
          <a:xfrm>
            <a:off x="3796561" y="4001427"/>
            <a:ext cx="2654639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700" dirty="0">
                <a:latin typeface="Verdana"/>
                <a:cs typeface="Verdana"/>
              </a:rPr>
              <a:t>Positive character attributes and purpose driven interiority </a:t>
            </a:r>
            <a:endParaRPr sz="700" dirty="0">
              <a:latin typeface="Verdana"/>
              <a:cs typeface="Verdana"/>
            </a:endParaRPr>
          </a:p>
        </p:txBody>
      </p:sp>
      <p:sp>
        <p:nvSpPr>
          <p:cNvPr id="9" name="object 19">
            <a:extLst>
              <a:ext uri="{FF2B5EF4-FFF2-40B4-BE49-F238E27FC236}">
                <a16:creationId xmlns:a16="http://schemas.microsoft.com/office/drawing/2014/main" id="{0F93E41A-A1B9-6E66-9C0B-61BABB250CBD}"/>
              </a:ext>
            </a:extLst>
          </p:cNvPr>
          <p:cNvSpPr txBox="1"/>
          <p:nvPr/>
        </p:nvSpPr>
        <p:spPr>
          <a:xfrm>
            <a:off x="6827992" y="3991650"/>
            <a:ext cx="2218578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800" dirty="0">
                <a:latin typeface="Verdana"/>
                <a:cs typeface="Verdana"/>
              </a:rPr>
              <a:t>Leadership and community upliftment</a:t>
            </a:r>
            <a:endParaRPr sz="800" dirty="0">
              <a:latin typeface="Verdana"/>
              <a:cs typeface="Verdana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A4FB623-51B9-0D6C-86D0-1ABB5E6A6D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213732"/>
              </p:ext>
            </p:extLst>
          </p:nvPr>
        </p:nvGraphicFramePr>
        <p:xfrm>
          <a:off x="543643" y="772027"/>
          <a:ext cx="8280400" cy="311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97631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4D10A1-F003-257E-82F0-97C31F27763A}"/>
              </a:ext>
            </a:extLst>
          </p:cNvPr>
          <p:cNvSpPr/>
          <p:nvPr/>
        </p:nvSpPr>
        <p:spPr>
          <a:xfrm>
            <a:off x="117987" y="81116"/>
            <a:ext cx="8915399" cy="4933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43778B-24EA-7B9A-78AD-81408A6816AE}"/>
              </a:ext>
            </a:extLst>
          </p:cNvPr>
          <p:cNvSpPr/>
          <p:nvPr/>
        </p:nvSpPr>
        <p:spPr>
          <a:xfrm flipV="1">
            <a:off x="328684" y="194209"/>
            <a:ext cx="8530593" cy="4105835"/>
          </a:xfrm>
          <a:prstGeom prst="rect">
            <a:avLst/>
          </a:prstGeom>
          <a:solidFill>
            <a:schemeClr val="bg1"/>
          </a:solidFill>
          <a:ln>
            <a:solidFill>
              <a:srgbClr val="C9AF7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0AA77F35-783E-34CA-9562-68129C12D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84" y="4300044"/>
            <a:ext cx="8530593" cy="5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E71C028-1B4A-0D53-90E6-785DFFF7C3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78"/>
          <a:stretch/>
        </p:blipFill>
        <p:spPr>
          <a:xfrm>
            <a:off x="8558912" y="-37064"/>
            <a:ext cx="530262" cy="93186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6FE70EF-A2F9-7B4B-1A71-1CD91C5A5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89" y="304413"/>
            <a:ext cx="626057" cy="426774"/>
          </a:xfrm>
          <a:prstGeom prst="rect">
            <a:avLst/>
          </a:prstGeom>
          <a:solidFill>
            <a:srgbClr val="C9AF7E"/>
          </a:solidFill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4B15ACD-EEF4-701D-1198-E61F9F0E297A}"/>
              </a:ext>
            </a:extLst>
          </p:cNvPr>
          <p:cNvSpPr txBox="1"/>
          <p:nvPr/>
        </p:nvSpPr>
        <p:spPr>
          <a:xfrm>
            <a:off x="2680221" y="2863769"/>
            <a:ext cx="637088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20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</a:rPr>
              <a:t>20%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B7CDAD2A-AA0C-5F5B-2F1C-3A94D78778FB}"/>
              </a:ext>
            </a:extLst>
          </p:cNvPr>
          <p:cNvSpPr txBox="1">
            <a:spLocks/>
          </p:cNvSpPr>
          <p:nvPr/>
        </p:nvSpPr>
        <p:spPr>
          <a:xfrm>
            <a:off x="2520627" y="3262582"/>
            <a:ext cx="1229143" cy="2470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393192" eaLnBrk="0" hangingPunct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ZA" sz="1400" kern="1200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</a:rPr>
              <a:t>Increase</a:t>
            </a:r>
            <a:endParaRPr kumimoji="0" lang="en-ZA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9" name="object 19">
            <a:extLst>
              <a:ext uri="{FF2B5EF4-FFF2-40B4-BE49-F238E27FC236}">
                <a16:creationId xmlns:a16="http://schemas.microsoft.com/office/drawing/2014/main" id="{0F93E41A-A1B9-6E66-9C0B-61BABB250CBD}"/>
              </a:ext>
            </a:extLst>
          </p:cNvPr>
          <p:cNvSpPr txBox="1"/>
          <p:nvPr/>
        </p:nvSpPr>
        <p:spPr>
          <a:xfrm>
            <a:off x="6827992" y="3991650"/>
            <a:ext cx="2218578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800" dirty="0">
              <a:latin typeface="Verdana"/>
              <a:cs typeface="Verdana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4DF9A39-C91D-93A5-4EC2-64ED9B46881C}"/>
              </a:ext>
            </a:extLst>
          </p:cNvPr>
          <p:cNvGrpSpPr/>
          <p:nvPr/>
        </p:nvGrpSpPr>
        <p:grpSpPr>
          <a:xfrm>
            <a:off x="681925" y="517800"/>
            <a:ext cx="7702878" cy="3732625"/>
            <a:chOff x="681925" y="517800"/>
            <a:chExt cx="7702878" cy="3732625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44D0E813-F160-0F94-07C3-BBE98A6313F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11742766"/>
                </p:ext>
              </p:extLst>
            </p:nvPr>
          </p:nvGraphicFramePr>
          <p:xfrm>
            <a:off x="681925" y="517800"/>
            <a:ext cx="7702878" cy="363535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8F9D333-22DA-4C76-ACFB-6A452964F79A}"/>
                </a:ext>
              </a:extLst>
            </p:cNvPr>
            <p:cNvGrpSpPr/>
            <p:nvPr/>
          </p:nvGrpSpPr>
          <p:grpSpPr>
            <a:xfrm>
              <a:off x="1089412" y="3440086"/>
              <a:ext cx="7183756" cy="810339"/>
              <a:chOff x="1089412" y="3440086"/>
              <a:chExt cx="7183756" cy="810339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FA4C44-3143-A02D-E28B-7EFF3C1F9DDF}"/>
                  </a:ext>
                </a:extLst>
              </p:cNvPr>
              <p:cNvSpPr txBox="1"/>
              <p:nvPr/>
            </p:nvSpPr>
            <p:spPr>
              <a:xfrm>
                <a:off x="2375581" y="3440087"/>
                <a:ext cx="1246367" cy="8079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rgbClr val="725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12% </a:t>
                </a:r>
                <a:r>
                  <a:rPr lang="en-US" sz="900" b="1" dirty="0">
                    <a:solidFill>
                      <a:srgbClr val="725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Increase </a:t>
                </a:r>
                <a:r>
                  <a:rPr lang="en-US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school performance and commitment to education	</a:t>
                </a:r>
              </a:p>
              <a:p>
                <a:endParaRPr lang="en-US" sz="900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2017E4-AE54-B10F-747F-E70A0772A8FF}"/>
                  </a:ext>
                </a:extLst>
              </p:cNvPr>
              <p:cNvSpPr txBox="1"/>
              <p:nvPr/>
            </p:nvSpPr>
            <p:spPr>
              <a:xfrm>
                <a:off x="1089412" y="3440086"/>
                <a:ext cx="1109207" cy="8079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rgbClr val="725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35% </a:t>
                </a:r>
                <a:r>
                  <a:rPr lang="en-US" sz="900" b="1" dirty="0">
                    <a:solidFill>
                      <a:srgbClr val="725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Increase </a:t>
                </a:r>
                <a:r>
                  <a:rPr lang="en-US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work readiness and employability 	</a:t>
                </a:r>
              </a:p>
              <a:p>
                <a:endParaRPr lang="en-US" sz="9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723A40-1FD5-9A52-E930-2F5B114DD2B1}"/>
                  </a:ext>
                </a:extLst>
              </p:cNvPr>
              <p:cNvSpPr txBox="1"/>
              <p:nvPr/>
            </p:nvSpPr>
            <p:spPr>
              <a:xfrm>
                <a:off x="3595557" y="3440086"/>
                <a:ext cx="1221726" cy="8079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rgbClr val="725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58% </a:t>
                </a:r>
                <a:r>
                  <a:rPr lang="en-US" sz="900" b="1" dirty="0">
                    <a:solidFill>
                      <a:srgbClr val="725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Increase </a:t>
                </a:r>
                <a:r>
                  <a:rPr lang="en-US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awareness of opportunities in the food system/ agriculture </a:t>
                </a:r>
                <a:endParaRPr lang="en-US" sz="900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C5F2DC-9F12-4436-FD7B-B3475A3B86D7}"/>
                  </a:ext>
                </a:extLst>
              </p:cNvPr>
              <p:cNvSpPr txBox="1"/>
              <p:nvPr/>
            </p:nvSpPr>
            <p:spPr>
              <a:xfrm>
                <a:off x="4790944" y="3440086"/>
                <a:ext cx="1329855" cy="8079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rgbClr val="725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24% </a:t>
                </a:r>
                <a:r>
                  <a:rPr lang="en-US" sz="900" b="1" dirty="0">
                    <a:solidFill>
                      <a:srgbClr val="725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Increase </a:t>
                </a:r>
                <a:r>
                  <a:rPr lang="en-US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positive character attributes and purpose-driven interiority</a:t>
                </a:r>
                <a:endParaRPr lang="en-US" sz="9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2C5A263-7AB8-C768-DE1D-3A714F0C0586}"/>
                  </a:ext>
                </a:extLst>
              </p:cNvPr>
              <p:cNvSpPr/>
              <p:nvPr/>
            </p:nvSpPr>
            <p:spPr>
              <a:xfrm>
                <a:off x="5892213" y="3440086"/>
                <a:ext cx="1306025" cy="6694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1050" b="1" dirty="0">
                    <a:solidFill>
                      <a:srgbClr val="725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42% </a:t>
                </a:r>
                <a:r>
                  <a:rPr lang="en-US" sz="900" b="1" dirty="0">
                    <a:solidFill>
                      <a:srgbClr val="725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Increase </a:t>
                </a:r>
                <a:r>
                  <a:rPr lang="en-US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leadership and community upliftment 	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FCAB8B-2070-CA40-B49A-0ACD578124FC}"/>
                  </a:ext>
                </a:extLst>
              </p:cNvPr>
              <p:cNvSpPr txBox="1"/>
              <p:nvPr/>
            </p:nvSpPr>
            <p:spPr>
              <a:xfrm>
                <a:off x="7163961" y="3442512"/>
                <a:ext cx="1109207" cy="8079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rgbClr val="725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36% </a:t>
                </a:r>
                <a:r>
                  <a:rPr lang="en-US" sz="900" b="1" dirty="0">
                    <a:solidFill>
                      <a:srgbClr val="725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Reduction </a:t>
                </a:r>
                <a:r>
                  <a:rPr lang="en-US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age-related youth risk </a:t>
                </a:r>
                <a:r>
                  <a:rPr lang="en-US" sz="900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behaviour</a:t>
                </a:r>
                <a:r>
                  <a:rPr lang="en-US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 	</a:t>
                </a:r>
              </a:p>
              <a:p>
                <a:endParaRPr lang="en-US" sz="900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79B0BBF-BBBB-CA6A-4457-6DDB74DC6842}"/>
                </a:ext>
              </a:extLst>
            </p:cNvPr>
            <p:cNvGrpSpPr/>
            <p:nvPr/>
          </p:nvGrpSpPr>
          <p:grpSpPr>
            <a:xfrm>
              <a:off x="7229274" y="609540"/>
              <a:ext cx="1012200" cy="233915"/>
              <a:chOff x="7229274" y="609540"/>
              <a:chExt cx="1012200" cy="233915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F1F56244-0D48-2A72-0A39-906C39814FB6}"/>
                  </a:ext>
                </a:extLst>
              </p:cNvPr>
              <p:cNvSpPr/>
              <p:nvPr/>
            </p:nvSpPr>
            <p:spPr>
              <a:xfrm>
                <a:off x="7780267" y="609540"/>
                <a:ext cx="461207" cy="233915"/>
              </a:xfrm>
              <a:prstGeom prst="roundRect">
                <a:avLst/>
              </a:prstGeom>
              <a:solidFill>
                <a:srgbClr val="B3914A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GB" sz="1000" dirty="0">
                    <a:solidFill>
                      <a:schemeClr val="tx1"/>
                    </a:solidFill>
                  </a:rPr>
                  <a:t>LPE</a:t>
                </a:r>
                <a:endParaRPr lang="en-GB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27D7ADA0-C970-6EC0-49A0-7491297C3996}"/>
                  </a:ext>
                </a:extLst>
              </p:cNvPr>
              <p:cNvSpPr/>
              <p:nvPr/>
            </p:nvSpPr>
            <p:spPr>
              <a:xfrm>
                <a:off x="7229274" y="609540"/>
                <a:ext cx="461207" cy="233915"/>
              </a:xfrm>
              <a:prstGeom prst="roundRect">
                <a:avLst/>
              </a:prstGeom>
              <a:solidFill>
                <a:srgbClr val="E6D7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GB" sz="1000" b="1" dirty="0">
                    <a:solidFill>
                      <a:schemeClr val="tx1"/>
                    </a:solidFill>
                  </a:rPr>
                  <a:t>JPE</a:t>
                </a:r>
                <a:endParaRPr lang="en-GB" sz="7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DDDA28BD-CDF5-09C8-1437-90ACB585115F}"/>
              </a:ext>
            </a:extLst>
          </p:cNvPr>
          <p:cNvSpPr txBox="1">
            <a:spLocks/>
          </p:cNvSpPr>
          <p:nvPr/>
        </p:nvSpPr>
        <p:spPr>
          <a:xfrm>
            <a:off x="2676085" y="455542"/>
            <a:ext cx="4140724" cy="4158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393192">
              <a:spcAft>
                <a:spcPts val="600"/>
              </a:spcAft>
              <a:defRPr/>
            </a:pPr>
            <a:r>
              <a:rPr lang="en-US" sz="1400" dirty="0">
                <a:solidFill>
                  <a:srgbClr val="725000"/>
                </a:solidFill>
                <a:latin typeface="Roboto Medium"/>
                <a:ea typeface="Roboto Medium"/>
                <a:cs typeface="Roboto Medium"/>
              </a:rPr>
              <a:t>ZIM 2023 LPE OUTCOME PERFORMANCE</a:t>
            </a:r>
          </a:p>
        </p:txBody>
      </p:sp>
    </p:spTree>
    <p:extLst>
      <p:ext uri="{BB962C8B-B14F-4D97-AF65-F5344CB8AC3E}">
        <p14:creationId xmlns:p14="http://schemas.microsoft.com/office/powerpoint/2010/main" val="3662252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4D10A1-F003-257E-82F0-97C31F27763A}"/>
              </a:ext>
            </a:extLst>
          </p:cNvPr>
          <p:cNvSpPr/>
          <p:nvPr/>
        </p:nvSpPr>
        <p:spPr>
          <a:xfrm>
            <a:off x="117987" y="81116"/>
            <a:ext cx="8915399" cy="4933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43778B-24EA-7B9A-78AD-81408A6816AE}"/>
              </a:ext>
            </a:extLst>
          </p:cNvPr>
          <p:cNvSpPr/>
          <p:nvPr/>
        </p:nvSpPr>
        <p:spPr>
          <a:xfrm flipV="1">
            <a:off x="328684" y="194209"/>
            <a:ext cx="8530593" cy="4105835"/>
          </a:xfrm>
          <a:prstGeom prst="rect">
            <a:avLst/>
          </a:prstGeom>
          <a:solidFill>
            <a:schemeClr val="bg1"/>
          </a:solidFill>
          <a:ln>
            <a:solidFill>
              <a:srgbClr val="C9AF7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0AA77F35-783E-34CA-9562-68129C12D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84" y="4300044"/>
            <a:ext cx="8530593" cy="5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E71C028-1B4A-0D53-90E6-785DFFF7C3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78"/>
          <a:stretch/>
        </p:blipFill>
        <p:spPr>
          <a:xfrm>
            <a:off x="8558912" y="-37064"/>
            <a:ext cx="530262" cy="93186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6FE70EF-A2F9-7B4B-1A71-1CD91C5A5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89" y="304413"/>
            <a:ext cx="626057" cy="426774"/>
          </a:xfrm>
          <a:prstGeom prst="rect">
            <a:avLst/>
          </a:prstGeom>
          <a:solidFill>
            <a:srgbClr val="C9AF7E"/>
          </a:solidFill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4B15ACD-EEF4-701D-1198-E61F9F0E297A}"/>
              </a:ext>
            </a:extLst>
          </p:cNvPr>
          <p:cNvSpPr txBox="1"/>
          <p:nvPr/>
        </p:nvSpPr>
        <p:spPr>
          <a:xfrm>
            <a:off x="2680221" y="2863769"/>
            <a:ext cx="637088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20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</a:rPr>
              <a:t>20%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B7CDAD2A-AA0C-5F5B-2F1C-3A94D78778FB}"/>
              </a:ext>
            </a:extLst>
          </p:cNvPr>
          <p:cNvSpPr txBox="1">
            <a:spLocks/>
          </p:cNvSpPr>
          <p:nvPr/>
        </p:nvSpPr>
        <p:spPr>
          <a:xfrm>
            <a:off x="2520627" y="3262582"/>
            <a:ext cx="1229143" cy="2470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393192" eaLnBrk="0" hangingPunct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ZA" sz="1400" kern="1200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</a:rPr>
              <a:t>Increase</a:t>
            </a:r>
            <a:endParaRPr kumimoji="0" lang="en-ZA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9" name="object 19">
            <a:extLst>
              <a:ext uri="{FF2B5EF4-FFF2-40B4-BE49-F238E27FC236}">
                <a16:creationId xmlns:a16="http://schemas.microsoft.com/office/drawing/2014/main" id="{0F93E41A-A1B9-6E66-9C0B-61BABB250CBD}"/>
              </a:ext>
            </a:extLst>
          </p:cNvPr>
          <p:cNvSpPr txBox="1"/>
          <p:nvPr/>
        </p:nvSpPr>
        <p:spPr>
          <a:xfrm>
            <a:off x="6827992" y="3991650"/>
            <a:ext cx="2218578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800" dirty="0">
              <a:latin typeface="Verdana"/>
              <a:cs typeface="Verdana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D1298FD-322E-6963-CCA2-B0DA6F3537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5228470"/>
              </p:ext>
            </p:extLst>
          </p:nvPr>
        </p:nvGraphicFramePr>
        <p:xfrm>
          <a:off x="650929" y="596685"/>
          <a:ext cx="7733874" cy="3611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595B8B5-A3F7-FB3A-2CEA-BC2DEFECAF78}"/>
              </a:ext>
            </a:extLst>
          </p:cNvPr>
          <p:cNvSpPr txBox="1"/>
          <p:nvPr/>
        </p:nvSpPr>
        <p:spPr>
          <a:xfrm>
            <a:off x="2268462" y="3491416"/>
            <a:ext cx="1315126" cy="8079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72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17% </a:t>
            </a:r>
            <a:r>
              <a:rPr lang="en-US" sz="900" b="1" dirty="0">
                <a:solidFill>
                  <a:srgbClr val="72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school performance and commitment to education	</a:t>
            </a:r>
          </a:p>
          <a:p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41D80-B457-085B-4EA9-958D02AF31A4}"/>
              </a:ext>
            </a:extLst>
          </p:cNvPr>
          <p:cNvSpPr txBox="1"/>
          <p:nvPr/>
        </p:nvSpPr>
        <p:spPr>
          <a:xfrm>
            <a:off x="1079016" y="3492131"/>
            <a:ext cx="1189446" cy="6694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72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44% </a:t>
            </a:r>
            <a:r>
              <a:rPr lang="en-US" sz="900" b="1" dirty="0">
                <a:solidFill>
                  <a:srgbClr val="72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work readiness and employability 	</a:t>
            </a:r>
          </a:p>
          <a:p>
            <a:endParaRPr 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27B359-FA55-7778-6120-220C0F66ED28}"/>
              </a:ext>
            </a:extLst>
          </p:cNvPr>
          <p:cNvSpPr txBox="1"/>
          <p:nvPr/>
        </p:nvSpPr>
        <p:spPr>
          <a:xfrm>
            <a:off x="3585161" y="3492131"/>
            <a:ext cx="1221726" cy="8079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72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46% </a:t>
            </a:r>
            <a:r>
              <a:rPr lang="en-US" sz="900" b="1" dirty="0">
                <a:solidFill>
                  <a:srgbClr val="72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awareness of opportunities in the food system/ agriculture </a:t>
            </a:r>
            <a:endParaRPr lang="en-US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180E1B-B437-F4BE-32B9-B5B027F2C09F}"/>
              </a:ext>
            </a:extLst>
          </p:cNvPr>
          <p:cNvSpPr txBox="1"/>
          <p:nvPr/>
        </p:nvSpPr>
        <p:spPr>
          <a:xfrm>
            <a:off x="4780548" y="3492131"/>
            <a:ext cx="1329855" cy="8079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72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33% </a:t>
            </a:r>
            <a:r>
              <a:rPr lang="en-US" sz="900" b="1" dirty="0">
                <a:solidFill>
                  <a:srgbClr val="72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positive character attributes and purpose-driven interiority</a:t>
            </a:r>
            <a:endParaRPr lang="en-US" sz="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6B04B2-CADC-1763-449A-307F7E311B7F}"/>
              </a:ext>
            </a:extLst>
          </p:cNvPr>
          <p:cNvSpPr/>
          <p:nvPr/>
        </p:nvSpPr>
        <p:spPr>
          <a:xfrm>
            <a:off x="5881817" y="3492131"/>
            <a:ext cx="1306025" cy="66941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72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</a:t>
            </a:r>
            <a:r>
              <a:rPr lang="en-US" sz="900" b="1" dirty="0">
                <a:solidFill>
                  <a:srgbClr val="72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leadership and community upliftment 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E81264-7A74-E1E8-634C-3F6EA87479D2}"/>
              </a:ext>
            </a:extLst>
          </p:cNvPr>
          <p:cNvSpPr txBox="1"/>
          <p:nvPr/>
        </p:nvSpPr>
        <p:spPr>
          <a:xfrm>
            <a:off x="7153565" y="3494557"/>
            <a:ext cx="1109207" cy="8079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72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19% </a:t>
            </a:r>
            <a:r>
              <a:rPr lang="en-US" sz="900" b="1" dirty="0">
                <a:solidFill>
                  <a:srgbClr val="72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Reduction 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age-related youth risk </a:t>
            </a:r>
            <a:r>
              <a:rPr lang="en-US" sz="9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	</a:t>
            </a:r>
          </a:p>
          <a:p>
            <a:endParaRPr lang="en-US" sz="9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3BDDEBC-874D-2FF6-82EF-02C0FD409693}"/>
              </a:ext>
            </a:extLst>
          </p:cNvPr>
          <p:cNvSpPr/>
          <p:nvPr/>
        </p:nvSpPr>
        <p:spPr>
          <a:xfrm>
            <a:off x="7780267" y="609540"/>
            <a:ext cx="461207" cy="233915"/>
          </a:xfrm>
          <a:prstGeom prst="roundRect">
            <a:avLst/>
          </a:prstGeom>
          <a:solidFill>
            <a:srgbClr val="B3914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1000" dirty="0">
                <a:solidFill>
                  <a:schemeClr val="tx1"/>
                </a:solidFill>
              </a:rPr>
              <a:t>LPE</a:t>
            </a:r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8A501C-1709-35D2-B7C1-54F69E3D1FF7}"/>
              </a:ext>
            </a:extLst>
          </p:cNvPr>
          <p:cNvSpPr/>
          <p:nvPr/>
        </p:nvSpPr>
        <p:spPr>
          <a:xfrm>
            <a:off x="7229274" y="609540"/>
            <a:ext cx="461207" cy="233915"/>
          </a:xfrm>
          <a:prstGeom prst="roundRect">
            <a:avLst/>
          </a:prstGeom>
          <a:solidFill>
            <a:srgbClr val="E6D7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1000" b="1" dirty="0">
                <a:solidFill>
                  <a:schemeClr val="tx1"/>
                </a:solidFill>
              </a:rPr>
              <a:t>JPE</a:t>
            </a:r>
            <a:endParaRPr lang="en-GB" sz="700" b="1" dirty="0">
              <a:solidFill>
                <a:schemeClr val="tx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EA82565-C037-7B16-44EC-AA4A0E00E671}"/>
              </a:ext>
            </a:extLst>
          </p:cNvPr>
          <p:cNvSpPr txBox="1">
            <a:spLocks/>
          </p:cNvSpPr>
          <p:nvPr/>
        </p:nvSpPr>
        <p:spPr>
          <a:xfrm>
            <a:off x="2676085" y="455542"/>
            <a:ext cx="4140724" cy="4158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393192">
              <a:spcAft>
                <a:spcPts val="600"/>
              </a:spcAft>
              <a:defRPr/>
            </a:pPr>
            <a:r>
              <a:rPr lang="en-US" sz="1400" dirty="0">
                <a:solidFill>
                  <a:srgbClr val="725000"/>
                </a:solidFill>
                <a:latin typeface="Roboto Medium"/>
                <a:ea typeface="Roboto Medium"/>
                <a:cs typeface="Roboto Medium"/>
              </a:rPr>
              <a:t>BOTS 2023 LPE OUTCOME PERFORMANCE</a:t>
            </a:r>
          </a:p>
        </p:txBody>
      </p:sp>
    </p:spTree>
    <p:extLst>
      <p:ext uri="{BB962C8B-B14F-4D97-AF65-F5344CB8AC3E}">
        <p14:creationId xmlns:p14="http://schemas.microsoft.com/office/powerpoint/2010/main" val="2022645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E71BDE-608F-319A-D71F-1DF22C8DE4B1}"/>
              </a:ext>
            </a:extLst>
          </p:cNvPr>
          <p:cNvSpPr/>
          <p:nvPr/>
        </p:nvSpPr>
        <p:spPr>
          <a:xfrm>
            <a:off x="117987" y="81116"/>
            <a:ext cx="8915399" cy="4933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1695BF-F35D-97FB-120C-7BC758895699}"/>
              </a:ext>
            </a:extLst>
          </p:cNvPr>
          <p:cNvSpPr/>
          <p:nvPr/>
        </p:nvSpPr>
        <p:spPr>
          <a:xfrm flipV="1">
            <a:off x="284576" y="279770"/>
            <a:ext cx="8618811" cy="4622819"/>
          </a:xfrm>
          <a:prstGeom prst="rect">
            <a:avLst/>
          </a:prstGeom>
          <a:solidFill>
            <a:schemeClr val="bg1"/>
          </a:solidFill>
          <a:ln>
            <a:solidFill>
              <a:srgbClr val="C9AF7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0AA77F35-783E-34CA-9562-68129C12D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84" y="4300044"/>
            <a:ext cx="8530593" cy="5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E71C028-1B4A-0D53-90E6-785DFFF7C3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78"/>
          <a:stretch/>
        </p:blipFill>
        <p:spPr>
          <a:xfrm>
            <a:off x="8558912" y="-37064"/>
            <a:ext cx="530262" cy="93186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6FE70EF-A2F9-7B4B-1A71-1CD91C5A5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89" y="428868"/>
            <a:ext cx="626057" cy="606940"/>
          </a:xfrm>
          <a:prstGeom prst="rect">
            <a:avLst/>
          </a:prstGeom>
          <a:solidFill>
            <a:srgbClr val="00B0F0"/>
          </a:solidFill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0847DA64-93FE-7A5C-51E4-763A352D255D}"/>
              </a:ext>
            </a:extLst>
          </p:cNvPr>
          <p:cNvSpPr txBox="1">
            <a:spLocks/>
          </p:cNvSpPr>
          <p:nvPr/>
        </p:nvSpPr>
        <p:spPr>
          <a:xfrm>
            <a:off x="2625403" y="597312"/>
            <a:ext cx="2970402" cy="4158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393192">
              <a:spcAft>
                <a:spcPts val="600"/>
              </a:spcAft>
              <a:defRPr/>
            </a:pPr>
            <a:r>
              <a:rPr lang="en-US" sz="1720" dirty="0">
                <a:solidFill>
                  <a:srgbClr val="725000"/>
                </a:solidFill>
                <a:latin typeface="Roboto Medium"/>
                <a:ea typeface="Roboto Medium"/>
                <a:cs typeface="Roboto Medium"/>
              </a:rPr>
              <a:t>Recommendation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B15ACD-EEF4-701D-1198-E61F9F0E297A}"/>
              </a:ext>
            </a:extLst>
          </p:cNvPr>
          <p:cNvSpPr txBox="1"/>
          <p:nvPr/>
        </p:nvSpPr>
        <p:spPr>
          <a:xfrm>
            <a:off x="2680221" y="2863769"/>
            <a:ext cx="637088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20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</a:rPr>
              <a:t>20%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B7CDAD2A-AA0C-5F5B-2F1C-3A94D78778FB}"/>
              </a:ext>
            </a:extLst>
          </p:cNvPr>
          <p:cNvSpPr txBox="1">
            <a:spLocks/>
          </p:cNvSpPr>
          <p:nvPr/>
        </p:nvSpPr>
        <p:spPr>
          <a:xfrm>
            <a:off x="2520627" y="3262582"/>
            <a:ext cx="1229143" cy="2470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393192" eaLnBrk="0" hangingPunct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ZA" sz="1400" kern="1200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</a:rPr>
              <a:t>Increase</a:t>
            </a:r>
            <a:endParaRPr kumimoji="0" lang="en-ZA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E5DE21A-9353-1267-5001-4D4E11A1C412}"/>
              </a:ext>
            </a:extLst>
          </p:cNvPr>
          <p:cNvGrpSpPr/>
          <p:nvPr/>
        </p:nvGrpSpPr>
        <p:grpSpPr>
          <a:xfrm>
            <a:off x="1521672" y="2632210"/>
            <a:ext cx="6100656" cy="430886"/>
            <a:chOff x="129158" y="1059526"/>
            <a:chExt cx="6100656" cy="406344"/>
          </a:xfrm>
        </p:grpSpPr>
        <p:sp>
          <p:nvSpPr>
            <p:cNvPr id="21" name="TextBox 2">
              <a:extLst>
                <a:ext uri="{FF2B5EF4-FFF2-40B4-BE49-F238E27FC236}">
                  <a16:creationId xmlns:a16="http://schemas.microsoft.com/office/drawing/2014/main" id="{FD54A94C-2224-FBEB-0143-E47A9D15EB96}"/>
                </a:ext>
              </a:extLst>
            </p:cNvPr>
            <p:cNvSpPr txBox="1"/>
            <p:nvPr/>
          </p:nvSpPr>
          <p:spPr>
            <a:xfrm>
              <a:off x="721111" y="1059526"/>
              <a:ext cx="5508703" cy="377321"/>
            </a:xfrm>
            <a:prstGeom prst="rect">
              <a:avLst/>
            </a:prstGeom>
            <a:noFill/>
            <a:ln>
              <a:solidFill>
                <a:srgbClr val="C9AF7E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9pPr>
            </a:lstStyle>
            <a:p>
              <a:r>
                <a:rPr lang="en-GB" sz="1000" dirty="0">
                  <a:latin typeface="Roboto Medium"/>
                  <a:ea typeface="Roboto Medium"/>
                  <a:cs typeface="Roboto Medium"/>
                </a:rPr>
                <a:t>Our data showed highest increase in </a:t>
              </a:r>
              <a:r>
                <a:rPr lang="en-GB" sz="1000" dirty="0">
                  <a:solidFill>
                    <a:srgbClr val="725000"/>
                  </a:solidFill>
                  <a:latin typeface="Roboto Medium"/>
                  <a:ea typeface="Roboto Medium"/>
                  <a:cs typeface="Roboto Medium"/>
                </a:rPr>
                <a:t>condom use knowledge</a:t>
              </a:r>
              <a:r>
                <a:rPr lang="en-GB" sz="1000" dirty="0">
                  <a:latin typeface="Roboto Medium"/>
                  <a:ea typeface="Roboto Medium"/>
                  <a:cs typeface="Roboto Medium"/>
                </a:rPr>
                <a:t>, therefore programme might investigate whether this has no negative implication  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CB72D1-DF5D-0E35-B408-0F85FD4E70C8}"/>
                </a:ext>
              </a:extLst>
            </p:cNvPr>
            <p:cNvSpPr/>
            <p:nvPr/>
          </p:nvSpPr>
          <p:spPr>
            <a:xfrm>
              <a:off x="129158" y="1059526"/>
              <a:ext cx="314137" cy="406344"/>
            </a:xfrm>
            <a:prstGeom prst="rect">
              <a:avLst/>
            </a:prstGeom>
            <a:solidFill>
              <a:srgbClr val="C9AF7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467E6CF-66BD-8502-DAAC-EF9703A8D459}"/>
              </a:ext>
            </a:extLst>
          </p:cNvPr>
          <p:cNvGrpSpPr/>
          <p:nvPr/>
        </p:nvGrpSpPr>
        <p:grpSpPr>
          <a:xfrm>
            <a:off x="1521672" y="1863336"/>
            <a:ext cx="6100656" cy="569388"/>
            <a:chOff x="129158" y="1044136"/>
            <a:chExt cx="6100656" cy="56938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B9D82E-3FA3-7FB1-238E-C5190DD27721}"/>
                </a:ext>
              </a:extLst>
            </p:cNvPr>
            <p:cNvSpPr txBox="1"/>
            <p:nvPr/>
          </p:nvSpPr>
          <p:spPr>
            <a:xfrm>
              <a:off x="721111" y="1059526"/>
              <a:ext cx="5508703" cy="553998"/>
            </a:xfrm>
            <a:prstGeom prst="rect">
              <a:avLst/>
            </a:prstGeom>
            <a:noFill/>
            <a:ln>
              <a:solidFill>
                <a:srgbClr val="C9AF7E"/>
              </a:solidFill>
            </a:ln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9pPr>
            </a:lstStyle>
            <a:p>
              <a:r>
                <a:rPr lang="en-GB" sz="1000" dirty="0">
                  <a:latin typeface="Roboto Medium"/>
                  <a:ea typeface="Roboto Medium"/>
                  <a:cs typeface="Roboto Medium"/>
                </a:rPr>
                <a:t>The LPE survey brings to light that a significant portion of our beneficiaries already exhibit a commendable level of </a:t>
              </a:r>
              <a:r>
                <a:rPr lang="en-GB" sz="1000" dirty="0">
                  <a:solidFill>
                    <a:srgbClr val="725000"/>
                  </a:solidFill>
                  <a:latin typeface="Roboto Medium"/>
                  <a:ea typeface="Roboto Medium"/>
                  <a:cs typeface="Roboto Medium"/>
                </a:rPr>
                <a:t>commitment to education</a:t>
              </a:r>
              <a:r>
                <a:rPr lang="en-GB" sz="1000" dirty="0">
                  <a:latin typeface="Roboto Medium"/>
                  <a:ea typeface="Roboto Medium"/>
                  <a:cs typeface="Roboto Medium"/>
                </a:rPr>
                <a:t>. Consequently, it is advisable for the program to also explore the recruitment of individuals facing academic challenges</a:t>
              </a:r>
              <a:endParaRPr lang="en-US" sz="1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EFA6C7-C619-5671-4A0A-8093954EE1B2}"/>
                </a:ext>
              </a:extLst>
            </p:cNvPr>
            <p:cNvSpPr/>
            <p:nvPr/>
          </p:nvSpPr>
          <p:spPr>
            <a:xfrm>
              <a:off x="129158" y="1044136"/>
              <a:ext cx="314137" cy="563685"/>
            </a:xfrm>
            <a:prstGeom prst="rect">
              <a:avLst/>
            </a:prstGeom>
            <a:solidFill>
              <a:srgbClr val="C9AF7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820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E71BDE-608F-319A-D71F-1DF22C8DE4B1}"/>
              </a:ext>
            </a:extLst>
          </p:cNvPr>
          <p:cNvSpPr/>
          <p:nvPr/>
        </p:nvSpPr>
        <p:spPr>
          <a:xfrm>
            <a:off x="117987" y="81116"/>
            <a:ext cx="8915399" cy="4933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0AA77F35-783E-34CA-9562-68129C12D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84" y="4300044"/>
            <a:ext cx="8530593" cy="5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E71C028-1B4A-0D53-90E6-785DFFF7C3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78"/>
          <a:stretch/>
        </p:blipFill>
        <p:spPr>
          <a:xfrm>
            <a:off x="8558912" y="-37064"/>
            <a:ext cx="530262" cy="93186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4B15ACD-EEF4-701D-1198-E61F9F0E297A}"/>
              </a:ext>
            </a:extLst>
          </p:cNvPr>
          <p:cNvSpPr txBox="1"/>
          <p:nvPr/>
        </p:nvSpPr>
        <p:spPr>
          <a:xfrm>
            <a:off x="2680221" y="2863769"/>
            <a:ext cx="637088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20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</a:rPr>
              <a:t>20%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B7CDAD2A-AA0C-5F5B-2F1C-3A94D78778FB}"/>
              </a:ext>
            </a:extLst>
          </p:cNvPr>
          <p:cNvSpPr txBox="1">
            <a:spLocks/>
          </p:cNvSpPr>
          <p:nvPr/>
        </p:nvSpPr>
        <p:spPr>
          <a:xfrm>
            <a:off x="2520627" y="3262582"/>
            <a:ext cx="1229143" cy="2470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393192" eaLnBrk="0" hangingPunct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ZA" sz="1400" kern="1200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</a:rPr>
              <a:t>Increase</a:t>
            </a:r>
            <a:endParaRPr kumimoji="0" lang="en-ZA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F34D9A-A8FA-2841-7FD1-8DEBFA47DF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416" t="212" r="10122" b="-212"/>
          <a:stretch/>
        </p:blipFill>
        <p:spPr>
          <a:xfrm>
            <a:off x="328684" y="396000"/>
            <a:ext cx="3557515" cy="37747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D35AE1-4C19-C544-EBB9-B6832AE23EB8}"/>
              </a:ext>
            </a:extLst>
          </p:cNvPr>
          <p:cNvSpPr/>
          <p:nvPr/>
        </p:nvSpPr>
        <p:spPr>
          <a:xfrm>
            <a:off x="4022311" y="396000"/>
            <a:ext cx="4754490" cy="3763036"/>
          </a:xfrm>
          <a:prstGeom prst="rect">
            <a:avLst/>
          </a:prstGeom>
          <a:solidFill>
            <a:srgbClr val="FBB03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3252B25-BEEB-882A-9B95-7D8C19A1A658}"/>
              </a:ext>
            </a:extLst>
          </p:cNvPr>
          <p:cNvSpPr txBox="1">
            <a:spLocks/>
          </p:cNvSpPr>
          <p:nvPr/>
        </p:nvSpPr>
        <p:spPr>
          <a:xfrm>
            <a:off x="4249693" y="1011969"/>
            <a:ext cx="4471612" cy="13225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defRPr/>
            </a:pPr>
            <a:r>
              <a:rPr lang="en-US" sz="4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Thank you</a:t>
            </a:r>
            <a:endParaRPr lang="en-US" sz="4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59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E71BDE-608F-319A-D71F-1DF22C8DE4B1}"/>
              </a:ext>
            </a:extLst>
          </p:cNvPr>
          <p:cNvSpPr/>
          <p:nvPr/>
        </p:nvSpPr>
        <p:spPr>
          <a:xfrm>
            <a:off x="117987" y="81116"/>
            <a:ext cx="8915399" cy="4933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1695BF-F35D-97FB-120C-7BC758895699}"/>
              </a:ext>
            </a:extLst>
          </p:cNvPr>
          <p:cNvSpPr/>
          <p:nvPr/>
        </p:nvSpPr>
        <p:spPr>
          <a:xfrm flipV="1">
            <a:off x="284576" y="279770"/>
            <a:ext cx="8618811" cy="462281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0847DA64-93FE-7A5C-51E4-763A352D255D}"/>
              </a:ext>
            </a:extLst>
          </p:cNvPr>
          <p:cNvSpPr txBox="1">
            <a:spLocks/>
          </p:cNvSpPr>
          <p:nvPr/>
        </p:nvSpPr>
        <p:spPr>
          <a:xfrm>
            <a:off x="2661403" y="315321"/>
            <a:ext cx="2970402" cy="4158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393192">
              <a:spcAft>
                <a:spcPts val="600"/>
              </a:spcAft>
              <a:defRPr/>
            </a:pPr>
            <a:r>
              <a:rPr lang="en-US" sz="1720" dirty="0">
                <a:solidFill>
                  <a:srgbClr val="002060"/>
                </a:solidFill>
                <a:latin typeface="Roboto Medium"/>
                <a:ea typeface="Roboto Medium"/>
                <a:cs typeface="Roboto Medium"/>
              </a:rPr>
              <a:t>Demographic information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B15ACD-EEF4-701D-1198-E61F9F0E297A}"/>
              </a:ext>
            </a:extLst>
          </p:cNvPr>
          <p:cNvSpPr txBox="1"/>
          <p:nvPr/>
        </p:nvSpPr>
        <p:spPr>
          <a:xfrm>
            <a:off x="2680221" y="2863769"/>
            <a:ext cx="637088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20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</a:rPr>
              <a:t>20%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B7CDAD2A-AA0C-5F5B-2F1C-3A94D78778FB}"/>
              </a:ext>
            </a:extLst>
          </p:cNvPr>
          <p:cNvSpPr txBox="1">
            <a:spLocks/>
          </p:cNvSpPr>
          <p:nvPr/>
        </p:nvSpPr>
        <p:spPr>
          <a:xfrm>
            <a:off x="2520627" y="3262582"/>
            <a:ext cx="1229143" cy="2470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393192" eaLnBrk="0" hangingPunct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ZA" sz="1400" kern="1200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</a:rPr>
              <a:t>Increase</a:t>
            </a:r>
            <a:endParaRPr kumimoji="0" lang="en-ZA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F9CE93-76A2-6B8E-7E37-B2951DDB4A65}"/>
              </a:ext>
            </a:extLst>
          </p:cNvPr>
          <p:cNvSpPr txBox="1"/>
          <p:nvPr/>
        </p:nvSpPr>
        <p:spPr>
          <a:xfrm>
            <a:off x="2116800" y="2383200"/>
            <a:ext cx="637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38747</a:t>
            </a:r>
          </a:p>
          <a:p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F577BE-35E8-20F6-AE1B-177B3657330E}"/>
              </a:ext>
            </a:extLst>
          </p:cNvPr>
          <p:cNvGrpSpPr/>
          <p:nvPr/>
        </p:nvGrpSpPr>
        <p:grpSpPr>
          <a:xfrm>
            <a:off x="284576" y="4411522"/>
            <a:ext cx="8618811" cy="491067"/>
            <a:chOff x="375920" y="4206239"/>
            <a:chExt cx="8392160" cy="49106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4634ED5-5209-378D-C41F-AC4A9D780E2E}"/>
                </a:ext>
              </a:extLst>
            </p:cNvPr>
            <p:cNvSpPr/>
            <p:nvPr/>
          </p:nvSpPr>
          <p:spPr>
            <a:xfrm>
              <a:off x="375920" y="4206239"/>
              <a:ext cx="8392160" cy="49106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Picture 6" descr="A blue and yellow logo&#10;&#10;Description automatically generated">
              <a:extLst>
                <a:ext uri="{FF2B5EF4-FFF2-40B4-BE49-F238E27FC236}">
                  <a16:creationId xmlns:a16="http://schemas.microsoft.com/office/drawing/2014/main" id="{E60C314E-63AC-B9E4-B491-19E19C475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78853" y="4253653"/>
              <a:ext cx="494401" cy="386080"/>
            </a:xfrm>
            <a:prstGeom prst="rect">
              <a:avLst/>
            </a:prstGeom>
          </p:spPr>
        </p:pic>
      </p:grp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32463FA-BB20-7AA0-F062-76C87FF319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2723343"/>
              </p:ext>
            </p:extLst>
          </p:nvPr>
        </p:nvGraphicFramePr>
        <p:xfrm>
          <a:off x="526610" y="1019909"/>
          <a:ext cx="3817468" cy="2940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7DEA46B3-5892-18D2-3FF1-B82A8A8A69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4491932"/>
              </p:ext>
            </p:extLst>
          </p:nvPr>
        </p:nvGraphicFramePr>
        <p:xfrm>
          <a:off x="4544277" y="1011600"/>
          <a:ext cx="4002234" cy="2940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41846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E71BDE-608F-319A-D71F-1DF22C8DE4B1}"/>
              </a:ext>
            </a:extLst>
          </p:cNvPr>
          <p:cNvSpPr/>
          <p:nvPr/>
        </p:nvSpPr>
        <p:spPr>
          <a:xfrm>
            <a:off x="117987" y="81116"/>
            <a:ext cx="8915399" cy="4933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1695BF-F35D-97FB-120C-7BC758895699}"/>
              </a:ext>
            </a:extLst>
          </p:cNvPr>
          <p:cNvSpPr/>
          <p:nvPr/>
        </p:nvSpPr>
        <p:spPr>
          <a:xfrm flipV="1">
            <a:off x="284576" y="279770"/>
            <a:ext cx="8618811" cy="462281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A002BC1-A2E4-02B9-4233-9EA1397C3828}"/>
              </a:ext>
            </a:extLst>
          </p:cNvPr>
          <p:cNvGrpSpPr/>
          <p:nvPr/>
        </p:nvGrpSpPr>
        <p:grpSpPr>
          <a:xfrm>
            <a:off x="1912996" y="878098"/>
            <a:ext cx="2168536" cy="1767030"/>
            <a:chOff x="1912996" y="607015"/>
            <a:chExt cx="2168536" cy="1849975"/>
          </a:xfrm>
          <a:solidFill>
            <a:srgbClr val="AC8E4C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902AD4C-55BF-0CB7-8F60-BCE6FF2494CB}"/>
                </a:ext>
              </a:extLst>
            </p:cNvPr>
            <p:cNvSpPr/>
            <p:nvPr/>
          </p:nvSpPr>
          <p:spPr>
            <a:xfrm flipV="1">
              <a:off x="1912996" y="607015"/>
              <a:ext cx="2168536" cy="18499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EFF854-D9EA-1162-DF4D-E356A64AD367}"/>
                </a:ext>
              </a:extLst>
            </p:cNvPr>
            <p:cNvSpPr txBox="1"/>
            <p:nvPr/>
          </p:nvSpPr>
          <p:spPr>
            <a:xfrm>
              <a:off x="2470086" y="835919"/>
              <a:ext cx="1085914" cy="373780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r>
                <a:rPr lang="en-GB" sz="1720" dirty="0">
                  <a:solidFill>
                    <a:schemeClr val="bg1"/>
                  </a:solidFill>
                  <a:latin typeface="Roboto Medium"/>
                  <a:ea typeface="Roboto Medium"/>
                  <a:cs typeface="Roboto Medium"/>
                </a:rPr>
                <a:t>1937436</a:t>
              </a:r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76E3E05E-4EC2-0E36-D1A7-3CBAE0C6F60A}"/>
                </a:ext>
              </a:extLst>
            </p:cNvPr>
            <p:cNvSpPr txBox="1">
              <a:spLocks/>
            </p:cNvSpPr>
            <p:nvPr/>
          </p:nvSpPr>
          <p:spPr>
            <a:xfrm>
              <a:off x="2470086" y="1253452"/>
              <a:ext cx="1229143" cy="258667"/>
            </a:xfrm>
            <a:prstGeom prst="rect">
              <a:avLst/>
            </a:prstGeom>
            <a:solidFill>
              <a:srgbClr val="002060"/>
            </a:solidFill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 defTabSz="393192" eaLnBrk="0" hangingPunct="0">
                <a:lnSpc>
                  <a:spcPct val="100000"/>
                </a:lnSpc>
                <a:spcAft>
                  <a:spcPts val="600"/>
                </a:spcAft>
                <a:defRPr/>
              </a:pPr>
              <a:r>
                <a:rPr lang="en-ZA" sz="1400" kern="1200" dirty="0">
                  <a:solidFill>
                    <a:schemeClr val="bg1"/>
                  </a:solidFill>
                  <a:latin typeface="Roboto Medium"/>
                  <a:ea typeface="Roboto Medium"/>
                  <a:cs typeface="Roboto Medium"/>
                </a:rPr>
                <a:t>Total claims</a:t>
              </a:r>
              <a:endParaRPr kumimoji="0" lang="en-ZA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endParaRPr>
            </a:p>
          </p:txBody>
        </p:sp>
        <p:sp>
          <p:nvSpPr>
            <p:cNvPr id="30" name="TextBox 6">
              <a:extLst>
                <a:ext uri="{FF2B5EF4-FFF2-40B4-BE49-F238E27FC236}">
                  <a16:creationId xmlns:a16="http://schemas.microsoft.com/office/drawing/2014/main" id="{77F1884E-59D3-EC8A-7A82-32B4E36C5727}"/>
                </a:ext>
              </a:extLst>
            </p:cNvPr>
            <p:cNvSpPr txBox="1"/>
            <p:nvPr/>
          </p:nvSpPr>
          <p:spPr>
            <a:xfrm>
              <a:off x="2060916" y="1441557"/>
              <a:ext cx="1827793" cy="273890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9pPr>
            </a:lstStyle>
            <a:p>
              <a:pPr algn="ctr"/>
              <a:r>
                <a:rPr lang="en-GB" sz="1100" dirty="0">
                  <a:solidFill>
                    <a:srgbClr val="F5A9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Total claims reported</a:t>
              </a:r>
              <a:endParaRPr lang="en-GB" sz="1000" b="1" dirty="0">
                <a:solidFill>
                  <a:srgbClr val="F5A92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Title 1">
            <a:extLst>
              <a:ext uri="{FF2B5EF4-FFF2-40B4-BE49-F238E27FC236}">
                <a16:creationId xmlns:a16="http://schemas.microsoft.com/office/drawing/2014/main" id="{0847DA64-93FE-7A5C-51E4-763A352D255D}"/>
              </a:ext>
            </a:extLst>
          </p:cNvPr>
          <p:cNvSpPr txBox="1">
            <a:spLocks/>
          </p:cNvSpPr>
          <p:nvPr/>
        </p:nvSpPr>
        <p:spPr>
          <a:xfrm>
            <a:off x="1681146" y="271674"/>
            <a:ext cx="4028774" cy="4158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393192" eaLnBrk="0" hangingPunct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ZA" sz="1720" kern="1200" dirty="0">
                <a:solidFill>
                  <a:srgbClr val="002060"/>
                </a:solidFill>
                <a:latin typeface="Roboto Medium"/>
                <a:ea typeface="Roboto Medium"/>
                <a:cs typeface="Roboto Medium"/>
              </a:rPr>
              <a:t>Medical claims at a glance</a:t>
            </a:r>
            <a:endParaRPr kumimoji="0" lang="en-ZA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C7E999-EE24-0DA1-CCDB-3F849CA7F1E8}"/>
              </a:ext>
            </a:extLst>
          </p:cNvPr>
          <p:cNvSpPr txBox="1"/>
          <p:nvPr/>
        </p:nvSpPr>
        <p:spPr>
          <a:xfrm>
            <a:off x="4890934" y="2821977"/>
            <a:ext cx="637088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20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</a:rPr>
              <a:t>40%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73EC546-E559-D631-00A5-994E4B45785F}"/>
              </a:ext>
            </a:extLst>
          </p:cNvPr>
          <p:cNvSpPr txBox="1">
            <a:spLocks/>
          </p:cNvSpPr>
          <p:nvPr/>
        </p:nvSpPr>
        <p:spPr>
          <a:xfrm>
            <a:off x="4731340" y="3220790"/>
            <a:ext cx="1229143" cy="2470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393192" eaLnBrk="0" hangingPunct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ZA" sz="1400" kern="1200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</a:rPr>
              <a:t>Decrease</a:t>
            </a:r>
            <a:endParaRPr kumimoji="0" lang="en-ZA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9B1363-6022-587E-7A78-C73FA42587FC}"/>
              </a:ext>
            </a:extLst>
          </p:cNvPr>
          <p:cNvSpPr txBox="1"/>
          <p:nvPr/>
        </p:nvSpPr>
        <p:spPr>
          <a:xfrm>
            <a:off x="7202729" y="2863769"/>
            <a:ext cx="637088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20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</a:rPr>
              <a:t>48%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258D80-AE7D-A9AB-D38C-5F354ABA488C}"/>
              </a:ext>
            </a:extLst>
          </p:cNvPr>
          <p:cNvSpPr txBox="1">
            <a:spLocks/>
          </p:cNvSpPr>
          <p:nvPr/>
        </p:nvSpPr>
        <p:spPr>
          <a:xfrm>
            <a:off x="7043135" y="3262582"/>
            <a:ext cx="1229143" cy="2470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393192" eaLnBrk="0" hangingPunct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ZA" sz="1400" kern="1200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</a:rPr>
              <a:t>Increase</a:t>
            </a:r>
            <a:endParaRPr kumimoji="0" lang="en-ZA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E929293-015A-05FD-3573-A25854A0244C}"/>
              </a:ext>
            </a:extLst>
          </p:cNvPr>
          <p:cNvGrpSpPr/>
          <p:nvPr/>
        </p:nvGrpSpPr>
        <p:grpSpPr>
          <a:xfrm>
            <a:off x="284576" y="4411522"/>
            <a:ext cx="8618811" cy="491067"/>
            <a:chOff x="375920" y="4206239"/>
            <a:chExt cx="8392160" cy="49106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F738FF-3DB7-87C2-CB09-928E154C7BB3}"/>
                </a:ext>
              </a:extLst>
            </p:cNvPr>
            <p:cNvSpPr/>
            <p:nvPr/>
          </p:nvSpPr>
          <p:spPr>
            <a:xfrm>
              <a:off x="375920" y="4206239"/>
              <a:ext cx="8392160" cy="49106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Picture 11" descr="A blue and yellow logo&#10;&#10;Description automatically generated">
              <a:extLst>
                <a:ext uri="{FF2B5EF4-FFF2-40B4-BE49-F238E27FC236}">
                  <a16:creationId xmlns:a16="http://schemas.microsoft.com/office/drawing/2014/main" id="{D74036F9-5127-A03C-1298-E78B08A6D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78853" y="4253653"/>
              <a:ext cx="494401" cy="386080"/>
            </a:xfrm>
            <a:prstGeom prst="rect">
              <a:avLst/>
            </a:prstGeom>
          </p:spPr>
        </p:pic>
      </p:grpSp>
      <p:pic>
        <p:nvPicPr>
          <p:cNvPr id="13" name="Picture 12" descr="A logo with text on it&#10;&#10;Description automatically generated">
            <a:extLst>
              <a:ext uri="{FF2B5EF4-FFF2-40B4-BE49-F238E27FC236}">
                <a16:creationId xmlns:a16="http://schemas.microsoft.com/office/drawing/2014/main" id="{074E8755-5EA1-DFD2-06A9-BFC96C4F2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38" y="279770"/>
            <a:ext cx="1163879" cy="93186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9BCEC0A-ACCA-3322-6F81-345CB3420BB4}"/>
              </a:ext>
            </a:extLst>
          </p:cNvPr>
          <p:cNvGrpSpPr/>
          <p:nvPr/>
        </p:nvGrpSpPr>
        <p:grpSpPr>
          <a:xfrm>
            <a:off x="4186471" y="886194"/>
            <a:ext cx="2168536" cy="1767030"/>
            <a:chOff x="1912996" y="607015"/>
            <a:chExt cx="2168536" cy="1849975"/>
          </a:xfrm>
          <a:solidFill>
            <a:srgbClr val="AC8E4C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B1A89B-8EEA-3A1C-67B3-3D8D6BBAD4F7}"/>
                </a:ext>
              </a:extLst>
            </p:cNvPr>
            <p:cNvSpPr/>
            <p:nvPr/>
          </p:nvSpPr>
          <p:spPr>
            <a:xfrm flipV="1">
              <a:off x="1912996" y="607015"/>
              <a:ext cx="2168536" cy="18499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B04CAF-9C72-1109-B1F8-1698D41E2345}"/>
                </a:ext>
              </a:extLst>
            </p:cNvPr>
            <p:cNvSpPr txBox="1"/>
            <p:nvPr/>
          </p:nvSpPr>
          <p:spPr>
            <a:xfrm>
              <a:off x="2470086" y="835919"/>
              <a:ext cx="1085914" cy="373780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r>
                <a:rPr lang="en-GB" sz="1720" dirty="0">
                  <a:solidFill>
                    <a:schemeClr val="bg1"/>
                  </a:solidFill>
                  <a:latin typeface="Roboto Medium"/>
                  <a:ea typeface="Roboto Medium"/>
                  <a:cs typeface="Roboto Medium"/>
                </a:rPr>
                <a:t>1937350</a:t>
              </a:r>
            </a:p>
          </p:txBody>
        </p:sp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E7174C7D-A62F-2E00-F522-41143B75D080}"/>
                </a:ext>
              </a:extLst>
            </p:cNvPr>
            <p:cNvSpPr txBox="1">
              <a:spLocks/>
            </p:cNvSpPr>
            <p:nvPr/>
          </p:nvSpPr>
          <p:spPr>
            <a:xfrm>
              <a:off x="2172324" y="1253453"/>
              <a:ext cx="1526905" cy="258667"/>
            </a:xfrm>
            <a:prstGeom prst="rect">
              <a:avLst/>
            </a:prstGeom>
            <a:solidFill>
              <a:srgbClr val="002060"/>
            </a:solidFill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 defTabSz="393192" eaLnBrk="0" hangingPunct="0">
                <a:lnSpc>
                  <a:spcPct val="100000"/>
                </a:lnSpc>
                <a:spcAft>
                  <a:spcPts val="600"/>
                </a:spcAft>
                <a:defRPr/>
              </a:pPr>
              <a:r>
                <a:rPr lang="en-ZA" sz="1400" kern="1200" dirty="0">
                  <a:solidFill>
                    <a:schemeClr val="bg1"/>
                  </a:solidFill>
                  <a:latin typeface="Roboto Medium"/>
                  <a:ea typeface="Roboto Medium"/>
                  <a:cs typeface="Roboto Medium"/>
                </a:rPr>
                <a:t>Complete claims</a:t>
              </a:r>
              <a:endParaRPr kumimoji="0" lang="en-ZA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endParaRPr>
            </a:p>
          </p:txBody>
        </p:sp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6A9178CB-FFF9-1946-8115-2EC650D94D87}"/>
                </a:ext>
              </a:extLst>
            </p:cNvPr>
            <p:cNvSpPr txBox="1"/>
            <p:nvPr/>
          </p:nvSpPr>
          <p:spPr>
            <a:xfrm>
              <a:off x="2060916" y="1441557"/>
              <a:ext cx="1827793" cy="451113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9pPr>
            </a:lstStyle>
            <a:p>
              <a:pPr algn="ctr"/>
              <a:r>
                <a:rPr lang="en-GB" sz="1100" dirty="0">
                  <a:solidFill>
                    <a:srgbClr val="F5A9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Claims reported with complete information</a:t>
              </a:r>
              <a:endParaRPr lang="en-GB" sz="1000" b="1" dirty="0">
                <a:solidFill>
                  <a:srgbClr val="F5A92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7F3949-83C8-D3D3-E914-25C1A2531007}"/>
              </a:ext>
            </a:extLst>
          </p:cNvPr>
          <p:cNvGrpSpPr/>
          <p:nvPr/>
        </p:nvGrpSpPr>
        <p:grpSpPr>
          <a:xfrm>
            <a:off x="6435504" y="881828"/>
            <a:ext cx="2168536" cy="1767030"/>
            <a:chOff x="1912996" y="607015"/>
            <a:chExt cx="2168536" cy="1849975"/>
          </a:xfrm>
          <a:solidFill>
            <a:srgbClr val="AC8E4C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0C5A5EC-9D03-8042-39CF-9029E69BB423}"/>
                </a:ext>
              </a:extLst>
            </p:cNvPr>
            <p:cNvSpPr/>
            <p:nvPr/>
          </p:nvSpPr>
          <p:spPr>
            <a:xfrm flipV="1">
              <a:off x="1912996" y="607015"/>
              <a:ext cx="2168536" cy="18499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EB34A5-6FFB-C19E-8910-15EFA6AFC687}"/>
                </a:ext>
              </a:extLst>
            </p:cNvPr>
            <p:cNvSpPr txBox="1"/>
            <p:nvPr/>
          </p:nvSpPr>
          <p:spPr>
            <a:xfrm>
              <a:off x="2470086" y="835919"/>
              <a:ext cx="1085914" cy="373780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720" dirty="0">
                  <a:solidFill>
                    <a:schemeClr val="bg1"/>
                  </a:solidFill>
                  <a:latin typeface="Roboto Medium"/>
                  <a:ea typeface="Roboto Medium"/>
                  <a:cs typeface="Roboto Medium"/>
                </a:rPr>
                <a:t>86</a:t>
              </a: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9555C11C-BE32-2B33-C52D-8927B0309D27}"/>
                </a:ext>
              </a:extLst>
            </p:cNvPr>
            <p:cNvSpPr txBox="1">
              <a:spLocks/>
            </p:cNvSpPr>
            <p:nvPr/>
          </p:nvSpPr>
          <p:spPr>
            <a:xfrm>
              <a:off x="2124741" y="1248129"/>
              <a:ext cx="1700141" cy="258667"/>
            </a:xfrm>
            <a:prstGeom prst="rect">
              <a:avLst/>
            </a:prstGeom>
            <a:solidFill>
              <a:srgbClr val="002060"/>
            </a:solidFill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 defTabSz="393192" eaLnBrk="0" hangingPunct="0">
                <a:lnSpc>
                  <a:spcPct val="100000"/>
                </a:lnSpc>
                <a:spcAft>
                  <a:spcPts val="600"/>
                </a:spcAft>
                <a:defRPr/>
              </a:pPr>
              <a:r>
                <a:rPr lang="en-ZA" sz="1400" kern="1200" dirty="0">
                  <a:solidFill>
                    <a:schemeClr val="bg1"/>
                  </a:solidFill>
                  <a:latin typeface="Roboto Medium"/>
                  <a:ea typeface="Roboto Medium"/>
                  <a:cs typeface="Roboto Medium"/>
                </a:rPr>
                <a:t>Incomplete claims</a:t>
              </a:r>
              <a:endParaRPr kumimoji="0" lang="en-ZA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endParaRPr>
            </a:p>
          </p:txBody>
        </p:sp>
        <p:sp>
          <p:nvSpPr>
            <p:cNvPr id="24" name="TextBox 6">
              <a:extLst>
                <a:ext uri="{FF2B5EF4-FFF2-40B4-BE49-F238E27FC236}">
                  <a16:creationId xmlns:a16="http://schemas.microsoft.com/office/drawing/2014/main" id="{E6B76E9E-B36F-B931-3E67-4BFF5754AB0D}"/>
                </a:ext>
              </a:extLst>
            </p:cNvPr>
            <p:cNvSpPr txBox="1"/>
            <p:nvPr/>
          </p:nvSpPr>
          <p:spPr>
            <a:xfrm>
              <a:off x="2060916" y="1441557"/>
              <a:ext cx="1827793" cy="451113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9pPr>
            </a:lstStyle>
            <a:p>
              <a:pPr algn="ctr"/>
              <a:r>
                <a:rPr lang="en-GB" sz="1100" dirty="0">
                  <a:solidFill>
                    <a:srgbClr val="F5A9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Total claims reported with missing member identity</a:t>
              </a:r>
              <a:endParaRPr lang="en-GB" sz="1000" b="1" dirty="0">
                <a:solidFill>
                  <a:srgbClr val="F5A92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9E1615C-ABF0-40FF-B000-4C0177B5FDA7}"/>
              </a:ext>
            </a:extLst>
          </p:cNvPr>
          <p:cNvSpPr txBox="1"/>
          <p:nvPr/>
        </p:nvSpPr>
        <p:spPr>
          <a:xfrm>
            <a:off x="4501357" y="2821977"/>
            <a:ext cx="1619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</a:rPr>
              <a:t>489.410B RWF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3830676-D38C-9C40-0ED9-2995EDEA88FC}"/>
              </a:ext>
            </a:extLst>
          </p:cNvPr>
          <p:cNvSpPr txBox="1"/>
          <p:nvPr/>
        </p:nvSpPr>
        <p:spPr>
          <a:xfrm>
            <a:off x="6818253" y="2798374"/>
            <a:ext cx="1619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</a:rPr>
              <a:t>21.387M RWF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959A97E1-3265-89DD-C4AD-D66E311ED675}"/>
              </a:ext>
            </a:extLst>
          </p:cNvPr>
          <p:cNvSpPr txBox="1">
            <a:spLocks/>
          </p:cNvSpPr>
          <p:nvPr/>
        </p:nvSpPr>
        <p:spPr>
          <a:xfrm>
            <a:off x="4412661" y="3204873"/>
            <a:ext cx="1878951" cy="2470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393192" eaLnBrk="0" hangingPunct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ZA" sz="1400" kern="1200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</a:rPr>
              <a:t>Billed amount value</a:t>
            </a:r>
            <a:endParaRPr kumimoji="0" lang="en-ZA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B4578554-05CA-CBB0-F0C4-016BB5B8289E}"/>
              </a:ext>
            </a:extLst>
          </p:cNvPr>
          <p:cNvSpPr txBox="1">
            <a:spLocks/>
          </p:cNvSpPr>
          <p:nvPr/>
        </p:nvSpPr>
        <p:spPr>
          <a:xfrm>
            <a:off x="6710213" y="3194979"/>
            <a:ext cx="1878951" cy="2470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393192" eaLnBrk="0" hangingPunct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ZA" sz="1400" kern="1200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</a:rPr>
              <a:t>Billed amount value</a:t>
            </a:r>
            <a:endParaRPr kumimoji="0" lang="en-ZA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A9314BF-BB80-7E4F-71CE-A34D80C47CA5}"/>
              </a:ext>
            </a:extLst>
          </p:cNvPr>
          <p:cNvGrpSpPr/>
          <p:nvPr/>
        </p:nvGrpSpPr>
        <p:grpSpPr>
          <a:xfrm>
            <a:off x="1832443" y="2751673"/>
            <a:ext cx="2427529" cy="1436508"/>
            <a:chOff x="1832443" y="2751673"/>
            <a:chExt cx="2427529" cy="143650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1BD8CD8-79D6-528F-09EE-9EF30EB43F4E}"/>
                </a:ext>
              </a:extLst>
            </p:cNvPr>
            <p:cNvSpPr/>
            <p:nvPr/>
          </p:nvSpPr>
          <p:spPr>
            <a:xfrm flipV="1">
              <a:off x="1912996" y="2751673"/>
              <a:ext cx="2168536" cy="143650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4C790F1-51A4-A961-9087-517D2E2DFFFD}"/>
                </a:ext>
              </a:extLst>
            </p:cNvPr>
            <p:cNvGrpSpPr/>
            <p:nvPr/>
          </p:nvGrpSpPr>
          <p:grpSpPr>
            <a:xfrm>
              <a:off x="1850453" y="2837411"/>
              <a:ext cx="2348033" cy="276999"/>
              <a:chOff x="1850453" y="2837411"/>
              <a:chExt cx="2348033" cy="276999"/>
            </a:xfrm>
          </p:grpSpPr>
          <p:sp>
            <p:nvSpPr>
              <p:cNvPr id="47" name="Title 1">
                <a:extLst>
                  <a:ext uri="{FF2B5EF4-FFF2-40B4-BE49-F238E27FC236}">
                    <a16:creationId xmlns:a16="http://schemas.microsoft.com/office/drawing/2014/main" id="{B7CDAD2A-AA0C-5F5B-2F1C-3A94D78778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0453" y="2854060"/>
                <a:ext cx="1177018" cy="24706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defTabSz="393192" eaLnBrk="0" hangingPunct="0">
                  <a:lnSpc>
                    <a:spcPct val="100000"/>
                  </a:lnSpc>
                  <a:spcAft>
                    <a:spcPts val="600"/>
                  </a:spcAft>
                  <a:defRPr/>
                </a:pPr>
                <a:r>
                  <a:rPr lang="en-ZA" sz="1200" kern="1200" dirty="0">
                    <a:solidFill>
                      <a:schemeClr val="bg1"/>
                    </a:solidFill>
                    <a:latin typeface="Roboto Medium"/>
                    <a:ea typeface="Roboto Medium"/>
                    <a:cs typeface="Roboto Medium"/>
                  </a:rPr>
                  <a:t>Billed amount:</a:t>
                </a:r>
                <a:endParaRPr kumimoji="0" lang="en-ZA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2EB5AFE-1757-5598-5B17-3114C7161AB2}"/>
                  </a:ext>
                </a:extLst>
              </p:cNvPr>
              <p:cNvSpPr txBox="1"/>
              <p:nvPr/>
            </p:nvSpPr>
            <p:spPr>
              <a:xfrm>
                <a:off x="2975307" y="2837411"/>
                <a:ext cx="1223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  <a:latin typeface="Roboto Medium"/>
                    <a:ea typeface="Roboto Medium"/>
                    <a:cs typeface="Roboto Medium"/>
                  </a:rPr>
                  <a:t>489.431B </a:t>
                </a:r>
                <a:r>
                  <a:rPr lang="en-GB" sz="1000" dirty="0">
                    <a:solidFill>
                      <a:schemeClr val="bg1"/>
                    </a:solidFill>
                    <a:latin typeface="Roboto Medium"/>
                    <a:ea typeface="Roboto Medium"/>
                    <a:cs typeface="Roboto Medium"/>
                  </a:rPr>
                  <a:t>RWF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A8E809F-6C3A-0D97-292E-A9DC935E673C}"/>
                </a:ext>
              </a:extLst>
            </p:cNvPr>
            <p:cNvGrpSpPr/>
            <p:nvPr/>
          </p:nvGrpSpPr>
          <p:grpSpPr>
            <a:xfrm>
              <a:off x="1832443" y="3149054"/>
              <a:ext cx="2427529" cy="276999"/>
              <a:chOff x="1814466" y="2831212"/>
              <a:chExt cx="2427529" cy="276999"/>
            </a:xfrm>
          </p:grpSpPr>
          <p:sp>
            <p:nvSpPr>
              <p:cNvPr id="63" name="Title 1">
                <a:extLst>
                  <a:ext uri="{FF2B5EF4-FFF2-40B4-BE49-F238E27FC236}">
                    <a16:creationId xmlns:a16="http://schemas.microsoft.com/office/drawing/2014/main" id="{37C9CF15-0D14-9D4F-0A90-CFA17D9846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4466" y="2857205"/>
                <a:ext cx="1371343" cy="24706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defTabSz="393192" eaLnBrk="0" hangingPunct="0">
                  <a:lnSpc>
                    <a:spcPct val="100000"/>
                  </a:lnSpc>
                  <a:spcAft>
                    <a:spcPts val="600"/>
                  </a:spcAft>
                  <a:defRPr/>
                </a:pPr>
                <a:r>
                  <a:rPr lang="en-ZA" sz="1200" kern="1200" dirty="0">
                    <a:solidFill>
                      <a:schemeClr val="bg1"/>
                    </a:solidFill>
                    <a:latin typeface="Roboto Medium"/>
                    <a:ea typeface="Roboto Medium"/>
                    <a:cs typeface="Roboto Medium"/>
                  </a:rPr>
                  <a:t>Verified amount:</a:t>
                </a:r>
                <a:endParaRPr kumimoji="0" lang="en-ZA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5553ABF-9B5E-FF32-3142-450DB9E92349}"/>
                  </a:ext>
                </a:extLst>
              </p:cNvPr>
              <p:cNvSpPr txBox="1"/>
              <p:nvPr/>
            </p:nvSpPr>
            <p:spPr>
              <a:xfrm>
                <a:off x="2957330" y="2831212"/>
                <a:ext cx="12846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  <a:latin typeface="Roboto Medium"/>
                    <a:ea typeface="Roboto Medium"/>
                    <a:cs typeface="Roboto Medium"/>
                  </a:rPr>
                  <a:t>244.672B </a:t>
                </a:r>
                <a:r>
                  <a:rPr lang="en-GB" sz="1000" dirty="0">
                    <a:solidFill>
                      <a:schemeClr val="bg1"/>
                    </a:solidFill>
                    <a:latin typeface="Roboto Medium"/>
                    <a:ea typeface="Roboto Medium"/>
                    <a:cs typeface="Roboto Medium"/>
                  </a:rPr>
                  <a:t>RWF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727980B-92E7-622D-3764-5FB63853CC49}"/>
                </a:ext>
              </a:extLst>
            </p:cNvPr>
            <p:cNvGrpSpPr/>
            <p:nvPr/>
          </p:nvGrpSpPr>
          <p:grpSpPr>
            <a:xfrm>
              <a:off x="1850453" y="3496034"/>
              <a:ext cx="2221599" cy="276999"/>
              <a:chOff x="1881577" y="2837365"/>
              <a:chExt cx="2221599" cy="276999"/>
            </a:xfrm>
          </p:grpSpPr>
          <p:sp>
            <p:nvSpPr>
              <p:cNvPr id="66" name="Title 1">
                <a:extLst>
                  <a:ext uri="{FF2B5EF4-FFF2-40B4-BE49-F238E27FC236}">
                    <a16:creationId xmlns:a16="http://schemas.microsoft.com/office/drawing/2014/main" id="{0F1C2A87-C49A-E391-F6F9-54070FB46C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81577" y="2857205"/>
                <a:ext cx="1177018" cy="24706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defTabSz="393192" eaLnBrk="0" hangingPunct="0">
                  <a:lnSpc>
                    <a:spcPct val="100000"/>
                  </a:lnSpc>
                  <a:spcAft>
                    <a:spcPts val="600"/>
                  </a:spcAft>
                  <a:defRPr/>
                </a:pPr>
                <a:r>
                  <a:rPr lang="en-ZA" sz="1200" dirty="0">
                    <a:solidFill>
                      <a:schemeClr val="bg1"/>
                    </a:solidFill>
                    <a:latin typeface="Roboto Medium"/>
                    <a:ea typeface="Roboto Medium"/>
                    <a:cs typeface="Roboto Medium"/>
                  </a:rPr>
                  <a:t>Paid</a:t>
                </a:r>
                <a:r>
                  <a:rPr lang="en-ZA" sz="1200" kern="1200" dirty="0">
                    <a:solidFill>
                      <a:schemeClr val="bg1"/>
                    </a:solidFill>
                    <a:latin typeface="Roboto Medium"/>
                    <a:ea typeface="Roboto Medium"/>
                    <a:cs typeface="Roboto Medium"/>
                  </a:rPr>
                  <a:t> amount:</a:t>
                </a:r>
                <a:endParaRPr kumimoji="0" lang="en-ZA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4EE1880-ED68-D58A-9BEA-B6440A093238}"/>
                  </a:ext>
                </a:extLst>
              </p:cNvPr>
              <p:cNvSpPr txBox="1"/>
              <p:nvPr/>
            </p:nvSpPr>
            <p:spPr>
              <a:xfrm>
                <a:off x="2879997" y="2837365"/>
                <a:ext cx="1223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  <a:latin typeface="Roboto Medium"/>
                    <a:ea typeface="Roboto Medium"/>
                    <a:cs typeface="Roboto Medium"/>
                  </a:rPr>
                  <a:t>244.759B </a:t>
                </a:r>
                <a:r>
                  <a:rPr lang="en-GB" sz="1000" dirty="0">
                    <a:solidFill>
                      <a:schemeClr val="bg1"/>
                    </a:solidFill>
                    <a:latin typeface="Roboto Medium"/>
                    <a:ea typeface="Roboto Medium"/>
                    <a:cs typeface="Roboto Medium"/>
                  </a:rPr>
                  <a:t>RWF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73E7DD7-E9EF-81E0-5481-FA853D55AE95}"/>
              </a:ext>
            </a:extLst>
          </p:cNvPr>
          <p:cNvGrpSpPr/>
          <p:nvPr/>
        </p:nvGrpSpPr>
        <p:grpSpPr>
          <a:xfrm>
            <a:off x="4108071" y="2746077"/>
            <a:ext cx="2427529" cy="1436508"/>
            <a:chOff x="1832443" y="2751673"/>
            <a:chExt cx="2427529" cy="1436508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07FC8E8-8FAE-FDE3-11BA-4C1258FDF145}"/>
                </a:ext>
              </a:extLst>
            </p:cNvPr>
            <p:cNvSpPr/>
            <p:nvPr/>
          </p:nvSpPr>
          <p:spPr>
            <a:xfrm flipV="1">
              <a:off x="1912996" y="2751673"/>
              <a:ext cx="2168536" cy="143650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38186B7-F35B-5FC2-9BEE-4242077BA9BD}"/>
                </a:ext>
              </a:extLst>
            </p:cNvPr>
            <p:cNvGrpSpPr/>
            <p:nvPr/>
          </p:nvGrpSpPr>
          <p:grpSpPr>
            <a:xfrm>
              <a:off x="1850453" y="2837411"/>
              <a:ext cx="2348033" cy="276999"/>
              <a:chOff x="1850453" y="2837411"/>
              <a:chExt cx="2348033" cy="276999"/>
            </a:xfrm>
          </p:grpSpPr>
          <p:sp>
            <p:nvSpPr>
              <p:cNvPr id="79" name="Title 1">
                <a:extLst>
                  <a:ext uri="{FF2B5EF4-FFF2-40B4-BE49-F238E27FC236}">
                    <a16:creationId xmlns:a16="http://schemas.microsoft.com/office/drawing/2014/main" id="{12C16C2C-EDDD-10B5-7BA3-D7B98A3967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0453" y="2854060"/>
                <a:ext cx="1177018" cy="24706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defTabSz="393192" eaLnBrk="0" hangingPunct="0">
                  <a:lnSpc>
                    <a:spcPct val="100000"/>
                  </a:lnSpc>
                  <a:spcAft>
                    <a:spcPts val="600"/>
                  </a:spcAft>
                  <a:defRPr/>
                </a:pPr>
                <a:r>
                  <a:rPr lang="en-ZA" sz="1200" kern="1200" dirty="0">
                    <a:solidFill>
                      <a:schemeClr val="bg1"/>
                    </a:solidFill>
                    <a:latin typeface="Roboto Medium"/>
                    <a:ea typeface="Roboto Medium"/>
                    <a:cs typeface="Roboto Medium"/>
                  </a:rPr>
                  <a:t>Billed amount:</a:t>
                </a:r>
                <a:endParaRPr kumimoji="0" lang="en-ZA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76328F2-55E5-67B2-0AC4-9BAB3AE28541}"/>
                  </a:ext>
                </a:extLst>
              </p:cNvPr>
              <p:cNvSpPr txBox="1"/>
              <p:nvPr/>
            </p:nvSpPr>
            <p:spPr>
              <a:xfrm>
                <a:off x="2975307" y="2837411"/>
                <a:ext cx="1223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  <a:latin typeface="Roboto Medium"/>
                    <a:ea typeface="Roboto Medium"/>
                    <a:cs typeface="Roboto Medium"/>
                  </a:rPr>
                  <a:t>489.410B </a:t>
                </a:r>
                <a:r>
                  <a:rPr lang="en-GB" sz="1000" dirty="0">
                    <a:solidFill>
                      <a:schemeClr val="bg1"/>
                    </a:solidFill>
                    <a:latin typeface="Roboto Medium"/>
                    <a:ea typeface="Roboto Medium"/>
                    <a:cs typeface="Roboto Medium"/>
                  </a:rPr>
                  <a:t>RWF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6A89FE60-E424-BB8E-6EF4-0EA78C0CC553}"/>
                </a:ext>
              </a:extLst>
            </p:cNvPr>
            <p:cNvGrpSpPr/>
            <p:nvPr/>
          </p:nvGrpSpPr>
          <p:grpSpPr>
            <a:xfrm>
              <a:off x="1832443" y="3149054"/>
              <a:ext cx="2427529" cy="276999"/>
              <a:chOff x="1814466" y="2831212"/>
              <a:chExt cx="2427529" cy="276999"/>
            </a:xfrm>
          </p:grpSpPr>
          <p:sp>
            <p:nvSpPr>
              <p:cNvPr id="77" name="Title 1">
                <a:extLst>
                  <a:ext uri="{FF2B5EF4-FFF2-40B4-BE49-F238E27FC236}">
                    <a16:creationId xmlns:a16="http://schemas.microsoft.com/office/drawing/2014/main" id="{316E50E6-0D3B-1615-7B17-64F13E6EE9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4466" y="2857205"/>
                <a:ext cx="1371343" cy="24706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defTabSz="393192" eaLnBrk="0" hangingPunct="0">
                  <a:lnSpc>
                    <a:spcPct val="100000"/>
                  </a:lnSpc>
                  <a:spcAft>
                    <a:spcPts val="600"/>
                  </a:spcAft>
                  <a:defRPr/>
                </a:pPr>
                <a:r>
                  <a:rPr lang="en-ZA" sz="1200" kern="1200" dirty="0">
                    <a:solidFill>
                      <a:schemeClr val="bg1"/>
                    </a:solidFill>
                    <a:latin typeface="Roboto Medium"/>
                    <a:ea typeface="Roboto Medium"/>
                    <a:cs typeface="Roboto Medium"/>
                  </a:rPr>
                  <a:t>Verified amount:</a:t>
                </a:r>
                <a:endParaRPr kumimoji="0" lang="en-ZA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EF8C64C-F4FE-FDE9-CC8C-CF71C6406B50}"/>
                  </a:ext>
                </a:extLst>
              </p:cNvPr>
              <p:cNvSpPr txBox="1"/>
              <p:nvPr/>
            </p:nvSpPr>
            <p:spPr>
              <a:xfrm>
                <a:off x="2957330" y="2831212"/>
                <a:ext cx="12846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  <a:latin typeface="Roboto Medium"/>
                    <a:ea typeface="Roboto Medium"/>
                    <a:cs typeface="Roboto Medium"/>
                  </a:rPr>
                  <a:t>244.661B </a:t>
                </a:r>
                <a:r>
                  <a:rPr lang="en-GB" sz="1000" dirty="0">
                    <a:solidFill>
                      <a:schemeClr val="bg1"/>
                    </a:solidFill>
                    <a:latin typeface="Roboto Medium"/>
                    <a:ea typeface="Roboto Medium"/>
                    <a:cs typeface="Roboto Medium"/>
                  </a:rPr>
                  <a:t>RWF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467DB0A-E396-9385-B627-D5FA073ED405}"/>
                </a:ext>
              </a:extLst>
            </p:cNvPr>
            <p:cNvGrpSpPr/>
            <p:nvPr/>
          </p:nvGrpSpPr>
          <p:grpSpPr>
            <a:xfrm>
              <a:off x="1850453" y="3496034"/>
              <a:ext cx="2221599" cy="276999"/>
              <a:chOff x="1881577" y="2837365"/>
              <a:chExt cx="2221599" cy="276999"/>
            </a:xfrm>
          </p:grpSpPr>
          <p:sp>
            <p:nvSpPr>
              <p:cNvPr id="75" name="Title 1">
                <a:extLst>
                  <a:ext uri="{FF2B5EF4-FFF2-40B4-BE49-F238E27FC236}">
                    <a16:creationId xmlns:a16="http://schemas.microsoft.com/office/drawing/2014/main" id="{7C464D2E-82B8-694F-0323-63307D1259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81577" y="2857205"/>
                <a:ext cx="1177018" cy="24706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defTabSz="393192" eaLnBrk="0" hangingPunct="0">
                  <a:lnSpc>
                    <a:spcPct val="100000"/>
                  </a:lnSpc>
                  <a:spcAft>
                    <a:spcPts val="600"/>
                  </a:spcAft>
                  <a:defRPr/>
                </a:pPr>
                <a:r>
                  <a:rPr lang="en-ZA" sz="1200" dirty="0">
                    <a:solidFill>
                      <a:schemeClr val="bg1"/>
                    </a:solidFill>
                    <a:latin typeface="Roboto Medium"/>
                    <a:ea typeface="Roboto Medium"/>
                    <a:cs typeface="Roboto Medium"/>
                  </a:rPr>
                  <a:t>Paid</a:t>
                </a:r>
                <a:r>
                  <a:rPr lang="en-ZA" sz="1200" kern="1200" dirty="0">
                    <a:solidFill>
                      <a:schemeClr val="bg1"/>
                    </a:solidFill>
                    <a:latin typeface="Roboto Medium"/>
                    <a:ea typeface="Roboto Medium"/>
                    <a:cs typeface="Roboto Medium"/>
                  </a:rPr>
                  <a:t> amount:</a:t>
                </a:r>
                <a:endParaRPr kumimoji="0" lang="en-ZA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619F263-1213-B07E-EC43-57D28DE40207}"/>
                  </a:ext>
                </a:extLst>
              </p:cNvPr>
              <p:cNvSpPr txBox="1"/>
              <p:nvPr/>
            </p:nvSpPr>
            <p:spPr>
              <a:xfrm>
                <a:off x="2879997" y="2837365"/>
                <a:ext cx="1223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  <a:latin typeface="Roboto Medium"/>
                    <a:ea typeface="Roboto Medium"/>
                    <a:cs typeface="Roboto Medium"/>
                  </a:rPr>
                  <a:t>244.749B </a:t>
                </a:r>
                <a:r>
                  <a:rPr lang="en-GB" sz="1000" dirty="0">
                    <a:solidFill>
                      <a:schemeClr val="bg1"/>
                    </a:solidFill>
                    <a:latin typeface="Roboto Medium"/>
                    <a:ea typeface="Roboto Medium"/>
                    <a:cs typeface="Roboto Medium"/>
                  </a:rPr>
                  <a:t>RWF</a:t>
                </a:r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B684718-7E33-E8B9-147F-7D009236DB91}"/>
              </a:ext>
            </a:extLst>
          </p:cNvPr>
          <p:cNvGrpSpPr/>
          <p:nvPr/>
        </p:nvGrpSpPr>
        <p:grpSpPr>
          <a:xfrm>
            <a:off x="6355007" y="2748564"/>
            <a:ext cx="2427529" cy="1436508"/>
            <a:chOff x="1832443" y="2751673"/>
            <a:chExt cx="2427529" cy="1436508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90D0627-9CA8-F375-C891-2B34FAAC32C9}"/>
                </a:ext>
              </a:extLst>
            </p:cNvPr>
            <p:cNvSpPr/>
            <p:nvPr/>
          </p:nvSpPr>
          <p:spPr>
            <a:xfrm flipV="1">
              <a:off x="1912996" y="2751673"/>
              <a:ext cx="2168536" cy="143650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6E67694-1A84-6F75-B480-FB7553DC6A60}"/>
                </a:ext>
              </a:extLst>
            </p:cNvPr>
            <p:cNvGrpSpPr/>
            <p:nvPr/>
          </p:nvGrpSpPr>
          <p:grpSpPr>
            <a:xfrm>
              <a:off x="1850453" y="2837411"/>
              <a:ext cx="2348033" cy="276999"/>
              <a:chOff x="1850453" y="2837411"/>
              <a:chExt cx="2348033" cy="276999"/>
            </a:xfrm>
          </p:grpSpPr>
          <p:sp>
            <p:nvSpPr>
              <p:cNvPr id="90" name="Title 1">
                <a:extLst>
                  <a:ext uri="{FF2B5EF4-FFF2-40B4-BE49-F238E27FC236}">
                    <a16:creationId xmlns:a16="http://schemas.microsoft.com/office/drawing/2014/main" id="{9AEEF013-0564-35C3-3700-5BC717D8C8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0453" y="2854060"/>
                <a:ext cx="1177018" cy="24706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defTabSz="393192" eaLnBrk="0" hangingPunct="0">
                  <a:lnSpc>
                    <a:spcPct val="100000"/>
                  </a:lnSpc>
                  <a:spcAft>
                    <a:spcPts val="600"/>
                  </a:spcAft>
                  <a:defRPr/>
                </a:pPr>
                <a:r>
                  <a:rPr lang="en-ZA" sz="1200" kern="1200" dirty="0">
                    <a:solidFill>
                      <a:schemeClr val="bg1"/>
                    </a:solidFill>
                    <a:latin typeface="Roboto Medium"/>
                    <a:ea typeface="Roboto Medium"/>
                    <a:cs typeface="Roboto Medium"/>
                  </a:rPr>
                  <a:t>Billed amount:</a:t>
                </a:r>
                <a:endParaRPr kumimoji="0" lang="en-ZA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2E581E6-8E14-4155-6138-9503ED6E3E2F}"/>
                  </a:ext>
                </a:extLst>
              </p:cNvPr>
              <p:cNvSpPr txBox="1"/>
              <p:nvPr/>
            </p:nvSpPr>
            <p:spPr>
              <a:xfrm>
                <a:off x="2975307" y="2837411"/>
                <a:ext cx="1223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  <a:latin typeface="Roboto Medium"/>
                    <a:ea typeface="Roboto Medium"/>
                    <a:cs typeface="Roboto Medium"/>
                  </a:rPr>
                  <a:t>21.387M </a:t>
                </a:r>
                <a:r>
                  <a:rPr lang="en-GB" sz="1000" dirty="0">
                    <a:solidFill>
                      <a:schemeClr val="bg1"/>
                    </a:solidFill>
                    <a:latin typeface="Roboto Medium"/>
                    <a:ea typeface="Roboto Medium"/>
                    <a:cs typeface="Roboto Medium"/>
                  </a:rPr>
                  <a:t>RWF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5326C54-E2D2-25F1-173C-0EF3A5DE9096}"/>
                </a:ext>
              </a:extLst>
            </p:cNvPr>
            <p:cNvGrpSpPr/>
            <p:nvPr/>
          </p:nvGrpSpPr>
          <p:grpSpPr>
            <a:xfrm>
              <a:off x="1832443" y="3149054"/>
              <a:ext cx="2427529" cy="276999"/>
              <a:chOff x="1814466" y="2831212"/>
              <a:chExt cx="2427529" cy="276999"/>
            </a:xfrm>
          </p:grpSpPr>
          <p:sp>
            <p:nvSpPr>
              <p:cNvPr id="88" name="Title 1">
                <a:extLst>
                  <a:ext uri="{FF2B5EF4-FFF2-40B4-BE49-F238E27FC236}">
                    <a16:creationId xmlns:a16="http://schemas.microsoft.com/office/drawing/2014/main" id="{90A93544-44D4-DB9E-118F-519399512A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4466" y="2857205"/>
                <a:ext cx="1371343" cy="24706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defTabSz="393192" eaLnBrk="0" hangingPunct="0">
                  <a:lnSpc>
                    <a:spcPct val="100000"/>
                  </a:lnSpc>
                  <a:spcAft>
                    <a:spcPts val="600"/>
                  </a:spcAft>
                  <a:defRPr/>
                </a:pPr>
                <a:r>
                  <a:rPr lang="en-ZA" sz="1200" kern="1200" dirty="0">
                    <a:solidFill>
                      <a:schemeClr val="bg1"/>
                    </a:solidFill>
                    <a:latin typeface="Roboto Medium"/>
                    <a:ea typeface="Roboto Medium"/>
                    <a:cs typeface="Roboto Medium"/>
                  </a:rPr>
                  <a:t>Verified amount:</a:t>
                </a:r>
                <a:endParaRPr kumimoji="0" lang="en-ZA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EB70775-5677-031E-F504-DE5BFB5034BC}"/>
                  </a:ext>
                </a:extLst>
              </p:cNvPr>
              <p:cNvSpPr txBox="1"/>
              <p:nvPr/>
            </p:nvSpPr>
            <p:spPr>
              <a:xfrm>
                <a:off x="2957330" y="2831212"/>
                <a:ext cx="12846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  <a:latin typeface="Roboto Medium"/>
                    <a:ea typeface="Roboto Medium"/>
                    <a:cs typeface="Roboto Medium"/>
                  </a:rPr>
                  <a:t>107.880M </a:t>
                </a:r>
                <a:r>
                  <a:rPr lang="en-GB" sz="1000" dirty="0">
                    <a:solidFill>
                      <a:schemeClr val="bg1"/>
                    </a:solidFill>
                    <a:latin typeface="Roboto Medium"/>
                    <a:ea typeface="Roboto Medium"/>
                    <a:cs typeface="Roboto Medium"/>
                  </a:rPr>
                  <a:t>RWF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E42391F-3C3C-63B7-0CFF-E0517F2FCED0}"/>
                </a:ext>
              </a:extLst>
            </p:cNvPr>
            <p:cNvGrpSpPr/>
            <p:nvPr/>
          </p:nvGrpSpPr>
          <p:grpSpPr>
            <a:xfrm>
              <a:off x="1850453" y="3496034"/>
              <a:ext cx="2221599" cy="276999"/>
              <a:chOff x="1881577" y="2837365"/>
              <a:chExt cx="2221599" cy="276999"/>
            </a:xfrm>
          </p:grpSpPr>
          <p:sp>
            <p:nvSpPr>
              <p:cNvPr id="86" name="Title 1">
                <a:extLst>
                  <a:ext uri="{FF2B5EF4-FFF2-40B4-BE49-F238E27FC236}">
                    <a16:creationId xmlns:a16="http://schemas.microsoft.com/office/drawing/2014/main" id="{AA6BC537-BBFC-94A0-591A-BB3EAD0227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81577" y="2857205"/>
                <a:ext cx="1177018" cy="24706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defTabSz="393192" eaLnBrk="0" hangingPunct="0">
                  <a:lnSpc>
                    <a:spcPct val="100000"/>
                  </a:lnSpc>
                  <a:spcAft>
                    <a:spcPts val="600"/>
                  </a:spcAft>
                  <a:defRPr/>
                </a:pPr>
                <a:r>
                  <a:rPr lang="en-ZA" sz="1200" dirty="0">
                    <a:solidFill>
                      <a:schemeClr val="bg1"/>
                    </a:solidFill>
                    <a:latin typeface="Roboto Medium"/>
                    <a:ea typeface="Roboto Medium"/>
                    <a:cs typeface="Roboto Medium"/>
                  </a:rPr>
                  <a:t>Paid</a:t>
                </a:r>
                <a:r>
                  <a:rPr lang="en-ZA" sz="1200" kern="1200" dirty="0">
                    <a:solidFill>
                      <a:schemeClr val="bg1"/>
                    </a:solidFill>
                    <a:latin typeface="Roboto Medium"/>
                    <a:ea typeface="Roboto Medium"/>
                    <a:cs typeface="Roboto Medium"/>
                  </a:rPr>
                  <a:t> amount:</a:t>
                </a:r>
                <a:endParaRPr kumimoji="0" lang="en-ZA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0996EEE-157E-3FDA-E698-F8D0F1FA240A}"/>
                  </a:ext>
                </a:extLst>
              </p:cNvPr>
              <p:cNvSpPr txBox="1"/>
              <p:nvPr/>
            </p:nvSpPr>
            <p:spPr>
              <a:xfrm>
                <a:off x="2879997" y="2837365"/>
                <a:ext cx="1223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  <a:latin typeface="Roboto Medium"/>
                    <a:ea typeface="Roboto Medium"/>
                    <a:cs typeface="Roboto Medium"/>
                  </a:rPr>
                  <a:t>105.997B </a:t>
                </a:r>
                <a:r>
                  <a:rPr lang="en-GB" sz="1000" dirty="0">
                    <a:solidFill>
                      <a:schemeClr val="bg1"/>
                    </a:solidFill>
                    <a:latin typeface="Roboto Medium"/>
                    <a:ea typeface="Roboto Medium"/>
                    <a:cs typeface="Roboto Medium"/>
                  </a:rPr>
                  <a:t>RWF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112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E71BDE-608F-319A-D71F-1DF22C8DE4B1}"/>
              </a:ext>
            </a:extLst>
          </p:cNvPr>
          <p:cNvSpPr/>
          <p:nvPr/>
        </p:nvSpPr>
        <p:spPr>
          <a:xfrm>
            <a:off x="117987" y="81116"/>
            <a:ext cx="8915399" cy="4933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1695BF-F35D-97FB-120C-7BC758895699}"/>
              </a:ext>
            </a:extLst>
          </p:cNvPr>
          <p:cNvSpPr/>
          <p:nvPr/>
        </p:nvSpPr>
        <p:spPr>
          <a:xfrm flipV="1">
            <a:off x="284576" y="279770"/>
            <a:ext cx="8618811" cy="462281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A002BC1-A2E4-02B9-4233-9EA1397C3828}"/>
              </a:ext>
            </a:extLst>
          </p:cNvPr>
          <p:cNvGrpSpPr/>
          <p:nvPr/>
        </p:nvGrpSpPr>
        <p:grpSpPr>
          <a:xfrm>
            <a:off x="1225973" y="1219730"/>
            <a:ext cx="1796691" cy="1425398"/>
            <a:chOff x="1912996" y="607015"/>
            <a:chExt cx="2168536" cy="1849975"/>
          </a:xfrm>
          <a:solidFill>
            <a:srgbClr val="AC8E4C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902AD4C-55BF-0CB7-8F60-BCE6FF2494CB}"/>
                </a:ext>
              </a:extLst>
            </p:cNvPr>
            <p:cNvSpPr/>
            <p:nvPr/>
          </p:nvSpPr>
          <p:spPr>
            <a:xfrm flipV="1">
              <a:off x="1912996" y="607015"/>
              <a:ext cx="2168536" cy="1849975"/>
            </a:xfrm>
            <a:prstGeom prst="snip2Diag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EFF854-D9EA-1162-DF4D-E356A64AD367}"/>
                </a:ext>
              </a:extLst>
            </p:cNvPr>
            <p:cNvSpPr txBox="1"/>
            <p:nvPr/>
          </p:nvSpPr>
          <p:spPr>
            <a:xfrm>
              <a:off x="2470086" y="835920"/>
              <a:ext cx="1450809" cy="524388"/>
            </a:xfrm>
            <a:prstGeom prst="snip2Diag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Roboto Medium"/>
                  <a:ea typeface="Roboto Medium"/>
                  <a:cs typeface="Roboto Medium"/>
                </a:rPr>
                <a:t>1937350</a:t>
              </a:r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76E3E05E-4EC2-0E36-D1A7-3CBAE0C6F60A}"/>
                </a:ext>
              </a:extLst>
            </p:cNvPr>
            <p:cNvSpPr txBox="1">
              <a:spLocks/>
            </p:cNvSpPr>
            <p:nvPr/>
          </p:nvSpPr>
          <p:spPr>
            <a:xfrm>
              <a:off x="2307762" y="1335428"/>
              <a:ext cx="1229143" cy="258667"/>
            </a:xfrm>
            <a:prstGeom prst="snip2DiagRect">
              <a:avLst/>
            </a:prstGeom>
            <a:solidFill>
              <a:srgbClr val="002060"/>
            </a:solidFill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defTabSz="393192" eaLnBrk="0" hangingPunct="0">
                <a:lnSpc>
                  <a:spcPct val="100000"/>
                </a:lnSpc>
                <a:spcAft>
                  <a:spcPts val="600"/>
                </a:spcAft>
                <a:defRPr/>
              </a:pPr>
              <a:r>
                <a:rPr lang="en-ZA" sz="1400" dirty="0">
                  <a:solidFill>
                    <a:schemeClr val="bg1"/>
                  </a:solidFill>
                  <a:latin typeface="Roboto Medium"/>
                  <a:ea typeface="Roboto Medium"/>
                  <a:cs typeface="Roboto Medium"/>
                </a:rPr>
                <a:t>C</a:t>
              </a:r>
              <a:r>
                <a:rPr lang="en-ZA" sz="1400" kern="1200" dirty="0">
                  <a:solidFill>
                    <a:schemeClr val="bg1"/>
                  </a:solidFill>
                  <a:latin typeface="Roboto Medium"/>
                  <a:ea typeface="Roboto Medium"/>
                  <a:cs typeface="Roboto Medium"/>
                </a:rPr>
                <a:t>laims</a:t>
              </a:r>
              <a:endParaRPr kumimoji="0" lang="en-ZA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endParaRPr>
            </a:p>
          </p:txBody>
        </p:sp>
        <p:sp>
          <p:nvSpPr>
            <p:cNvPr id="30" name="TextBox 6">
              <a:extLst>
                <a:ext uri="{FF2B5EF4-FFF2-40B4-BE49-F238E27FC236}">
                  <a16:creationId xmlns:a16="http://schemas.microsoft.com/office/drawing/2014/main" id="{77F1884E-59D3-EC8A-7A82-32B4E36C5727}"/>
                </a:ext>
              </a:extLst>
            </p:cNvPr>
            <p:cNvSpPr txBox="1"/>
            <p:nvPr/>
          </p:nvSpPr>
          <p:spPr>
            <a:xfrm>
              <a:off x="2083367" y="1503253"/>
              <a:ext cx="1827793" cy="326867"/>
            </a:xfrm>
            <a:prstGeom prst="snip2Diag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9pPr>
            </a:lstStyle>
            <a:p>
              <a:pPr algn="ctr"/>
              <a:r>
                <a:rPr lang="en-GB" sz="1100" dirty="0">
                  <a:solidFill>
                    <a:srgbClr val="F5A9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Total claims reported</a:t>
              </a:r>
              <a:endParaRPr lang="en-GB" sz="1000" b="1" dirty="0">
                <a:solidFill>
                  <a:srgbClr val="F5A92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Title 1">
            <a:extLst>
              <a:ext uri="{FF2B5EF4-FFF2-40B4-BE49-F238E27FC236}">
                <a16:creationId xmlns:a16="http://schemas.microsoft.com/office/drawing/2014/main" id="{0847DA64-93FE-7A5C-51E4-763A352D255D}"/>
              </a:ext>
            </a:extLst>
          </p:cNvPr>
          <p:cNvSpPr txBox="1">
            <a:spLocks/>
          </p:cNvSpPr>
          <p:nvPr/>
        </p:nvSpPr>
        <p:spPr>
          <a:xfrm>
            <a:off x="1681146" y="271674"/>
            <a:ext cx="4028774" cy="4158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393192" eaLnBrk="0" hangingPunct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ZA" sz="1720" dirty="0">
                <a:solidFill>
                  <a:srgbClr val="002060"/>
                </a:solidFill>
                <a:latin typeface="Roboto Medium"/>
                <a:ea typeface="Roboto Medium"/>
                <a:cs typeface="Roboto Medium"/>
              </a:rPr>
              <a:t>S</a:t>
            </a:r>
            <a:r>
              <a:rPr lang="en-ZA" sz="1720" kern="1200" dirty="0">
                <a:solidFill>
                  <a:srgbClr val="002060"/>
                </a:solidFill>
                <a:latin typeface="Roboto Medium"/>
                <a:ea typeface="Roboto Medium"/>
                <a:cs typeface="Roboto Medium"/>
              </a:rPr>
              <a:t>ummary statistics</a:t>
            </a:r>
            <a:endParaRPr kumimoji="0" lang="en-ZA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C7E999-EE24-0DA1-CCDB-3F849CA7F1E8}"/>
              </a:ext>
            </a:extLst>
          </p:cNvPr>
          <p:cNvSpPr txBox="1"/>
          <p:nvPr/>
        </p:nvSpPr>
        <p:spPr>
          <a:xfrm>
            <a:off x="4890934" y="2821977"/>
            <a:ext cx="637088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20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</a:rPr>
              <a:t>40%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73EC546-E559-D631-00A5-994E4B45785F}"/>
              </a:ext>
            </a:extLst>
          </p:cNvPr>
          <p:cNvSpPr txBox="1">
            <a:spLocks/>
          </p:cNvSpPr>
          <p:nvPr/>
        </p:nvSpPr>
        <p:spPr>
          <a:xfrm>
            <a:off x="4731340" y="3220790"/>
            <a:ext cx="1229143" cy="2470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393192" eaLnBrk="0" hangingPunct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ZA" sz="1400" kern="1200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</a:rPr>
              <a:t>Decrease</a:t>
            </a:r>
            <a:endParaRPr kumimoji="0" lang="en-ZA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9B1363-6022-587E-7A78-C73FA42587FC}"/>
              </a:ext>
            </a:extLst>
          </p:cNvPr>
          <p:cNvSpPr txBox="1"/>
          <p:nvPr/>
        </p:nvSpPr>
        <p:spPr>
          <a:xfrm>
            <a:off x="7202729" y="2863769"/>
            <a:ext cx="637088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20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</a:rPr>
              <a:t>48%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258D80-AE7D-A9AB-D38C-5F354ABA488C}"/>
              </a:ext>
            </a:extLst>
          </p:cNvPr>
          <p:cNvSpPr txBox="1">
            <a:spLocks/>
          </p:cNvSpPr>
          <p:nvPr/>
        </p:nvSpPr>
        <p:spPr>
          <a:xfrm>
            <a:off x="7043135" y="3262582"/>
            <a:ext cx="1229143" cy="2470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393192" eaLnBrk="0" hangingPunct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ZA" sz="1400" kern="1200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</a:rPr>
              <a:t>Increase</a:t>
            </a:r>
            <a:endParaRPr kumimoji="0" lang="en-ZA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E929293-015A-05FD-3573-A25854A0244C}"/>
              </a:ext>
            </a:extLst>
          </p:cNvPr>
          <p:cNvGrpSpPr/>
          <p:nvPr/>
        </p:nvGrpSpPr>
        <p:grpSpPr>
          <a:xfrm>
            <a:off x="284576" y="4411522"/>
            <a:ext cx="8618811" cy="491067"/>
            <a:chOff x="375920" y="4206239"/>
            <a:chExt cx="8392160" cy="49106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F738FF-3DB7-87C2-CB09-928E154C7BB3}"/>
                </a:ext>
              </a:extLst>
            </p:cNvPr>
            <p:cNvSpPr/>
            <p:nvPr/>
          </p:nvSpPr>
          <p:spPr>
            <a:xfrm>
              <a:off x="375920" y="4206239"/>
              <a:ext cx="8392160" cy="49106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Picture 11" descr="A blue and yellow logo&#10;&#10;Description automatically generated">
              <a:extLst>
                <a:ext uri="{FF2B5EF4-FFF2-40B4-BE49-F238E27FC236}">
                  <a16:creationId xmlns:a16="http://schemas.microsoft.com/office/drawing/2014/main" id="{D74036F9-5127-A03C-1298-E78B08A6D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78853" y="4253653"/>
              <a:ext cx="494401" cy="386080"/>
            </a:xfrm>
            <a:prstGeom prst="rect">
              <a:avLst/>
            </a:prstGeom>
          </p:spPr>
        </p:pic>
      </p:grpSp>
      <p:pic>
        <p:nvPicPr>
          <p:cNvPr id="13" name="Picture 12" descr="A logo with text on it&#10;&#10;Description automatically generated">
            <a:extLst>
              <a:ext uri="{FF2B5EF4-FFF2-40B4-BE49-F238E27FC236}">
                <a16:creationId xmlns:a16="http://schemas.microsoft.com/office/drawing/2014/main" id="{074E8755-5EA1-DFD2-06A9-BFC96C4F2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38" y="279770"/>
            <a:ext cx="1163879" cy="93186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9BCEC0A-ACCA-3322-6F81-345CB3420BB4}"/>
              </a:ext>
            </a:extLst>
          </p:cNvPr>
          <p:cNvGrpSpPr/>
          <p:nvPr/>
        </p:nvGrpSpPr>
        <p:grpSpPr>
          <a:xfrm>
            <a:off x="3115900" y="1198449"/>
            <a:ext cx="1794545" cy="1441590"/>
            <a:chOff x="1912996" y="607015"/>
            <a:chExt cx="2168536" cy="1849975"/>
          </a:xfrm>
          <a:solidFill>
            <a:srgbClr val="AC8E4C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B1A89B-8EEA-3A1C-67B3-3D8D6BBAD4F7}"/>
                </a:ext>
              </a:extLst>
            </p:cNvPr>
            <p:cNvSpPr/>
            <p:nvPr/>
          </p:nvSpPr>
          <p:spPr>
            <a:xfrm flipV="1">
              <a:off x="1912996" y="607015"/>
              <a:ext cx="2168536" cy="1849975"/>
            </a:xfrm>
            <a:prstGeom prst="snip2Diag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B04CAF-9C72-1109-B1F8-1698D41E2345}"/>
                </a:ext>
              </a:extLst>
            </p:cNvPr>
            <p:cNvSpPr txBox="1"/>
            <p:nvPr/>
          </p:nvSpPr>
          <p:spPr>
            <a:xfrm>
              <a:off x="2470086" y="835919"/>
              <a:ext cx="1085914" cy="446077"/>
            </a:xfrm>
            <a:prstGeom prst="snip2Diag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r>
                <a:rPr lang="en-GB" sz="1720" dirty="0">
                  <a:solidFill>
                    <a:schemeClr val="bg1"/>
                  </a:solidFill>
                  <a:latin typeface="Roboto Medium"/>
                  <a:ea typeface="Roboto Medium"/>
                  <a:cs typeface="Roboto Medium"/>
                </a:rPr>
                <a:t>38747</a:t>
              </a:r>
            </a:p>
          </p:txBody>
        </p:sp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E7174C7D-A62F-2E00-F522-41143B75D080}"/>
                </a:ext>
              </a:extLst>
            </p:cNvPr>
            <p:cNvSpPr txBox="1">
              <a:spLocks/>
            </p:cNvSpPr>
            <p:nvPr/>
          </p:nvSpPr>
          <p:spPr>
            <a:xfrm>
              <a:off x="2165032" y="1315201"/>
              <a:ext cx="1526905" cy="258667"/>
            </a:xfrm>
            <a:prstGeom prst="snip2DiagRect">
              <a:avLst/>
            </a:prstGeom>
            <a:solidFill>
              <a:srgbClr val="002060"/>
            </a:solidFill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defTabSz="393192" eaLnBrk="0" hangingPunct="0">
                <a:lnSpc>
                  <a:spcPct val="100000"/>
                </a:lnSpc>
                <a:spcAft>
                  <a:spcPts val="600"/>
                </a:spcAft>
                <a:defRPr/>
              </a:pPr>
              <a:r>
                <a:rPr lang="en-ZA" sz="1400" kern="1200" dirty="0">
                  <a:solidFill>
                    <a:schemeClr val="bg1"/>
                  </a:solidFill>
                  <a:latin typeface="Roboto Medium"/>
                  <a:ea typeface="Roboto Medium"/>
                  <a:cs typeface="Roboto Medium"/>
                </a:rPr>
                <a:t>Members</a:t>
              </a:r>
              <a:endParaRPr kumimoji="0" lang="en-ZA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endParaRPr>
            </a:p>
          </p:txBody>
        </p:sp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6A9178CB-FFF9-1946-8115-2EC650D94D87}"/>
                </a:ext>
              </a:extLst>
            </p:cNvPr>
            <p:cNvSpPr txBox="1"/>
            <p:nvPr/>
          </p:nvSpPr>
          <p:spPr>
            <a:xfrm>
              <a:off x="2060916" y="1441557"/>
              <a:ext cx="1827793" cy="749871"/>
            </a:xfrm>
            <a:prstGeom prst="snip2Diag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9pPr>
            </a:lstStyle>
            <a:p>
              <a:pPr algn="ctr"/>
              <a:r>
                <a:rPr lang="en-GB" sz="1100" dirty="0">
                  <a:solidFill>
                    <a:srgbClr val="F5A9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Total member of all RSSB insurance schemes</a:t>
              </a:r>
              <a:endParaRPr lang="en-GB" sz="1000" b="1" dirty="0">
                <a:solidFill>
                  <a:srgbClr val="F5A92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7F3949-83C8-D3D3-E914-25C1A2531007}"/>
              </a:ext>
            </a:extLst>
          </p:cNvPr>
          <p:cNvGrpSpPr/>
          <p:nvPr/>
        </p:nvGrpSpPr>
        <p:grpSpPr>
          <a:xfrm>
            <a:off x="4991886" y="1182614"/>
            <a:ext cx="1790089" cy="1450409"/>
            <a:chOff x="1912996" y="607015"/>
            <a:chExt cx="2168536" cy="1849975"/>
          </a:xfrm>
          <a:solidFill>
            <a:srgbClr val="AC8E4C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0C5A5EC-9D03-8042-39CF-9029E69BB423}"/>
                </a:ext>
              </a:extLst>
            </p:cNvPr>
            <p:cNvSpPr/>
            <p:nvPr/>
          </p:nvSpPr>
          <p:spPr>
            <a:xfrm flipV="1">
              <a:off x="1912996" y="607015"/>
              <a:ext cx="2168536" cy="1849975"/>
            </a:xfrm>
            <a:prstGeom prst="snip2Diag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EB34A5-6FFB-C19E-8910-15EFA6AFC687}"/>
                </a:ext>
              </a:extLst>
            </p:cNvPr>
            <p:cNvSpPr txBox="1"/>
            <p:nvPr/>
          </p:nvSpPr>
          <p:spPr>
            <a:xfrm>
              <a:off x="2470086" y="835919"/>
              <a:ext cx="1085914" cy="446077"/>
            </a:xfrm>
            <a:prstGeom prst="snip2Diag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720" dirty="0">
                  <a:solidFill>
                    <a:schemeClr val="bg1"/>
                  </a:solidFill>
                  <a:latin typeface="Roboto Medium"/>
                  <a:ea typeface="Roboto Medium"/>
                  <a:cs typeface="Roboto Medium"/>
                </a:rPr>
                <a:t>100</a:t>
              </a: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9555C11C-BE32-2B33-C52D-8927B0309D27}"/>
                </a:ext>
              </a:extLst>
            </p:cNvPr>
            <p:cNvSpPr txBox="1">
              <a:spLocks/>
            </p:cNvSpPr>
            <p:nvPr/>
          </p:nvSpPr>
          <p:spPr>
            <a:xfrm>
              <a:off x="2143193" y="1309580"/>
              <a:ext cx="1700141" cy="258667"/>
            </a:xfrm>
            <a:prstGeom prst="snip2DiagRect">
              <a:avLst/>
            </a:prstGeom>
            <a:solidFill>
              <a:srgbClr val="002060"/>
            </a:solidFill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defTabSz="393192" eaLnBrk="0" hangingPunct="0">
                <a:lnSpc>
                  <a:spcPct val="100000"/>
                </a:lnSpc>
                <a:spcAft>
                  <a:spcPts val="600"/>
                </a:spcAft>
                <a:defRPr/>
              </a:pPr>
              <a:r>
                <a:rPr lang="en-ZA" sz="1400" kern="1200" dirty="0">
                  <a:solidFill>
                    <a:schemeClr val="bg1"/>
                  </a:solidFill>
                  <a:latin typeface="Roboto Medium"/>
                  <a:ea typeface="Roboto Medium"/>
                  <a:cs typeface="Roboto Medium"/>
                </a:rPr>
                <a:t>Stakeholders</a:t>
              </a:r>
              <a:endParaRPr kumimoji="0" lang="en-ZA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endParaRPr>
            </a:p>
          </p:txBody>
        </p:sp>
        <p:sp>
          <p:nvSpPr>
            <p:cNvPr id="24" name="TextBox 6">
              <a:extLst>
                <a:ext uri="{FF2B5EF4-FFF2-40B4-BE49-F238E27FC236}">
                  <a16:creationId xmlns:a16="http://schemas.microsoft.com/office/drawing/2014/main" id="{E6B76E9E-B36F-B931-3E67-4BFF5754AB0D}"/>
                </a:ext>
              </a:extLst>
            </p:cNvPr>
            <p:cNvSpPr txBox="1"/>
            <p:nvPr/>
          </p:nvSpPr>
          <p:spPr>
            <a:xfrm>
              <a:off x="2060916" y="1441557"/>
              <a:ext cx="1827794" cy="913566"/>
            </a:xfrm>
            <a:prstGeom prst="snip2Diag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9pPr>
            </a:lstStyle>
            <a:p>
              <a:pPr algn="ctr"/>
              <a:r>
                <a:rPr lang="en-GB" sz="1100" dirty="0">
                  <a:solidFill>
                    <a:srgbClr val="F5A9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Healthcare facilities working with RSSB.</a:t>
              </a:r>
              <a:endParaRPr lang="en-GB" sz="1000" b="1" dirty="0">
                <a:solidFill>
                  <a:srgbClr val="F5A92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9E1615C-ABF0-40FF-B000-4C0177B5FDA7}"/>
              </a:ext>
            </a:extLst>
          </p:cNvPr>
          <p:cNvSpPr txBox="1"/>
          <p:nvPr/>
        </p:nvSpPr>
        <p:spPr>
          <a:xfrm>
            <a:off x="4501357" y="2821977"/>
            <a:ext cx="1619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</a:rPr>
              <a:t>489.410B RWF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3830676-D38C-9C40-0ED9-2995EDEA88FC}"/>
              </a:ext>
            </a:extLst>
          </p:cNvPr>
          <p:cNvSpPr txBox="1"/>
          <p:nvPr/>
        </p:nvSpPr>
        <p:spPr>
          <a:xfrm>
            <a:off x="6818253" y="2798374"/>
            <a:ext cx="1619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</a:rPr>
              <a:t>21.387M RWF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959A97E1-3265-89DD-C4AD-D66E311ED675}"/>
              </a:ext>
            </a:extLst>
          </p:cNvPr>
          <p:cNvSpPr txBox="1">
            <a:spLocks/>
          </p:cNvSpPr>
          <p:nvPr/>
        </p:nvSpPr>
        <p:spPr>
          <a:xfrm>
            <a:off x="4412661" y="3204873"/>
            <a:ext cx="1878951" cy="2470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393192" eaLnBrk="0" hangingPunct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ZA" sz="1400" kern="1200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</a:rPr>
              <a:t>MUTUELLE claims</a:t>
            </a:r>
            <a:endParaRPr kumimoji="0" lang="en-ZA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B4578554-05CA-CBB0-F0C4-016BB5B8289E}"/>
              </a:ext>
            </a:extLst>
          </p:cNvPr>
          <p:cNvSpPr txBox="1">
            <a:spLocks/>
          </p:cNvSpPr>
          <p:nvPr/>
        </p:nvSpPr>
        <p:spPr>
          <a:xfrm>
            <a:off x="6710213" y="3194979"/>
            <a:ext cx="1878951" cy="2470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393192" eaLnBrk="0" hangingPunct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ZA" sz="1400" kern="1200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</a:rPr>
              <a:t>Billed amount value</a:t>
            </a:r>
            <a:endParaRPr kumimoji="0" lang="en-ZA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0C43F31-224F-A2CE-A29A-C2387A53D9AB}"/>
              </a:ext>
            </a:extLst>
          </p:cNvPr>
          <p:cNvGrpSpPr/>
          <p:nvPr/>
        </p:nvGrpSpPr>
        <p:grpSpPr>
          <a:xfrm>
            <a:off x="1202423" y="2818017"/>
            <a:ext cx="1820240" cy="1436508"/>
            <a:chOff x="1884573" y="2751673"/>
            <a:chExt cx="2196959" cy="143650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1BD8CD8-79D6-528F-09EE-9EF30EB43F4E}"/>
                </a:ext>
              </a:extLst>
            </p:cNvPr>
            <p:cNvSpPr/>
            <p:nvPr/>
          </p:nvSpPr>
          <p:spPr>
            <a:xfrm flipV="1">
              <a:off x="1912996" y="2751673"/>
              <a:ext cx="2168536" cy="143650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Title 1">
              <a:extLst>
                <a:ext uri="{FF2B5EF4-FFF2-40B4-BE49-F238E27FC236}">
                  <a16:creationId xmlns:a16="http://schemas.microsoft.com/office/drawing/2014/main" id="{B7CDAD2A-AA0C-5F5B-2F1C-3A94D78778FB}"/>
                </a:ext>
              </a:extLst>
            </p:cNvPr>
            <p:cNvSpPr txBox="1">
              <a:spLocks/>
            </p:cNvSpPr>
            <p:nvPr/>
          </p:nvSpPr>
          <p:spPr>
            <a:xfrm>
              <a:off x="1906849" y="3262582"/>
              <a:ext cx="1878951" cy="24706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 defTabSz="393192" eaLnBrk="0" hangingPunct="0">
                <a:lnSpc>
                  <a:spcPct val="100000"/>
                </a:lnSpc>
                <a:spcAft>
                  <a:spcPts val="600"/>
                </a:spcAft>
                <a:defRPr/>
              </a:pPr>
              <a:r>
                <a:rPr lang="en-ZA" sz="1000" kern="1200" dirty="0">
                  <a:solidFill>
                    <a:schemeClr val="bg1"/>
                  </a:solidFill>
                  <a:latin typeface="Roboto Medium"/>
                  <a:ea typeface="Roboto Medium"/>
                  <a:cs typeface="Roboto Medium"/>
                </a:rPr>
                <a:t>Number: 50%</a:t>
              </a:r>
              <a:endParaRPr kumimoji="0" lang="en-ZA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2EB5AFE-1757-5598-5B17-3114C7161AB2}"/>
                </a:ext>
              </a:extLst>
            </p:cNvPr>
            <p:cNvSpPr txBox="1"/>
            <p:nvPr/>
          </p:nvSpPr>
          <p:spPr>
            <a:xfrm>
              <a:off x="1889018" y="2863664"/>
              <a:ext cx="1619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Roboto Medium"/>
                  <a:ea typeface="Roboto Medium"/>
                  <a:cs typeface="Roboto Medium"/>
                </a:rPr>
                <a:t>RAMA claims</a:t>
              </a:r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5EAF77ED-AD5F-1973-2682-9F4F3633113B}"/>
                </a:ext>
              </a:extLst>
            </p:cNvPr>
            <p:cNvSpPr txBox="1">
              <a:spLocks/>
            </p:cNvSpPr>
            <p:nvPr/>
          </p:nvSpPr>
          <p:spPr>
            <a:xfrm>
              <a:off x="1884573" y="3519553"/>
              <a:ext cx="2149998" cy="24706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 defTabSz="393192" eaLnBrk="0" hangingPunct="0">
                <a:lnSpc>
                  <a:spcPct val="100000"/>
                </a:lnSpc>
                <a:spcAft>
                  <a:spcPts val="600"/>
                </a:spcAft>
                <a:defRPr/>
              </a:pPr>
              <a:r>
                <a:rPr lang="en-ZA" sz="1000" kern="1200" dirty="0">
                  <a:solidFill>
                    <a:schemeClr val="bg1"/>
                  </a:solidFill>
                  <a:latin typeface="Roboto Medium"/>
                  <a:ea typeface="Roboto Medium"/>
                  <a:cs typeface="Roboto Medium"/>
                </a:rPr>
                <a:t>Value: 245.111B </a:t>
              </a:r>
              <a:r>
                <a:rPr lang="en-ZA" sz="1000" kern="1200" dirty="0" err="1">
                  <a:solidFill>
                    <a:schemeClr val="bg1"/>
                  </a:solidFill>
                  <a:latin typeface="Roboto Medium"/>
                  <a:ea typeface="Roboto Medium"/>
                  <a:cs typeface="Roboto Medium"/>
                </a:rPr>
                <a:t>Rwf</a:t>
              </a:r>
              <a:endParaRPr kumimoji="0" lang="en-ZA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727D281-51EA-22E2-9480-04657564C8D4}"/>
              </a:ext>
            </a:extLst>
          </p:cNvPr>
          <p:cNvGrpSpPr/>
          <p:nvPr/>
        </p:nvGrpSpPr>
        <p:grpSpPr>
          <a:xfrm>
            <a:off x="3096320" y="2818017"/>
            <a:ext cx="1814125" cy="1436508"/>
            <a:chOff x="1891954" y="2751673"/>
            <a:chExt cx="2189578" cy="14365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AD71D7F-DE3C-0AAD-F4E4-0EBEA38ACA44}"/>
                </a:ext>
              </a:extLst>
            </p:cNvPr>
            <p:cNvSpPr/>
            <p:nvPr/>
          </p:nvSpPr>
          <p:spPr>
            <a:xfrm flipV="1">
              <a:off x="1912996" y="2751673"/>
              <a:ext cx="2168536" cy="143650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0A0B47EE-BE98-F95C-32BE-E766CA994ABD}"/>
                </a:ext>
              </a:extLst>
            </p:cNvPr>
            <p:cNvSpPr txBox="1">
              <a:spLocks/>
            </p:cNvSpPr>
            <p:nvPr/>
          </p:nvSpPr>
          <p:spPr>
            <a:xfrm>
              <a:off x="1905028" y="3261371"/>
              <a:ext cx="1878951" cy="24706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 defTabSz="393192" eaLnBrk="0" hangingPunct="0">
                <a:lnSpc>
                  <a:spcPct val="100000"/>
                </a:lnSpc>
                <a:spcAft>
                  <a:spcPts val="600"/>
                </a:spcAft>
                <a:defRPr/>
              </a:pPr>
              <a:r>
                <a:rPr lang="en-ZA" sz="1000" kern="1200" dirty="0">
                  <a:solidFill>
                    <a:schemeClr val="bg1"/>
                  </a:solidFill>
                  <a:latin typeface="Roboto Medium"/>
                  <a:ea typeface="Roboto Medium"/>
                  <a:cs typeface="Roboto Medium"/>
                </a:rPr>
                <a:t>Number: 50%</a:t>
              </a:r>
              <a:endParaRPr kumimoji="0" lang="en-ZA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0EF4948-C7B5-1E85-7202-F75ECDA7B1FB}"/>
                </a:ext>
              </a:extLst>
            </p:cNvPr>
            <p:cNvSpPr txBox="1"/>
            <p:nvPr/>
          </p:nvSpPr>
          <p:spPr>
            <a:xfrm>
              <a:off x="1891954" y="2857587"/>
              <a:ext cx="2069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Roboto Medium"/>
                  <a:ea typeface="Roboto Medium"/>
                  <a:cs typeface="Roboto Medium"/>
                </a:rPr>
                <a:t>MUTUELLE claims</a:t>
              </a:r>
            </a:p>
          </p:txBody>
        </p:sp>
        <p:sp>
          <p:nvSpPr>
            <p:cNvPr id="40" name="Title 1">
              <a:extLst>
                <a:ext uri="{FF2B5EF4-FFF2-40B4-BE49-F238E27FC236}">
                  <a16:creationId xmlns:a16="http://schemas.microsoft.com/office/drawing/2014/main" id="{25D33541-B51A-3043-696C-D42BA3F08085}"/>
                </a:ext>
              </a:extLst>
            </p:cNvPr>
            <p:cNvSpPr txBox="1">
              <a:spLocks/>
            </p:cNvSpPr>
            <p:nvPr/>
          </p:nvSpPr>
          <p:spPr>
            <a:xfrm>
              <a:off x="1907877" y="3531277"/>
              <a:ext cx="1878951" cy="24706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 defTabSz="393192" eaLnBrk="0" hangingPunct="0">
                <a:lnSpc>
                  <a:spcPct val="100000"/>
                </a:lnSpc>
                <a:spcAft>
                  <a:spcPts val="600"/>
                </a:spcAft>
                <a:defRPr/>
              </a:pPr>
              <a:r>
                <a:rPr lang="en-ZA" sz="1000" kern="1200" dirty="0">
                  <a:solidFill>
                    <a:schemeClr val="bg1"/>
                  </a:solidFill>
                  <a:latin typeface="Roboto Medium"/>
                  <a:ea typeface="Roboto Medium"/>
                  <a:cs typeface="Roboto Medium"/>
                </a:rPr>
                <a:t>Value: 244.298B</a:t>
              </a:r>
              <a:endParaRPr kumimoji="0" lang="en-ZA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30A613A-8466-DBE2-5224-A2D2E1E1BE14}"/>
              </a:ext>
            </a:extLst>
          </p:cNvPr>
          <p:cNvGrpSpPr/>
          <p:nvPr/>
        </p:nvGrpSpPr>
        <p:grpSpPr>
          <a:xfrm>
            <a:off x="6860265" y="2809663"/>
            <a:ext cx="1809490" cy="1436508"/>
            <a:chOff x="1897548" y="2751673"/>
            <a:chExt cx="2183984" cy="143650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F404C28-37F4-26E6-C241-FA9E8B7F5FC0}"/>
                </a:ext>
              </a:extLst>
            </p:cNvPr>
            <p:cNvSpPr/>
            <p:nvPr/>
          </p:nvSpPr>
          <p:spPr>
            <a:xfrm flipV="1">
              <a:off x="1912996" y="2751673"/>
              <a:ext cx="2168536" cy="143650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Title 1">
              <a:extLst>
                <a:ext uri="{FF2B5EF4-FFF2-40B4-BE49-F238E27FC236}">
                  <a16:creationId xmlns:a16="http://schemas.microsoft.com/office/drawing/2014/main" id="{39EDECE6-C40E-66E7-5102-AAC7693EC348}"/>
                </a:ext>
              </a:extLst>
            </p:cNvPr>
            <p:cNvSpPr txBox="1">
              <a:spLocks/>
            </p:cNvSpPr>
            <p:nvPr/>
          </p:nvSpPr>
          <p:spPr>
            <a:xfrm>
              <a:off x="1897548" y="3278273"/>
              <a:ext cx="1878951" cy="24706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 defTabSz="393192" eaLnBrk="0" hangingPunct="0">
                <a:lnSpc>
                  <a:spcPct val="100000"/>
                </a:lnSpc>
                <a:spcAft>
                  <a:spcPts val="600"/>
                </a:spcAft>
                <a:defRPr/>
              </a:pPr>
              <a:r>
                <a:rPr lang="en-ZA" sz="1000" kern="1200" dirty="0">
                  <a:solidFill>
                    <a:schemeClr val="bg1"/>
                  </a:solidFill>
                  <a:latin typeface="Roboto Medium"/>
                  <a:ea typeface="Roboto Medium"/>
                  <a:cs typeface="Roboto Medium"/>
                </a:rPr>
                <a:t>Number: 50.16%</a:t>
              </a:r>
              <a:endParaRPr kumimoji="0" lang="en-ZA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FB02A2F-9E28-2842-0371-76528F40DFA7}"/>
                </a:ext>
              </a:extLst>
            </p:cNvPr>
            <p:cNvSpPr txBox="1"/>
            <p:nvPr/>
          </p:nvSpPr>
          <p:spPr>
            <a:xfrm>
              <a:off x="1903431" y="2881632"/>
              <a:ext cx="18669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Roboto Medium"/>
                  <a:ea typeface="Roboto Medium"/>
                  <a:cs typeface="Roboto Medium"/>
                </a:rPr>
                <a:t>FEMALE claims</a:t>
              </a:r>
            </a:p>
          </p:txBody>
        </p:sp>
        <p:sp>
          <p:nvSpPr>
            <p:cNvPr id="61" name="Title 1">
              <a:extLst>
                <a:ext uri="{FF2B5EF4-FFF2-40B4-BE49-F238E27FC236}">
                  <a16:creationId xmlns:a16="http://schemas.microsoft.com/office/drawing/2014/main" id="{3549E961-DCC7-2620-BC39-B4FE6F974E48}"/>
                </a:ext>
              </a:extLst>
            </p:cNvPr>
            <p:cNvSpPr txBox="1">
              <a:spLocks/>
            </p:cNvSpPr>
            <p:nvPr/>
          </p:nvSpPr>
          <p:spPr>
            <a:xfrm>
              <a:off x="1900398" y="3548179"/>
              <a:ext cx="2168535" cy="24706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 defTabSz="393192" eaLnBrk="0" hangingPunct="0">
                <a:lnSpc>
                  <a:spcPct val="100000"/>
                </a:lnSpc>
                <a:spcAft>
                  <a:spcPts val="600"/>
                </a:spcAft>
                <a:defRPr/>
              </a:pPr>
              <a:r>
                <a:rPr lang="en-ZA" sz="1000" kern="1200" dirty="0">
                  <a:solidFill>
                    <a:schemeClr val="bg1"/>
                  </a:solidFill>
                  <a:latin typeface="Roboto Medium"/>
                  <a:ea typeface="Roboto Medium"/>
                  <a:cs typeface="Roboto Medium"/>
                </a:rPr>
                <a:t>Value:245.488B RWF </a:t>
              </a:r>
              <a:endParaRPr kumimoji="0" lang="en-ZA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2149701-741E-10ED-476C-84573834D8A1}"/>
              </a:ext>
            </a:extLst>
          </p:cNvPr>
          <p:cNvGrpSpPr/>
          <p:nvPr/>
        </p:nvGrpSpPr>
        <p:grpSpPr>
          <a:xfrm>
            <a:off x="6873065" y="1182614"/>
            <a:ext cx="1790089" cy="1450409"/>
            <a:chOff x="1912996" y="607015"/>
            <a:chExt cx="2168536" cy="1849975"/>
          </a:xfrm>
          <a:solidFill>
            <a:srgbClr val="AC8E4C"/>
          </a:solidFill>
        </p:grpSpPr>
        <p:sp>
          <p:nvSpPr>
            <p:cNvPr id="63" name="Rectangle 19">
              <a:extLst>
                <a:ext uri="{FF2B5EF4-FFF2-40B4-BE49-F238E27FC236}">
                  <a16:creationId xmlns:a16="http://schemas.microsoft.com/office/drawing/2014/main" id="{758E9E6F-1880-E696-81F8-E00AFC34CC07}"/>
                </a:ext>
              </a:extLst>
            </p:cNvPr>
            <p:cNvSpPr/>
            <p:nvPr/>
          </p:nvSpPr>
          <p:spPr>
            <a:xfrm flipV="1">
              <a:off x="1912996" y="607015"/>
              <a:ext cx="2168536" cy="1849975"/>
            </a:xfrm>
            <a:prstGeom prst="snip2Diag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AF6705F-0707-96F3-D4ED-9740915F40FA}"/>
                </a:ext>
              </a:extLst>
            </p:cNvPr>
            <p:cNvSpPr txBox="1"/>
            <p:nvPr/>
          </p:nvSpPr>
          <p:spPr>
            <a:xfrm>
              <a:off x="2470086" y="835919"/>
              <a:ext cx="1085914" cy="543455"/>
            </a:xfrm>
            <a:prstGeom prst="snip2Diag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720" dirty="0">
                  <a:solidFill>
                    <a:schemeClr val="bg1"/>
                  </a:solidFill>
                  <a:latin typeface="Roboto Medium"/>
                  <a:ea typeface="Roboto Medium"/>
                  <a:cs typeface="Roboto Medium"/>
                </a:rPr>
                <a:t>24633</a:t>
              </a:r>
            </a:p>
          </p:txBody>
        </p:sp>
        <p:sp>
          <p:nvSpPr>
            <p:cNvPr id="65" name="Title 1">
              <a:extLst>
                <a:ext uri="{FF2B5EF4-FFF2-40B4-BE49-F238E27FC236}">
                  <a16:creationId xmlns:a16="http://schemas.microsoft.com/office/drawing/2014/main" id="{D338840E-7959-C0B2-FBD6-95841D885D77}"/>
                </a:ext>
              </a:extLst>
            </p:cNvPr>
            <p:cNvSpPr txBox="1">
              <a:spLocks/>
            </p:cNvSpPr>
            <p:nvPr/>
          </p:nvSpPr>
          <p:spPr>
            <a:xfrm>
              <a:off x="2143193" y="1309580"/>
              <a:ext cx="1700141" cy="258667"/>
            </a:xfrm>
            <a:prstGeom prst="snip2DiagRect">
              <a:avLst/>
            </a:prstGeom>
            <a:solidFill>
              <a:srgbClr val="002060"/>
            </a:solidFill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defTabSz="393192" eaLnBrk="0" hangingPunct="0">
                <a:lnSpc>
                  <a:spcPct val="100000"/>
                </a:lnSpc>
                <a:spcAft>
                  <a:spcPts val="600"/>
                </a:spcAft>
                <a:defRPr/>
              </a:pPr>
              <a:r>
                <a:rPr lang="en-ZA" sz="1400" kern="1200" dirty="0">
                  <a:solidFill>
                    <a:schemeClr val="bg1"/>
                  </a:solidFill>
                  <a:latin typeface="Roboto Medium"/>
                  <a:ea typeface="Roboto Medium"/>
                  <a:cs typeface="Roboto Medium"/>
                </a:rPr>
                <a:t>Locations</a:t>
              </a:r>
              <a:endParaRPr kumimoji="0" lang="en-ZA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endParaRPr>
            </a:p>
          </p:txBody>
        </p:sp>
        <p:sp>
          <p:nvSpPr>
            <p:cNvPr id="66" name="TextBox 6">
              <a:extLst>
                <a:ext uri="{FF2B5EF4-FFF2-40B4-BE49-F238E27FC236}">
                  <a16:creationId xmlns:a16="http://schemas.microsoft.com/office/drawing/2014/main" id="{40984DD2-5F50-5B04-166C-D22E1A39CB5F}"/>
                </a:ext>
              </a:extLst>
            </p:cNvPr>
            <p:cNvSpPr txBox="1"/>
            <p:nvPr/>
          </p:nvSpPr>
          <p:spPr>
            <a:xfrm>
              <a:off x="2056248" y="1492672"/>
              <a:ext cx="1827794" cy="655894"/>
            </a:xfrm>
            <a:prstGeom prst="snip2Diag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MS PGothic" charset="-128"/>
                  <a:cs typeface="+mn-cs"/>
                </a:defRPr>
              </a:lvl9pPr>
            </a:lstStyle>
            <a:p>
              <a:pPr algn="ctr"/>
              <a:r>
                <a:rPr lang="en-GB" sz="1100" dirty="0">
                  <a:solidFill>
                    <a:srgbClr val="F5A9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RSSB stakeholder regions</a:t>
              </a:r>
              <a:endParaRPr lang="en-GB" sz="1000" b="1" dirty="0">
                <a:solidFill>
                  <a:srgbClr val="F5A92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D84612D-4BF2-C087-3C0D-652C2FCA96F5}"/>
              </a:ext>
            </a:extLst>
          </p:cNvPr>
          <p:cNvGrpSpPr/>
          <p:nvPr/>
        </p:nvGrpSpPr>
        <p:grpSpPr>
          <a:xfrm>
            <a:off x="4973343" y="2818017"/>
            <a:ext cx="1809490" cy="1436508"/>
            <a:chOff x="1897548" y="2751673"/>
            <a:chExt cx="2183984" cy="1436508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AB73123-BF5D-8C01-6303-9488E9F85CA8}"/>
                </a:ext>
              </a:extLst>
            </p:cNvPr>
            <p:cNvSpPr/>
            <p:nvPr/>
          </p:nvSpPr>
          <p:spPr>
            <a:xfrm flipV="1">
              <a:off x="1912996" y="2751673"/>
              <a:ext cx="2168536" cy="143650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Title 1">
              <a:extLst>
                <a:ext uri="{FF2B5EF4-FFF2-40B4-BE49-F238E27FC236}">
                  <a16:creationId xmlns:a16="http://schemas.microsoft.com/office/drawing/2014/main" id="{71B0122C-905D-EA48-F4B1-54E6393E66F6}"/>
                </a:ext>
              </a:extLst>
            </p:cNvPr>
            <p:cNvSpPr txBox="1">
              <a:spLocks/>
            </p:cNvSpPr>
            <p:nvPr/>
          </p:nvSpPr>
          <p:spPr>
            <a:xfrm>
              <a:off x="1897548" y="3278273"/>
              <a:ext cx="1878951" cy="24706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 defTabSz="393192" eaLnBrk="0" hangingPunct="0">
                <a:lnSpc>
                  <a:spcPct val="100000"/>
                </a:lnSpc>
                <a:spcAft>
                  <a:spcPts val="600"/>
                </a:spcAft>
                <a:defRPr/>
              </a:pPr>
              <a:r>
                <a:rPr lang="en-ZA" sz="1000" kern="1200" dirty="0">
                  <a:solidFill>
                    <a:schemeClr val="bg1"/>
                  </a:solidFill>
                  <a:latin typeface="Roboto Medium"/>
                  <a:ea typeface="Roboto Medium"/>
                  <a:cs typeface="Roboto Medium"/>
                </a:rPr>
                <a:t>Number:49.84%</a:t>
              </a:r>
              <a:endParaRPr kumimoji="0" lang="en-ZA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BF6BB9B-D0B6-638F-B058-B846120CAB48}"/>
                </a:ext>
              </a:extLst>
            </p:cNvPr>
            <p:cNvSpPr txBox="1"/>
            <p:nvPr/>
          </p:nvSpPr>
          <p:spPr>
            <a:xfrm>
              <a:off x="1903431" y="2881632"/>
              <a:ext cx="18669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Roboto Medium"/>
                  <a:ea typeface="Roboto Medium"/>
                  <a:cs typeface="Roboto Medium"/>
                </a:rPr>
                <a:t>MALE claims</a:t>
              </a:r>
            </a:p>
          </p:txBody>
        </p:sp>
        <p:sp>
          <p:nvSpPr>
            <p:cNvPr id="71" name="Title 1">
              <a:extLst>
                <a:ext uri="{FF2B5EF4-FFF2-40B4-BE49-F238E27FC236}">
                  <a16:creationId xmlns:a16="http://schemas.microsoft.com/office/drawing/2014/main" id="{C6947000-17DD-31A6-84DC-A0519D95183C}"/>
                </a:ext>
              </a:extLst>
            </p:cNvPr>
            <p:cNvSpPr txBox="1">
              <a:spLocks/>
            </p:cNvSpPr>
            <p:nvPr/>
          </p:nvSpPr>
          <p:spPr>
            <a:xfrm>
              <a:off x="1900398" y="3548179"/>
              <a:ext cx="2168535" cy="24706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 defTabSz="393192" eaLnBrk="0" hangingPunct="0">
                <a:lnSpc>
                  <a:spcPct val="100000"/>
                </a:lnSpc>
                <a:spcAft>
                  <a:spcPts val="600"/>
                </a:spcAft>
                <a:defRPr/>
              </a:pPr>
              <a:r>
                <a:rPr lang="en-ZA" sz="1000" kern="1200" dirty="0">
                  <a:solidFill>
                    <a:schemeClr val="bg1"/>
                  </a:solidFill>
                  <a:latin typeface="Roboto Medium"/>
                  <a:ea typeface="Roboto Medium"/>
                  <a:cs typeface="Roboto Medium"/>
                </a:rPr>
                <a:t>Value:243.921B RWF </a:t>
              </a:r>
              <a:endParaRPr kumimoji="0" lang="en-ZA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16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E71BDE-608F-319A-D71F-1DF22C8DE4B1}"/>
              </a:ext>
            </a:extLst>
          </p:cNvPr>
          <p:cNvSpPr/>
          <p:nvPr/>
        </p:nvSpPr>
        <p:spPr>
          <a:xfrm>
            <a:off x="117987" y="81116"/>
            <a:ext cx="8915399" cy="4933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1695BF-F35D-97FB-120C-7BC758895699}"/>
              </a:ext>
            </a:extLst>
          </p:cNvPr>
          <p:cNvSpPr/>
          <p:nvPr/>
        </p:nvSpPr>
        <p:spPr>
          <a:xfrm flipV="1">
            <a:off x="284576" y="279769"/>
            <a:ext cx="8618811" cy="4183887"/>
          </a:xfrm>
          <a:prstGeom prst="rect">
            <a:avLst/>
          </a:prstGeom>
          <a:solidFill>
            <a:schemeClr val="bg1"/>
          </a:solidFill>
          <a:ln>
            <a:solidFill>
              <a:srgbClr val="C9AF7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E71C028-1B4A-0D53-90E6-785DFFF7C3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78"/>
          <a:stretch/>
        </p:blipFill>
        <p:spPr>
          <a:xfrm>
            <a:off x="8558912" y="-37064"/>
            <a:ext cx="530262" cy="93186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6FE70EF-A2F9-7B4B-1A71-1CD91C5A5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89" y="304413"/>
            <a:ext cx="626057" cy="426774"/>
          </a:xfrm>
          <a:prstGeom prst="rect">
            <a:avLst/>
          </a:prstGeom>
          <a:solidFill>
            <a:srgbClr val="C9AF7E"/>
          </a:solidFill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0847DA64-93FE-7A5C-51E4-763A352D255D}"/>
              </a:ext>
            </a:extLst>
          </p:cNvPr>
          <p:cNvSpPr txBox="1">
            <a:spLocks/>
          </p:cNvSpPr>
          <p:nvPr/>
        </p:nvSpPr>
        <p:spPr>
          <a:xfrm>
            <a:off x="2661403" y="315321"/>
            <a:ext cx="2970402" cy="4158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393192">
              <a:spcAft>
                <a:spcPts val="600"/>
              </a:spcAft>
              <a:defRPr/>
            </a:pPr>
            <a:r>
              <a:rPr lang="en-US" sz="1720" dirty="0">
                <a:solidFill>
                  <a:srgbClr val="725000"/>
                </a:solidFill>
                <a:latin typeface="Roboto Medium"/>
                <a:ea typeface="Roboto Medium"/>
                <a:cs typeface="Roboto Medium"/>
              </a:rPr>
              <a:t>Impact timeseries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B15ACD-EEF4-701D-1198-E61F9F0E297A}"/>
              </a:ext>
            </a:extLst>
          </p:cNvPr>
          <p:cNvSpPr txBox="1"/>
          <p:nvPr/>
        </p:nvSpPr>
        <p:spPr>
          <a:xfrm>
            <a:off x="2680221" y="2863769"/>
            <a:ext cx="637088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20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</a:rPr>
              <a:t>20%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B7CDAD2A-AA0C-5F5B-2F1C-3A94D78778FB}"/>
              </a:ext>
            </a:extLst>
          </p:cNvPr>
          <p:cNvSpPr txBox="1">
            <a:spLocks/>
          </p:cNvSpPr>
          <p:nvPr/>
        </p:nvSpPr>
        <p:spPr>
          <a:xfrm>
            <a:off x="2520627" y="3262582"/>
            <a:ext cx="1229143" cy="2470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393192" eaLnBrk="0" hangingPunct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ZA" sz="1400" kern="1200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</a:rPr>
              <a:t>Increase</a:t>
            </a:r>
            <a:endParaRPr kumimoji="0" lang="en-ZA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A13E925-CC25-5CBC-C976-0EA58C3757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5665379"/>
              </p:ext>
            </p:extLst>
          </p:nvPr>
        </p:nvGraphicFramePr>
        <p:xfrm>
          <a:off x="447991" y="731187"/>
          <a:ext cx="8275320" cy="3113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object 26">
            <a:extLst>
              <a:ext uri="{FF2B5EF4-FFF2-40B4-BE49-F238E27FC236}">
                <a16:creationId xmlns:a16="http://schemas.microsoft.com/office/drawing/2014/main" id="{A42AFC33-B0C1-2F1E-B21E-597D16CAF496}"/>
              </a:ext>
            </a:extLst>
          </p:cNvPr>
          <p:cNvSpPr/>
          <p:nvPr/>
        </p:nvSpPr>
        <p:spPr>
          <a:xfrm>
            <a:off x="3749770" y="3991651"/>
            <a:ext cx="395605" cy="144780"/>
          </a:xfrm>
          <a:custGeom>
            <a:avLst/>
            <a:gdLst/>
            <a:ahLst/>
            <a:cxnLst/>
            <a:rect l="l" t="t" r="r" b="b"/>
            <a:pathLst>
              <a:path w="395605" h="144779">
                <a:moveTo>
                  <a:pt x="250278" y="144741"/>
                </a:moveTo>
                <a:lnTo>
                  <a:pt x="0" y="144741"/>
                </a:lnTo>
                <a:lnTo>
                  <a:pt x="144741" y="0"/>
                </a:lnTo>
                <a:lnTo>
                  <a:pt x="395020" y="0"/>
                </a:lnTo>
                <a:lnTo>
                  <a:pt x="250278" y="144741"/>
                </a:lnTo>
                <a:close/>
              </a:path>
            </a:pathLst>
          </a:custGeom>
          <a:solidFill>
            <a:srgbClr val="B391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6">
            <a:extLst>
              <a:ext uri="{FF2B5EF4-FFF2-40B4-BE49-F238E27FC236}">
                <a16:creationId xmlns:a16="http://schemas.microsoft.com/office/drawing/2014/main" id="{0B72F282-A3D1-5460-A19A-6CD4F516E031}"/>
              </a:ext>
            </a:extLst>
          </p:cNvPr>
          <p:cNvSpPr/>
          <p:nvPr/>
        </p:nvSpPr>
        <p:spPr>
          <a:xfrm>
            <a:off x="989636" y="3995756"/>
            <a:ext cx="395605" cy="144780"/>
          </a:xfrm>
          <a:custGeom>
            <a:avLst/>
            <a:gdLst/>
            <a:ahLst/>
            <a:cxnLst/>
            <a:rect l="l" t="t" r="r" b="b"/>
            <a:pathLst>
              <a:path w="395605" h="144779">
                <a:moveTo>
                  <a:pt x="250278" y="144741"/>
                </a:moveTo>
                <a:lnTo>
                  <a:pt x="0" y="144741"/>
                </a:lnTo>
                <a:lnTo>
                  <a:pt x="144741" y="0"/>
                </a:lnTo>
                <a:lnTo>
                  <a:pt x="395020" y="0"/>
                </a:lnTo>
                <a:lnTo>
                  <a:pt x="250278" y="144741"/>
                </a:lnTo>
                <a:close/>
              </a:path>
            </a:pathLst>
          </a:custGeom>
          <a:solidFill>
            <a:srgbClr val="725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6">
            <a:extLst>
              <a:ext uri="{FF2B5EF4-FFF2-40B4-BE49-F238E27FC236}">
                <a16:creationId xmlns:a16="http://schemas.microsoft.com/office/drawing/2014/main" id="{1835F12A-F5B3-5098-A0D3-185ACB1326BA}"/>
              </a:ext>
            </a:extLst>
          </p:cNvPr>
          <p:cNvSpPr/>
          <p:nvPr/>
        </p:nvSpPr>
        <p:spPr>
          <a:xfrm>
            <a:off x="6071389" y="3996323"/>
            <a:ext cx="395605" cy="144780"/>
          </a:xfrm>
          <a:custGeom>
            <a:avLst/>
            <a:gdLst/>
            <a:ahLst/>
            <a:cxnLst/>
            <a:rect l="l" t="t" r="r" b="b"/>
            <a:pathLst>
              <a:path w="395605" h="144779">
                <a:moveTo>
                  <a:pt x="250278" y="144741"/>
                </a:moveTo>
                <a:lnTo>
                  <a:pt x="0" y="144741"/>
                </a:lnTo>
                <a:lnTo>
                  <a:pt x="144741" y="0"/>
                </a:lnTo>
                <a:lnTo>
                  <a:pt x="395020" y="0"/>
                </a:lnTo>
                <a:lnTo>
                  <a:pt x="250278" y="144741"/>
                </a:lnTo>
                <a:close/>
              </a:path>
            </a:pathLst>
          </a:custGeom>
          <a:solidFill>
            <a:srgbClr val="FBB0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9">
            <a:extLst>
              <a:ext uri="{FF2B5EF4-FFF2-40B4-BE49-F238E27FC236}">
                <a16:creationId xmlns:a16="http://schemas.microsoft.com/office/drawing/2014/main" id="{973D5C95-E8DB-D546-B963-E0FFDDA1E1DC}"/>
              </a:ext>
            </a:extLst>
          </p:cNvPr>
          <p:cNvSpPr txBox="1"/>
          <p:nvPr/>
        </p:nvSpPr>
        <p:spPr>
          <a:xfrm>
            <a:off x="1360177" y="4007552"/>
            <a:ext cx="2530009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700" dirty="0">
                <a:latin typeface="Verdana"/>
                <a:cs typeface="Verdana"/>
              </a:rPr>
              <a:t>School performance and commitment to education</a:t>
            </a:r>
            <a:endParaRPr sz="700" dirty="0">
              <a:latin typeface="Verdana"/>
              <a:cs typeface="Verdana"/>
            </a:endParaRPr>
          </a:p>
        </p:txBody>
      </p:sp>
      <p:sp>
        <p:nvSpPr>
          <p:cNvPr id="8" name="object 19">
            <a:extLst>
              <a:ext uri="{FF2B5EF4-FFF2-40B4-BE49-F238E27FC236}">
                <a16:creationId xmlns:a16="http://schemas.microsoft.com/office/drawing/2014/main" id="{1AC1486F-A217-F1E4-A254-5B6A6D7EC0B7}"/>
              </a:ext>
            </a:extLst>
          </p:cNvPr>
          <p:cNvSpPr txBox="1"/>
          <p:nvPr/>
        </p:nvSpPr>
        <p:spPr>
          <a:xfrm>
            <a:off x="4145375" y="4001427"/>
            <a:ext cx="2530009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800" dirty="0">
                <a:latin typeface="Verdana"/>
                <a:cs typeface="Verdana"/>
              </a:rPr>
              <a:t>Work readiness and employability</a:t>
            </a:r>
            <a:endParaRPr sz="800" dirty="0">
              <a:latin typeface="Verdana"/>
              <a:cs typeface="Verdana"/>
            </a:endParaRPr>
          </a:p>
        </p:txBody>
      </p:sp>
      <p:sp>
        <p:nvSpPr>
          <p:cNvPr id="9" name="object 19">
            <a:extLst>
              <a:ext uri="{FF2B5EF4-FFF2-40B4-BE49-F238E27FC236}">
                <a16:creationId xmlns:a16="http://schemas.microsoft.com/office/drawing/2014/main" id="{0F93E41A-A1B9-6E66-9C0B-61BABB250CBD}"/>
              </a:ext>
            </a:extLst>
          </p:cNvPr>
          <p:cNvSpPr txBox="1"/>
          <p:nvPr/>
        </p:nvSpPr>
        <p:spPr>
          <a:xfrm>
            <a:off x="6456569" y="3991651"/>
            <a:ext cx="2530009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800" dirty="0">
                <a:latin typeface="Verdana"/>
                <a:cs typeface="Verdana"/>
              </a:rPr>
              <a:t>Awareness of opportunities in food system</a:t>
            </a:r>
            <a:endParaRPr sz="800" dirty="0">
              <a:latin typeface="Verdana"/>
              <a:cs typeface="Verdana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2C0164-9BE2-5580-F5B1-7A80A04473F4}"/>
              </a:ext>
            </a:extLst>
          </p:cNvPr>
          <p:cNvGrpSpPr/>
          <p:nvPr/>
        </p:nvGrpSpPr>
        <p:grpSpPr>
          <a:xfrm>
            <a:off x="328684" y="4296218"/>
            <a:ext cx="8618811" cy="584376"/>
            <a:chOff x="328685" y="4296218"/>
            <a:chExt cx="8574700" cy="584376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0AA77F35-783E-34CA-9562-68129C12DD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644"/>
            <a:stretch/>
          </p:blipFill>
          <p:spPr bwMode="auto">
            <a:xfrm>
              <a:off x="328685" y="4300044"/>
              <a:ext cx="7578242" cy="563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1991244-52D3-51D7-51C8-B7D536A09A36}"/>
                </a:ext>
              </a:extLst>
            </p:cNvPr>
            <p:cNvSpPr/>
            <p:nvPr/>
          </p:nvSpPr>
          <p:spPr>
            <a:xfrm>
              <a:off x="7795647" y="4300044"/>
              <a:ext cx="1107738" cy="563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" name="Picture 16" descr="A black and gold logo&#10;&#10;Description automatically generated">
              <a:extLst>
                <a:ext uri="{FF2B5EF4-FFF2-40B4-BE49-F238E27FC236}">
                  <a16:creationId xmlns:a16="http://schemas.microsoft.com/office/drawing/2014/main" id="{46F335CC-74C7-EC88-600D-2C2E5DA72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62715" y="4296218"/>
              <a:ext cx="861328" cy="5843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07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E71BDE-608F-319A-D71F-1DF22C8DE4B1}"/>
              </a:ext>
            </a:extLst>
          </p:cNvPr>
          <p:cNvSpPr/>
          <p:nvPr/>
        </p:nvSpPr>
        <p:spPr>
          <a:xfrm>
            <a:off x="117987" y="81116"/>
            <a:ext cx="8915399" cy="4933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1695BF-F35D-97FB-120C-7BC758895699}"/>
              </a:ext>
            </a:extLst>
          </p:cNvPr>
          <p:cNvSpPr/>
          <p:nvPr/>
        </p:nvSpPr>
        <p:spPr>
          <a:xfrm flipV="1">
            <a:off x="284576" y="279769"/>
            <a:ext cx="8618811" cy="4183887"/>
          </a:xfrm>
          <a:prstGeom prst="rect">
            <a:avLst/>
          </a:prstGeom>
          <a:solidFill>
            <a:schemeClr val="bg1"/>
          </a:solidFill>
          <a:ln>
            <a:solidFill>
              <a:srgbClr val="C9AF7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0AA77F35-783E-34CA-9562-68129C12D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84" y="4300044"/>
            <a:ext cx="8574703" cy="5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E71C028-1B4A-0D53-90E6-785DFFF7C3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78"/>
          <a:stretch/>
        </p:blipFill>
        <p:spPr>
          <a:xfrm>
            <a:off x="8558912" y="-37064"/>
            <a:ext cx="530262" cy="93186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6FE70EF-A2F9-7B4B-1A71-1CD91C5A5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89" y="304413"/>
            <a:ext cx="626057" cy="426774"/>
          </a:xfrm>
          <a:prstGeom prst="rect">
            <a:avLst/>
          </a:prstGeom>
          <a:solidFill>
            <a:srgbClr val="C9AF7E"/>
          </a:solidFill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0847DA64-93FE-7A5C-51E4-763A352D255D}"/>
              </a:ext>
            </a:extLst>
          </p:cNvPr>
          <p:cNvSpPr txBox="1">
            <a:spLocks/>
          </p:cNvSpPr>
          <p:nvPr/>
        </p:nvSpPr>
        <p:spPr>
          <a:xfrm>
            <a:off x="2661402" y="315321"/>
            <a:ext cx="3278597" cy="4158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393192">
              <a:spcAft>
                <a:spcPts val="600"/>
              </a:spcAft>
              <a:defRPr/>
            </a:pPr>
            <a:r>
              <a:rPr lang="en-US" sz="1720" dirty="0">
                <a:solidFill>
                  <a:srgbClr val="725000"/>
                </a:solidFill>
                <a:latin typeface="Roboto Medium"/>
                <a:ea typeface="Roboto Medium"/>
                <a:cs typeface="Roboto Medium"/>
              </a:rPr>
              <a:t>Impact timeseries continued …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B15ACD-EEF4-701D-1198-E61F9F0E297A}"/>
              </a:ext>
            </a:extLst>
          </p:cNvPr>
          <p:cNvSpPr txBox="1"/>
          <p:nvPr/>
        </p:nvSpPr>
        <p:spPr>
          <a:xfrm>
            <a:off x="2680221" y="2863769"/>
            <a:ext cx="637088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20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</a:rPr>
              <a:t>20%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B7CDAD2A-AA0C-5F5B-2F1C-3A94D78778FB}"/>
              </a:ext>
            </a:extLst>
          </p:cNvPr>
          <p:cNvSpPr txBox="1">
            <a:spLocks/>
          </p:cNvSpPr>
          <p:nvPr/>
        </p:nvSpPr>
        <p:spPr>
          <a:xfrm>
            <a:off x="2520627" y="3262582"/>
            <a:ext cx="1229143" cy="2470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393192" eaLnBrk="0" hangingPunct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ZA" sz="1400" kern="1200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</a:rPr>
              <a:t>Increase</a:t>
            </a:r>
            <a:endParaRPr kumimoji="0" lang="en-ZA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3" name="object 26">
            <a:extLst>
              <a:ext uri="{FF2B5EF4-FFF2-40B4-BE49-F238E27FC236}">
                <a16:creationId xmlns:a16="http://schemas.microsoft.com/office/drawing/2014/main" id="{A42AFC33-B0C1-2F1E-B21E-597D16CAF496}"/>
              </a:ext>
            </a:extLst>
          </p:cNvPr>
          <p:cNvSpPr/>
          <p:nvPr/>
        </p:nvSpPr>
        <p:spPr>
          <a:xfrm>
            <a:off x="3430397" y="3992582"/>
            <a:ext cx="395605" cy="144780"/>
          </a:xfrm>
          <a:custGeom>
            <a:avLst/>
            <a:gdLst/>
            <a:ahLst/>
            <a:cxnLst/>
            <a:rect l="l" t="t" r="r" b="b"/>
            <a:pathLst>
              <a:path w="395605" h="144779">
                <a:moveTo>
                  <a:pt x="250278" y="144741"/>
                </a:moveTo>
                <a:lnTo>
                  <a:pt x="0" y="144741"/>
                </a:lnTo>
                <a:lnTo>
                  <a:pt x="144741" y="0"/>
                </a:lnTo>
                <a:lnTo>
                  <a:pt x="395020" y="0"/>
                </a:lnTo>
                <a:lnTo>
                  <a:pt x="250278" y="144741"/>
                </a:lnTo>
                <a:close/>
              </a:path>
            </a:pathLst>
          </a:custGeom>
          <a:solidFill>
            <a:srgbClr val="B391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6">
            <a:extLst>
              <a:ext uri="{FF2B5EF4-FFF2-40B4-BE49-F238E27FC236}">
                <a16:creationId xmlns:a16="http://schemas.microsoft.com/office/drawing/2014/main" id="{0B72F282-A3D1-5460-A19A-6CD4F516E031}"/>
              </a:ext>
            </a:extLst>
          </p:cNvPr>
          <p:cNvSpPr/>
          <p:nvPr/>
        </p:nvSpPr>
        <p:spPr>
          <a:xfrm>
            <a:off x="989636" y="3995756"/>
            <a:ext cx="395605" cy="144780"/>
          </a:xfrm>
          <a:custGeom>
            <a:avLst/>
            <a:gdLst/>
            <a:ahLst/>
            <a:cxnLst/>
            <a:rect l="l" t="t" r="r" b="b"/>
            <a:pathLst>
              <a:path w="395605" h="144779">
                <a:moveTo>
                  <a:pt x="250278" y="144741"/>
                </a:moveTo>
                <a:lnTo>
                  <a:pt x="0" y="144741"/>
                </a:lnTo>
                <a:lnTo>
                  <a:pt x="144741" y="0"/>
                </a:lnTo>
                <a:lnTo>
                  <a:pt x="395020" y="0"/>
                </a:lnTo>
                <a:lnTo>
                  <a:pt x="250278" y="144741"/>
                </a:lnTo>
                <a:close/>
              </a:path>
            </a:pathLst>
          </a:custGeom>
          <a:solidFill>
            <a:srgbClr val="725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6">
            <a:extLst>
              <a:ext uri="{FF2B5EF4-FFF2-40B4-BE49-F238E27FC236}">
                <a16:creationId xmlns:a16="http://schemas.microsoft.com/office/drawing/2014/main" id="{1835F12A-F5B3-5098-A0D3-185ACB1326BA}"/>
              </a:ext>
            </a:extLst>
          </p:cNvPr>
          <p:cNvSpPr/>
          <p:nvPr/>
        </p:nvSpPr>
        <p:spPr>
          <a:xfrm>
            <a:off x="6436579" y="3987228"/>
            <a:ext cx="395605" cy="144780"/>
          </a:xfrm>
          <a:custGeom>
            <a:avLst/>
            <a:gdLst/>
            <a:ahLst/>
            <a:cxnLst/>
            <a:rect l="l" t="t" r="r" b="b"/>
            <a:pathLst>
              <a:path w="395605" h="144779">
                <a:moveTo>
                  <a:pt x="250278" y="144741"/>
                </a:moveTo>
                <a:lnTo>
                  <a:pt x="0" y="144741"/>
                </a:lnTo>
                <a:lnTo>
                  <a:pt x="144741" y="0"/>
                </a:lnTo>
                <a:lnTo>
                  <a:pt x="395020" y="0"/>
                </a:lnTo>
                <a:lnTo>
                  <a:pt x="250278" y="144741"/>
                </a:lnTo>
                <a:close/>
              </a:path>
            </a:pathLst>
          </a:custGeom>
          <a:solidFill>
            <a:srgbClr val="FBB0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9">
            <a:extLst>
              <a:ext uri="{FF2B5EF4-FFF2-40B4-BE49-F238E27FC236}">
                <a16:creationId xmlns:a16="http://schemas.microsoft.com/office/drawing/2014/main" id="{973D5C95-E8DB-D546-B963-E0FFDDA1E1DC}"/>
              </a:ext>
            </a:extLst>
          </p:cNvPr>
          <p:cNvSpPr txBox="1"/>
          <p:nvPr/>
        </p:nvSpPr>
        <p:spPr>
          <a:xfrm>
            <a:off x="1360177" y="4007552"/>
            <a:ext cx="2530009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800" dirty="0">
                <a:latin typeface="Verdana"/>
                <a:cs typeface="Verdana"/>
              </a:rPr>
              <a:t>Reduction in age-related risk behaviour</a:t>
            </a:r>
            <a:endParaRPr sz="800" dirty="0">
              <a:latin typeface="Verdana"/>
              <a:cs typeface="Verdana"/>
            </a:endParaRPr>
          </a:p>
        </p:txBody>
      </p:sp>
      <p:sp>
        <p:nvSpPr>
          <p:cNvPr id="8" name="object 19">
            <a:extLst>
              <a:ext uri="{FF2B5EF4-FFF2-40B4-BE49-F238E27FC236}">
                <a16:creationId xmlns:a16="http://schemas.microsoft.com/office/drawing/2014/main" id="{1AC1486F-A217-F1E4-A254-5B6A6D7EC0B7}"/>
              </a:ext>
            </a:extLst>
          </p:cNvPr>
          <p:cNvSpPr txBox="1"/>
          <p:nvPr/>
        </p:nvSpPr>
        <p:spPr>
          <a:xfrm>
            <a:off x="3796561" y="4001427"/>
            <a:ext cx="2654639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700" dirty="0">
                <a:latin typeface="Verdana"/>
                <a:cs typeface="Verdana"/>
              </a:rPr>
              <a:t>Positive character attributes and purpose driven interiority </a:t>
            </a:r>
            <a:endParaRPr sz="700" dirty="0">
              <a:latin typeface="Verdana"/>
              <a:cs typeface="Verdana"/>
            </a:endParaRPr>
          </a:p>
        </p:txBody>
      </p:sp>
      <p:sp>
        <p:nvSpPr>
          <p:cNvPr id="9" name="object 19">
            <a:extLst>
              <a:ext uri="{FF2B5EF4-FFF2-40B4-BE49-F238E27FC236}">
                <a16:creationId xmlns:a16="http://schemas.microsoft.com/office/drawing/2014/main" id="{0F93E41A-A1B9-6E66-9C0B-61BABB250CBD}"/>
              </a:ext>
            </a:extLst>
          </p:cNvPr>
          <p:cNvSpPr txBox="1"/>
          <p:nvPr/>
        </p:nvSpPr>
        <p:spPr>
          <a:xfrm>
            <a:off x="6827992" y="3991650"/>
            <a:ext cx="2218578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800" dirty="0">
                <a:latin typeface="Verdana"/>
                <a:cs typeface="Verdana"/>
              </a:rPr>
              <a:t>Leadership and community upliftment</a:t>
            </a:r>
            <a:endParaRPr sz="800" dirty="0">
              <a:latin typeface="Verdana"/>
              <a:cs typeface="Verdana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B2B1559-B3FA-4E24-E64B-3D4D922F45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2948543"/>
              </p:ext>
            </p:extLst>
          </p:nvPr>
        </p:nvGraphicFramePr>
        <p:xfrm>
          <a:off x="633600" y="679844"/>
          <a:ext cx="7925312" cy="3170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8022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C04D921-0999-5713-259D-B78EC1AB29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61469" y="289558"/>
            <a:ext cx="1283547" cy="133434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 descr="A logo with text on it&#10;&#10;Description automatically generated">
            <a:extLst>
              <a:ext uri="{FF2B5EF4-FFF2-40B4-BE49-F238E27FC236}">
                <a16:creationId xmlns:a16="http://schemas.microsoft.com/office/drawing/2014/main" id="{A395E8A0-531C-E136-9A0E-74915271F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075" y="238125"/>
            <a:ext cx="2914650" cy="233362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CB25EB4-9692-820C-0E84-593D7A124008}"/>
              </a:ext>
            </a:extLst>
          </p:cNvPr>
          <p:cNvGrpSpPr/>
          <p:nvPr/>
        </p:nvGrpSpPr>
        <p:grpSpPr>
          <a:xfrm>
            <a:off x="375920" y="4206239"/>
            <a:ext cx="8392160" cy="491067"/>
            <a:chOff x="375920" y="4206239"/>
            <a:chExt cx="8392160" cy="49106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BB70C6-FB79-5D1E-F67D-2E8D50782631}"/>
                </a:ext>
              </a:extLst>
            </p:cNvPr>
            <p:cNvSpPr/>
            <p:nvPr/>
          </p:nvSpPr>
          <p:spPr>
            <a:xfrm>
              <a:off x="375920" y="4206239"/>
              <a:ext cx="8392160" cy="49106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3" name="Picture 12" descr="A blue and yellow logo&#10;&#10;Description automatically generated">
              <a:extLst>
                <a:ext uri="{FF2B5EF4-FFF2-40B4-BE49-F238E27FC236}">
                  <a16:creationId xmlns:a16="http://schemas.microsoft.com/office/drawing/2014/main" id="{5098EB86-DC66-89D9-81D8-96D58A58D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78853" y="4253653"/>
              <a:ext cx="494401" cy="386080"/>
            </a:xfrm>
            <a:prstGeom prst="rect">
              <a:avLst/>
            </a:prstGeom>
          </p:spPr>
        </p:pic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8718D1-5920-FCB0-F920-A59269C4A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475532"/>
              </p:ext>
            </p:extLst>
          </p:nvPr>
        </p:nvGraphicFramePr>
        <p:xfrm>
          <a:off x="1838007" y="1900237"/>
          <a:ext cx="5467985" cy="1993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9924">
                  <a:extLst>
                    <a:ext uri="{9D8B030D-6E8A-4147-A177-3AD203B41FA5}">
                      <a16:colId xmlns:a16="http://schemas.microsoft.com/office/drawing/2014/main" val="330081711"/>
                    </a:ext>
                  </a:extLst>
                </a:gridCol>
                <a:gridCol w="3148061">
                  <a:extLst>
                    <a:ext uri="{9D8B030D-6E8A-4147-A177-3AD203B41FA5}">
                      <a16:colId xmlns:a16="http://schemas.microsoft.com/office/drawing/2014/main" val="1187401701"/>
                    </a:ext>
                  </a:extLst>
                </a:gridCol>
              </a:tblGrid>
              <a:tr h="319405">
                <a:tc>
                  <a:txBody>
                    <a:bodyPr/>
                    <a:lstStyle/>
                    <a:p>
                      <a:pPr marL="108585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RW" sz="1200" kern="100" dirty="0">
                          <a:effectLst/>
                        </a:rPr>
                        <a:t>Name of policy </a:t>
                      </a:r>
                      <a:endParaRPr lang="en-RW" sz="1200" kern="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945" marR="73025" marT="8255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108585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RW" sz="1200" kern="100">
                          <a:effectLst/>
                        </a:rPr>
                        <a:t>Investment Policy Statement </a:t>
                      </a:r>
                      <a:endParaRPr lang="en-RW" sz="1200" kern="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945" marR="73025" marT="8255" marB="0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186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108585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RW" sz="1200" kern="100">
                          <a:effectLst/>
                        </a:rPr>
                        <a:t>Author  </a:t>
                      </a:r>
                      <a:endParaRPr lang="en-RW" sz="1200" kern="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945" marR="73025" marT="8255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108585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RW" sz="1200" kern="100" dirty="0">
                          <a:solidFill>
                            <a:schemeClr val="bg1"/>
                          </a:solidFill>
                          <a:effectLst/>
                        </a:rPr>
                        <a:t>RSSB</a:t>
                      </a:r>
                      <a:r>
                        <a:rPr lang="en-RW" sz="1200" kern="100" dirty="0">
                          <a:effectLst/>
                        </a:rPr>
                        <a:t> </a:t>
                      </a:r>
                      <a:endParaRPr lang="en-RW" sz="1200" kern="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945" marR="73025" marT="8255" marB="0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775068"/>
                  </a:ext>
                </a:extLst>
              </a:tr>
              <a:tr h="343535">
                <a:tc>
                  <a:txBody>
                    <a:bodyPr/>
                    <a:lstStyle/>
                    <a:p>
                      <a:pPr marL="108585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RW" sz="1200" kern="100">
                          <a:effectLst/>
                        </a:rPr>
                        <a:t>Policy approved by </a:t>
                      </a:r>
                      <a:endParaRPr lang="en-RW" sz="1200" kern="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945" marR="73025" marT="8255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108585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RW" sz="1200" kern="100" dirty="0">
                          <a:solidFill>
                            <a:schemeClr val="bg1"/>
                          </a:solidFill>
                          <a:effectLst/>
                        </a:rPr>
                        <a:t>Board of Directors </a:t>
                      </a:r>
                      <a:endParaRPr lang="en-RW" sz="1200" kern="1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945" marR="73025" marT="8255" marB="0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39494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108585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RW" sz="1200" kern="100">
                          <a:effectLst/>
                        </a:rPr>
                        <a:t>Approval date </a:t>
                      </a:r>
                      <a:endParaRPr lang="en-RW" sz="1200" kern="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945" marR="73025" marT="8255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108585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RW" sz="1200" kern="100">
                          <a:effectLst/>
                        </a:rPr>
                        <a:t> </a:t>
                      </a:r>
                      <a:endParaRPr lang="en-RW" sz="1200" kern="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945" marR="73025" marT="8255" marB="0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215069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108585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RW" sz="1200" kern="100">
                          <a:effectLst/>
                        </a:rPr>
                        <a:t>Policy effective date </a:t>
                      </a:r>
                      <a:endParaRPr lang="en-RW" sz="1200" kern="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945" marR="73025" marT="8255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108585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RW" sz="1200" kern="100">
                          <a:effectLst/>
                        </a:rPr>
                        <a:t> </a:t>
                      </a:r>
                      <a:endParaRPr lang="en-RW" sz="1200" kern="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945" marR="73025" marT="8255" marB="0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387091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marL="108585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RW" sz="1200" kern="100" dirty="0">
                          <a:effectLst/>
                        </a:rPr>
                        <a:t>Policy edition  </a:t>
                      </a:r>
                      <a:endParaRPr lang="en-RW" sz="1200" kern="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945" marR="73025" marT="8255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108585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RW" sz="1200" kern="100" dirty="0">
                          <a:effectLst/>
                        </a:rPr>
                        <a:t> </a:t>
                      </a:r>
                      <a:endParaRPr lang="en-RW" sz="1200" kern="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945" marR="73025" marT="8255" marB="0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22107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4B2F7E2-3E9C-9DCF-BAF8-92FC10D846C8}"/>
              </a:ext>
            </a:extLst>
          </p:cNvPr>
          <p:cNvSpPr/>
          <p:nvPr/>
        </p:nvSpPr>
        <p:spPr>
          <a:xfrm>
            <a:off x="33893" y="180552"/>
            <a:ext cx="8392160" cy="1124375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Analysing</a:t>
            </a:r>
            <a:r>
              <a:rPr lang="en-US" dirty="0"/>
              <a:t> Medical Claims Data for Cost Reduction Opportunities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595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E71BDE-608F-319A-D71F-1DF22C8DE4B1}"/>
              </a:ext>
            </a:extLst>
          </p:cNvPr>
          <p:cNvSpPr/>
          <p:nvPr/>
        </p:nvSpPr>
        <p:spPr>
          <a:xfrm>
            <a:off x="117987" y="81116"/>
            <a:ext cx="8915399" cy="4933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1695BF-F35D-97FB-120C-7BC758895699}"/>
              </a:ext>
            </a:extLst>
          </p:cNvPr>
          <p:cNvSpPr/>
          <p:nvPr/>
        </p:nvSpPr>
        <p:spPr>
          <a:xfrm flipV="1">
            <a:off x="284576" y="279769"/>
            <a:ext cx="8618811" cy="4183887"/>
          </a:xfrm>
          <a:prstGeom prst="rect">
            <a:avLst/>
          </a:prstGeom>
          <a:solidFill>
            <a:schemeClr val="bg1"/>
          </a:solidFill>
          <a:ln>
            <a:solidFill>
              <a:srgbClr val="C9AF7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0AA77F35-783E-34CA-9562-68129C12D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84" y="4300044"/>
            <a:ext cx="8530593" cy="5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E71C028-1B4A-0D53-90E6-785DFFF7C3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78"/>
          <a:stretch/>
        </p:blipFill>
        <p:spPr>
          <a:xfrm>
            <a:off x="8558912" y="-37064"/>
            <a:ext cx="530262" cy="93186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6FE70EF-A2F9-7B4B-1A71-1CD91C5A5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89" y="304413"/>
            <a:ext cx="626057" cy="426774"/>
          </a:xfrm>
          <a:prstGeom prst="rect">
            <a:avLst/>
          </a:prstGeom>
          <a:solidFill>
            <a:srgbClr val="C9AF7E"/>
          </a:solidFill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0847DA64-93FE-7A5C-51E4-763A352D255D}"/>
              </a:ext>
            </a:extLst>
          </p:cNvPr>
          <p:cNvSpPr txBox="1">
            <a:spLocks/>
          </p:cNvSpPr>
          <p:nvPr/>
        </p:nvSpPr>
        <p:spPr>
          <a:xfrm>
            <a:off x="2661402" y="315321"/>
            <a:ext cx="3501798" cy="4158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393192">
              <a:spcAft>
                <a:spcPts val="600"/>
              </a:spcAft>
              <a:defRPr/>
            </a:pPr>
            <a:r>
              <a:rPr lang="en-US" sz="1720" dirty="0">
                <a:solidFill>
                  <a:srgbClr val="725000"/>
                </a:solidFill>
                <a:latin typeface="Roboto Medium"/>
                <a:ea typeface="Roboto Medium"/>
                <a:cs typeface="Roboto Medium"/>
              </a:rPr>
              <a:t>Impact across all countries 2023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B15ACD-EEF4-701D-1198-E61F9F0E297A}"/>
              </a:ext>
            </a:extLst>
          </p:cNvPr>
          <p:cNvSpPr txBox="1"/>
          <p:nvPr/>
        </p:nvSpPr>
        <p:spPr>
          <a:xfrm>
            <a:off x="2680221" y="2863769"/>
            <a:ext cx="637088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20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</a:rPr>
              <a:t>20%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B7CDAD2A-AA0C-5F5B-2F1C-3A94D78778FB}"/>
              </a:ext>
            </a:extLst>
          </p:cNvPr>
          <p:cNvSpPr txBox="1">
            <a:spLocks/>
          </p:cNvSpPr>
          <p:nvPr/>
        </p:nvSpPr>
        <p:spPr>
          <a:xfrm>
            <a:off x="2520627" y="3262582"/>
            <a:ext cx="1229143" cy="2470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393192" eaLnBrk="0" hangingPunct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ZA" sz="1400" kern="1200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</a:rPr>
              <a:t>Increase</a:t>
            </a:r>
            <a:endParaRPr kumimoji="0" lang="en-ZA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AD7FB0C-9086-46BE-99C3-AE2A3D9E79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2757715"/>
              </p:ext>
            </p:extLst>
          </p:nvPr>
        </p:nvGraphicFramePr>
        <p:xfrm>
          <a:off x="298454" y="1200150"/>
          <a:ext cx="447531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8117589C-4358-2051-BB31-D4C3351A5C0E}"/>
              </a:ext>
            </a:extLst>
          </p:cNvPr>
          <p:cNvSpPr/>
          <p:nvPr/>
        </p:nvSpPr>
        <p:spPr>
          <a:xfrm>
            <a:off x="4655021" y="1000800"/>
            <a:ext cx="118744" cy="3247200"/>
          </a:xfrm>
          <a:prstGeom prst="rect">
            <a:avLst/>
          </a:prstGeom>
          <a:solidFill>
            <a:srgbClr val="B18F48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75BF8E3B-D9C6-0CFA-76A9-63A69A0815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8536602"/>
              </p:ext>
            </p:extLst>
          </p:nvPr>
        </p:nvGraphicFramePr>
        <p:xfrm>
          <a:off x="4692911" y="1200150"/>
          <a:ext cx="423837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036472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E71BDE-608F-319A-D71F-1DF22C8DE4B1}"/>
              </a:ext>
            </a:extLst>
          </p:cNvPr>
          <p:cNvSpPr/>
          <p:nvPr/>
        </p:nvSpPr>
        <p:spPr>
          <a:xfrm>
            <a:off x="117987" y="81116"/>
            <a:ext cx="8915399" cy="4933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1695BF-F35D-97FB-120C-7BC758895699}"/>
              </a:ext>
            </a:extLst>
          </p:cNvPr>
          <p:cNvSpPr/>
          <p:nvPr/>
        </p:nvSpPr>
        <p:spPr>
          <a:xfrm flipV="1">
            <a:off x="284576" y="279770"/>
            <a:ext cx="8618811" cy="4622819"/>
          </a:xfrm>
          <a:prstGeom prst="rect">
            <a:avLst/>
          </a:prstGeom>
          <a:solidFill>
            <a:schemeClr val="bg1"/>
          </a:solidFill>
          <a:ln>
            <a:solidFill>
              <a:srgbClr val="C9AF7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0AA77F35-783E-34CA-9562-68129C12D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84" y="4300044"/>
            <a:ext cx="8530593" cy="5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E71C028-1B4A-0D53-90E6-785DFFF7C3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78"/>
          <a:stretch/>
        </p:blipFill>
        <p:spPr>
          <a:xfrm>
            <a:off x="8558912" y="-37064"/>
            <a:ext cx="530262" cy="93186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6FE70EF-A2F9-7B4B-1A71-1CD91C5A5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89" y="428868"/>
            <a:ext cx="626057" cy="606940"/>
          </a:xfrm>
          <a:prstGeom prst="rect">
            <a:avLst/>
          </a:prstGeom>
          <a:solidFill>
            <a:srgbClr val="C9AF7E"/>
          </a:solidFill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0847DA64-93FE-7A5C-51E4-763A352D255D}"/>
              </a:ext>
            </a:extLst>
          </p:cNvPr>
          <p:cNvSpPr txBox="1">
            <a:spLocks/>
          </p:cNvSpPr>
          <p:nvPr/>
        </p:nvSpPr>
        <p:spPr>
          <a:xfrm>
            <a:off x="2661403" y="315321"/>
            <a:ext cx="2970402" cy="4158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393192">
              <a:spcAft>
                <a:spcPts val="600"/>
              </a:spcAft>
              <a:defRPr/>
            </a:pPr>
            <a:r>
              <a:rPr lang="en-US" sz="1720" dirty="0">
                <a:solidFill>
                  <a:srgbClr val="725000"/>
                </a:solidFill>
                <a:latin typeface="Roboto Medium"/>
                <a:ea typeface="Roboto Medium"/>
                <a:cs typeface="Roboto Medium"/>
              </a:rPr>
              <a:t>Evidence Trend 2018-2023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B15ACD-EEF4-701D-1198-E61F9F0E297A}"/>
              </a:ext>
            </a:extLst>
          </p:cNvPr>
          <p:cNvSpPr txBox="1"/>
          <p:nvPr/>
        </p:nvSpPr>
        <p:spPr>
          <a:xfrm>
            <a:off x="2680221" y="2863769"/>
            <a:ext cx="637088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20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</a:rPr>
              <a:t>20%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B7CDAD2A-AA0C-5F5B-2F1C-3A94D78778FB}"/>
              </a:ext>
            </a:extLst>
          </p:cNvPr>
          <p:cNvSpPr txBox="1">
            <a:spLocks/>
          </p:cNvSpPr>
          <p:nvPr/>
        </p:nvSpPr>
        <p:spPr>
          <a:xfrm>
            <a:off x="2520627" y="3262582"/>
            <a:ext cx="1229143" cy="2470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393192" eaLnBrk="0" hangingPunct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ZA" sz="1400" kern="1200" dirty="0">
                <a:solidFill>
                  <a:schemeClr val="bg1"/>
                </a:solidFill>
                <a:latin typeface="Roboto Medium"/>
                <a:ea typeface="Roboto Medium"/>
                <a:cs typeface="Roboto Medium"/>
              </a:rPr>
              <a:t>Increase</a:t>
            </a:r>
            <a:endParaRPr kumimoji="0" lang="en-ZA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graphicFrame>
        <p:nvGraphicFramePr>
          <p:cNvPr id="12" name="Content Placeholder 10">
            <a:extLst>
              <a:ext uri="{FF2B5EF4-FFF2-40B4-BE49-F238E27FC236}">
                <a16:creationId xmlns:a16="http://schemas.microsoft.com/office/drawing/2014/main" id="{D3EC2197-73C1-CC92-6D73-691DB3B18D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122193"/>
              </p:ext>
            </p:extLst>
          </p:nvPr>
        </p:nvGraphicFramePr>
        <p:xfrm>
          <a:off x="552839" y="713082"/>
          <a:ext cx="7858708" cy="2850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4E7965B7-A012-5D57-6F37-B62AE180E709}"/>
              </a:ext>
            </a:extLst>
          </p:cNvPr>
          <p:cNvGrpSpPr/>
          <p:nvPr/>
        </p:nvGrpSpPr>
        <p:grpSpPr>
          <a:xfrm>
            <a:off x="853153" y="3459861"/>
            <a:ext cx="7720237" cy="954618"/>
            <a:chOff x="853153" y="3459861"/>
            <a:chExt cx="7720237" cy="95461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8669E5D-F14B-AB6D-8BE1-7FEC4127047E}"/>
                </a:ext>
              </a:extLst>
            </p:cNvPr>
            <p:cNvSpPr/>
            <p:nvPr/>
          </p:nvSpPr>
          <p:spPr>
            <a:xfrm>
              <a:off x="7267365" y="3459861"/>
              <a:ext cx="1306025" cy="669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b="1" dirty="0">
                  <a:solidFill>
                    <a:srgbClr val="725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47% </a:t>
              </a:r>
              <a:r>
                <a:rPr lang="en-US" sz="900" b="1" dirty="0">
                  <a:solidFill>
                    <a:srgbClr val="725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Increase </a:t>
              </a:r>
              <a:r>
                <a:rPr lang="en-US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leadership and community upliftment 	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434202-ED20-BC2C-274F-D4B9434D8721}"/>
                </a:ext>
              </a:extLst>
            </p:cNvPr>
            <p:cNvSpPr txBox="1"/>
            <p:nvPr/>
          </p:nvSpPr>
          <p:spPr>
            <a:xfrm>
              <a:off x="853153" y="3468065"/>
              <a:ext cx="1246367" cy="807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rgbClr val="725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29% </a:t>
              </a:r>
              <a:r>
                <a:rPr lang="en-US" sz="900" b="1" dirty="0">
                  <a:solidFill>
                    <a:srgbClr val="725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Increase </a:t>
              </a:r>
              <a:r>
                <a:rPr lang="en-US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school performance and commitment to education	</a:t>
              </a:r>
            </a:p>
            <a:p>
              <a:endParaRPr lang="en-US" sz="9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A370A13-7DBD-61FC-8D30-227D4767B0EA}"/>
                </a:ext>
              </a:extLst>
            </p:cNvPr>
            <p:cNvSpPr txBox="1"/>
            <p:nvPr/>
          </p:nvSpPr>
          <p:spPr>
            <a:xfrm>
              <a:off x="2131110" y="3468065"/>
              <a:ext cx="1329855" cy="946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rgbClr val="725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43% </a:t>
              </a:r>
              <a:r>
                <a:rPr lang="en-US" sz="900" b="1" dirty="0">
                  <a:solidFill>
                    <a:srgbClr val="725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Increase </a:t>
              </a:r>
              <a:r>
                <a:rPr lang="en-US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positive character attributes and purpose-driven interiority	</a:t>
              </a:r>
            </a:p>
            <a:p>
              <a:endParaRPr lang="en-US" sz="9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D0EEB63-BA50-AC7B-88D7-60E3A7B4E5CF}"/>
                </a:ext>
              </a:extLst>
            </p:cNvPr>
            <p:cNvSpPr txBox="1"/>
            <p:nvPr/>
          </p:nvSpPr>
          <p:spPr>
            <a:xfrm>
              <a:off x="3407975" y="3468065"/>
              <a:ext cx="1109207" cy="807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rgbClr val="725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43% </a:t>
              </a:r>
              <a:r>
                <a:rPr lang="en-US" sz="900" b="1" dirty="0">
                  <a:solidFill>
                    <a:srgbClr val="725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Reduction </a:t>
              </a:r>
              <a:r>
                <a:rPr lang="en-US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age-related youth risk </a:t>
              </a:r>
              <a:r>
                <a:rPr lang="en-US" sz="900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behaviour</a:t>
              </a:r>
              <a:r>
                <a:rPr lang="en-US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 	</a:t>
              </a:r>
            </a:p>
            <a:p>
              <a:endParaRPr lang="en-US" sz="9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E1126A-3E81-E8EB-0B66-27863B84DFF8}"/>
                </a:ext>
              </a:extLst>
            </p:cNvPr>
            <p:cNvSpPr txBox="1"/>
            <p:nvPr/>
          </p:nvSpPr>
          <p:spPr>
            <a:xfrm>
              <a:off x="4670342" y="3468065"/>
              <a:ext cx="1109207" cy="807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rgbClr val="725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49% </a:t>
              </a:r>
              <a:r>
                <a:rPr lang="en-US" sz="900" b="1" dirty="0">
                  <a:solidFill>
                    <a:srgbClr val="725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Increase </a:t>
              </a:r>
              <a:r>
                <a:rPr lang="en-US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work readiness and employability 	</a:t>
              </a:r>
            </a:p>
            <a:p>
              <a:endParaRPr lang="en-US" sz="9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13D181-2ED9-EF43-47EA-02E667EF899C}"/>
                </a:ext>
              </a:extLst>
            </p:cNvPr>
            <p:cNvSpPr txBox="1"/>
            <p:nvPr/>
          </p:nvSpPr>
          <p:spPr>
            <a:xfrm>
              <a:off x="5982458" y="3468066"/>
              <a:ext cx="1221726" cy="946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rgbClr val="725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74% </a:t>
              </a:r>
              <a:r>
                <a:rPr lang="en-US" sz="900" b="1" dirty="0">
                  <a:solidFill>
                    <a:srgbClr val="725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Increase </a:t>
              </a:r>
              <a:r>
                <a:rPr lang="en-US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awareness of opportunities in the food system/ agriculture 	</a:t>
              </a:r>
            </a:p>
            <a:p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000609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 go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 gold" id="{C04EA50B-4CDA-4182-8472-7DDEE62595CA}" vid="{B9BA7089-37B8-4B34-9E44-08FF57BD22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D638A69405C041AC92A33806959B53" ma:contentTypeVersion="9" ma:contentTypeDescription="Create a new document." ma:contentTypeScope="" ma:versionID="fb44702983d6fe091d0152dec47cf31c">
  <xsd:schema xmlns:xsd="http://www.w3.org/2001/XMLSchema" xmlns:xs="http://www.w3.org/2001/XMLSchema" xmlns:p="http://schemas.microsoft.com/office/2006/metadata/properties" xmlns:ns2="95d83a12-033f-4d7c-91f5-7eb79883c5c7" xmlns:ns3="8d518352-d5a6-4d94-b209-00739db6a042" targetNamespace="http://schemas.microsoft.com/office/2006/metadata/properties" ma:root="true" ma:fieldsID="9bd3db537af12ac14072468084a5a40a" ns2:_="" ns3:_="">
    <xsd:import namespace="95d83a12-033f-4d7c-91f5-7eb79883c5c7"/>
    <xsd:import namespace="8d518352-d5a6-4d94-b209-00739db6a0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d83a12-033f-4d7c-91f5-7eb79883c5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518352-d5a6-4d94-b209-00739db6a04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95d83a12-033f-4d7c-91f5-7eb79883c5c7" xsi:nil="true"/>
    <SharedWithUsers xmlns="8d518352-d5a6-4d94-b209-00739db6a042">
      <UserInfo>
        <DisplayName>Anthony Baatjies</DisplayName>
        <AccountId>55</AccountId>
        <AccountType/>
      </UserInfo>
      <UserInfo>
        <DisplayName>Paula Wallace-Pickering</DisplayName>
        <AccountId>22</AccountId>
        <AccountType/>
      </UserInfo>
      <UserInfo>
        <DisplayName>Nomandla Mkwananzi</DisplayName>
        <AccountId>12</AccountId>
        <AccountType/>
      </UserInfo>
      <UserInfo>
        <DisplayName>Farai Chansa Mwanza</DisplayName>
        <AccountId>26</AccountId>
        <AccountType/>
      </UserInfo>
      <UserInfo>
        <DisplayName>Renette Pickering</DisplayName>
        <AccountId>23</AccountId>
        <AccountType/>
      </UserInfo>
      <UserInfo>
        <DisplayName>Jamie-Lee Egypt</DisplayName>
        <AccountId>24</AccountId>
        <AccountType/>
      </UserInfo>
      <UserInfo>
        <DisplayName>Peter Pote</DisplayName>
        <AccountId>28</AccountId>
        <AccountType/>
      </UserInfo>
      <UserInfo>
        <DisplayName>Ashleigh Joseph</DisplayName>
        <AccountId>63</AccountId>
        <AccountType/>
      </UserInfo>
      <UserInfo>
        <DisplayName>Donat Nishyirembere</DisplayName>
        <AccountId>34</AccountId>
        <AccountType/>
      </UserInfo>
      <UserInfo>
        <DisplayName>Kampamba Malaila</DisplayName>
        <AccountId>50</AccountId>
        <AccountType/>
      </UserInfo>
      <UserInfo>
        <DisplayName>Jack Tapfumaneyi</DisplayName>
        <AccountId>29</AccountId>
        <AccountType/>
      </UserInfo>
      <UserInfo>
        <DisplayName>Zimkhita  Nene</DisplayName>
        <AccountId>32</AccountId>
        <AccountType/>
      </UserInfo>
      <UserInfo>
        <DisplayName>Kabelo T. Seadimo</DisplayName>
        <AccountId>39</AccountId>
        <AccountType/>
      </UserInfo>
      <UserInfo>
        <DisplayName>Vimbai Jack</DisplayName>
        <AccountId>13</AccountId>
        <AccountType/>
      </UserInfo>
      <UserInfo>
        <DisplayName>Elie Ndagijimana</DisplayName>
        <AccountId>21</AccountId>
        <AccountType/>
      </UserInfo>
      <UserInfo>
        <DisplayName>Patrick Manzi</DisplayName>
        <AccountId>62</AccountId>
        <AccountType/>
      </UserInfo>
      <UserInfo>
        <DisplayName>Desire Peters</DisplayName>
        <AccountId>73</AccountId>
        <AccountType/>
      </UserInfo>
      <UserInfo>
        <DisplayName>Sylvia Baguma</DisplayName>
        <AccountId>14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C611C10A-F53B-4E05-9BD7-E4395BEAE336}">
  <ds:schemaRefs>
    <ds:schemaRef ds:uri="8d518352-d5a6-4d94-b209-00739db6a042"/>
    <ds:schemaRef ds:uri="95d83a12-033f-4d7c-91f5-7eb79883c5c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E693DE2-A114-47FD-81B6-DE6CE568A9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96060F-A0CB-42FF-A8F1-9479215E7F69}">
  <ds:schemaRefs>
    <ds:schemaRef ds:uri="85a3c010-155c-4baf-ab19-4b34011a4389"/>
    <ds:schemaRef ds:uri="8a679a1a-ae4a-4b5c-b1c2-ebd193f62736"/>
    <ds:schemaRef ds:uri="8d518352-d5a6-4d94-b209-00739db6a042"/>
    <ds:schemaRef ds:uri="95d83a12-033f-4d7c-91f5-7eb79883c5c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 gold</Template>
  <TotalTime>8253</TotalTime>
  <Words>719</Words>
  <Application>Microsoft Office PowerPoint</Application>
  <PresentationFormat>On-screen Show (16:9)</PresentationFormat>
  <Paragraphs>219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</vt:lpstr>
      <vt:lpstr>Roboto</vt:lpstr>
      <vt:lpstr>Roboto Medium</vt:lpstr>
      <vt:lpstr>Verdana</vt:lpstr>
      <vt:lpstr>Theme1 gold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Juliet Paxton</dc:creator>
  <cp:keywords/>
  <dc:description/>
  <cp:lastModifiedBy>Patrick Manzi</cp:lastModifiedBy>
  <cp:revision>32</cp:revision>
  <dcterms:created xsi:type="dcterms:W3CDTF">2018-09-27T19:10:45Z</dcterms:created>
  <dcterms:modified xsi:type="dcterms:W3CDTF">2024-04-28T08:50:47Z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0x010100F6D638A69405C041AC92A33806959B53</vt:lpwstr>
  </property>
  <property fmtid="{D5CDD505-2E9C-101B-9397-08002B2CF9AE}" pid="3" name="MediaServiceImageTags">
    <vt:lpwstr/>
  </property>
  <property fmtid="{D5CDD505-2E9C-101B-9397-08002B2CF9AE}" pid="4" name="Order">
    <vt:r8>84009700</vt:r8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xd_Signature">
    <vt:bool>false</vt:bool>
  </property>
  <property fmtid="{D5CDD505-2E9C-101B-9397-08002B2CF9AE}" pid="13" name="SharedWithUsers">
    <vt:lpwstr>905;#Sylvia Baguma;#77;#Vimbai Jack;#3100;#Patrick Manzi;#1149;#Elie Ndagijimana;#55;#Desire Peters</vt:lpwstr>
  </property>
</Properties>
</file>