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sldIdLst>
    <p:sldId id="256" r:id="rId2"/>
    <p:sldId id="257" r:id="rId3"/>
    <p:sldId id="258" r:id="rId4"/>
    <p:sldId id="259" r:id="rId5"/>
    <p:sldId id="261" r:id="rId6"/>
    <p:sldId id="262" r:id="rId7"/>
    <p:sldId id="263" r:id="rId8"/>
    <p:sldId id="282" r:id="rId9"/>
    <p:sldId id="281" r:id="rId10"/>
    <p:sldId id="264" r:id="rId11"/>
    <p:sldId id="265" r:id="rId12"/>
    <p:sldId id="268" r:id="rId13"/>
    <p:sldId id="270" r:id="rId14"/>
    <p:sldId id="272" r:id="rId15"/>
    <p:sldId id="277" r:id="rId16"/>
    <p:sldId id="274" r:id="rId17"/>
    <p:sldId id="278" r:id="rId18"/>
    <p:sldId id="279" r:id="rId19"/>
    <p:sldId id="283" r:id="rId20"/>
    <p:sldId id="284" r:id="rId21"/>
    <p:sldId id="285" r:id="rId22"/>
    <p:sldId id="286" r:id="rId23"/>
    <p:sldId id="287" r:id="rId24"/>
    <p:sldId id="288"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91" d="100"/>
          <a:sy n="91" d="100"/>
        </p:scale>
        <p:origin x="3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5963E6-B52D-46AF-967D-E71C16ACAFC7}" type="datetimeFigureOut">
              <a:rPr lang="en-IN" smtClean="0"/>
              <a:t>28-06-2025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548E0A-2C61-49B5-9112-2F4F6A3715FA}" type="slidenum">
              <a:rPr lang="en-IN" smtClean="0"/>
              <a:t>‹#›</a:t>
            </a:fld>
            <a:endParaRPr lang="en-IN"/>
          </a:p>
        </p:txBody>
      </p:sp>
    </p:spTree>
    <p:extLst>
      <p:ext uri="{BB962C8B-B14F-4D97-AF65-F5344CB8AC3E}">
        <p14:creationId xmlns:p14="http://schemas.microsoft.com/office/powerpoint/2010/main" val="492902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5963E6-B52D-46AF-967D-E71C16ACAFC7}" type="datetimeFigureOut">
              <a:rPr lang="en-IN" smtClean="0"/>
              <a:t>28-06-2025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548E0A-2C61-49B5-9112-2F4F6A3715FA}" type="slidenum">
              <a:rPr lang="en-IN" smtClean="0"/>
              <a:t>‹#›</a:t>
            </a:fld>
            <a:endParaRPr lang="en-IN"/>
          </a:p>
        </p:txBody>
      </p:sp>
    </p:spTree>
    <p:extLst>
      <p:ext uri="{BB962C8B-B14F-4D97-AF65-F5344CB8AC3E}">
        <p14:creationId xmlns:p14="http://schemas.microsoft.com/office/powerpoint/2010/main" val="141669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5963E6-B52D-46AF-967D-E71C16ACAFC7}" type="datetimeFigureOut">
              <a:rPr lang="en-IN" smtClean="0"/>
              <a:t>28-06-2025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548E0A-2C61-49B5-9112-2F4F6A3715F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227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5963E6-B52D-46AF-967D-E71C16ACAFC7}" type="datetimeFigureOut">
              <a:rPr lang="en-IN" smtClean="0"/>
              <a:t>28-06-2025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548E0A-2C61-49B5-9112-2F4F6A3715FA}" type="slidenum">
              <a:rPr lang="en-IN" smtClean="0"/>
              <a:t>‹#›</a:t>
            </a:fld>
            <a:endParaRPr lang="en-IN"/>
          </a:p>
        </p:txBody>
      </p:sp>
    </p:spTree>
    <p:extLst>
      <p:ext uri="{BB962C8B-B14F-4D97-AF65-F5344CB8AC3E}">
        <p14:creationId xmlns:p14="http://schemas.microsoft.com/office/powerpoint/2010/main" val="2859449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5963E6-B52D-46AF-967D-E71C16ACAFC7}" type="datetimeFigureOut">
              <a:rPr lang="en-IN" smtClean="0"/>
              <a:t>28-06-2025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548E0A-2C61-49B5-9112-2F4F6A3715F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91130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5963E6-B52D-46AF-967D-E71C16ACAFC7}" type="datetimeFigureOut">
              <a:rPr lang="en-IN" smtClean="0"/>
              <a:t>28-06-2025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548E0A-2C61-49B5-9112-2F4F6A3715FA}" type="slidenum">
              <a:rPr lang="en-IN" smtClean="0"/>
              <a:t>‹#›</a:t>
            </a:fld>
            <a:endParaRPr lang="en-IN"/>
          </a:p>
        </p:txBody>
      </p:sp>
    </p:spTree>
    <p:extLst>
      <p:ext uri="{BB962C8B-B14F-4D97-AF65-F5344CB8AC3E}">
        <p14:creationId xmlns:p14="http://schemas.microsoft.com/office/powerpoint/2010/main" val="3598445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5963E6-B52D-46AF-967D-E71C16ACAFC7}" type="datetimeFigureOut">
              <a:rPr lang="en-IN" smtClean="0"/>
              <a:t>28-06-2025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548E0A-2C61-49B5-9112-2F4F6A3715FA}" type="slidenum">
              <a:rPr lang="en-IN" smtClean="0"/>
              <a:t>‹#›</a:t>
            </a:fld>
            <a:endParaRPr lang="en-IN"/>
          </a:p>
        </p:txBody>
      </p:sp>
    </p:spTree>
    <p:extLst>
      <p:ext uri="{BB962C8B-B14F-4D97-AF65-F5344CB8AC3E}">
        <p14:creationId xmlns:p14="http://schemas.microsoft.com/office/powerpoint/2010/main" val="6574893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5963E6-B52D-46AF-967D-E71C16ACAFC7}" type="datetimeFigureOut">
              <a:rPr lang="en-IN" smtClean="0"/>
              <a:t>28-06-2025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548E0A-2C61-49B5-9112-2F4F6A3715FA}" type="slidenum">
              <a:rPr lang="en-IN" smtClean="0"/>
              <a:t>‹#›</a:t>
            </a:fld>
            <a:endParaRPr lang="en-IN"/>
          </a:p>
        </p:txBody>
      </p:sp>
    </p:spTree>
    <p:extLst>
      <p:ext uri="{BB962C8B-B14F-4D97-AF65-F5344CB8AC3E}">
        <p14:creationId xmlns:p14="http://schemas.microsoft.com/office/powerpoint/2010/main" val="567672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5963E6-B52D-46AF-967D-E71C16ACAFC7}" type="datetimeFigureOut">
              <a:rPr lang="en-IN" smtClean="0"/>
              <a:t>28-06-2025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548E0A-2C61-49B5-9112-2F4F6A3715FA}" type="slidenum">
              <a:rPr lang="en-IN" smtClean="0"/>
              <a:t>‹#›</a:t>
            </a:fld>
            <a:endParaRPr lang="en-IN"/>
          </a:p>
        </p:txBody>
      </p:sp>
    </p:spTree>
    <p:extLst>
      <p:ext uri="{BB962C8B-B14F-4D97-AF65-F5344CB8AC3E}">
        <p14:creationId xmlns:p14="http://schemas.microsoft.com/office/powerpoint/2010/main" val="3948151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5963E6-B52D-46AF-967D-E71C16ACAFC7}" type="datetimeFigureOut">
              <a:rPr lang="en-IN" smtClean="0"/>
              <a:t>28-06-2025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548E0A-2C61-49B5-9112-2F4F6A3715FA}" type="slidenum">
              <a:rPr lang="en-IN" smtClean="0"/>
              <a:t>‹#›</a:t>
            </a:fld>
            <a:endParaRPr lang="en-IN"/>
          </a:p>
        </p:txBody>
      </p:sp>
    </p:spTree>
    <p:extLst>
      <p:ext uri="{BB962C8B-B14F-4D97-AF65-F5344CB8AC3E}">
        <p14:creationId xmlns:p14="http://schemas.microsoft.com/office/powerpoint/2010/main" val="3775408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5963E6-B52D-46AF-967D-E71C16ACAFC7}" type="datetimeFigureOut">
              <a:rPr lang="en-IN" smtClean="0"/>
              <a:t>28-06-2025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548E0A-2C61-49B5-9112-2F4F6A3715FA}" type="slidenum">
              <a:rPr lang="en-IN" smtClean="0"/>
              <a:t>‹#›</a:t>
            </a:fld>
            <a:endParaRPr lang="en-IN"/>
          </a:p>
        </p:txBody>
      </p:sp>
    </p:spTree>
    <p:extLst>
      <p:ext uri="{BB962C8B-B14F-4D97-AF65-F5344CB8AC3E}">
        <p14:creationId xmlns:p14="http://schemas.microsoft.com/office/powerpoint/2010/main" val="3940401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5963E6-B52D-46AF-967D-E71C16ACAFC7}" type="datetimeFigureOut">
              <a:rPr lang="en-IN" smtClean="0"/>
              <a:t>28-06-2025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548E0A-2C61-49B5-9112-2F4F6A3715FA}" type="slidenum">
              <a:rPr lang="en-IN" smtClean="0"/>
              <a:t>‹#›</a:t>
            </a:fld>
            <a:endParaRPr lang="en-IN"/>
          </a:p>
        </p:txBody>
      </p:sp>
    </p:spTree>
    <p:extLst>
      <p:ext uri="{BB962C8B-B14F-4D97-AF65-F5344CB8AC3E}">
        <p14:creationId xmlns:p14="http://schemas.microsoft.com/office/powerpoint/2010/main" val="1642886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5963E6-B52D-46AF-967D-E71C16ACAFC7}" type="datetimeFigureOut">
              <a:rPr lang="en-IN" smtClean="0"/>
              <a:t>28-06-2025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548E0A-2C61-49B5-9112-2F4F6A3715FA}" type="slidenum">
              <a:rPr lang="en-IN" smtClean="0"/>
              <a:t>‹#›</a:t>
            </a:fld>
            <a:endParaRPr lang="en-IN"/>
          </a:p>
        </p:txBody>
      </p:sp>
    </p:spTree>
    <p:extLst>
      <p:ext uri="{BB962C8B-B14F-4D97-AF65-F5344CB8AC3E}">
        <p14:creationId xmlns:p14="http://schemas.microsoft.com/office/powerpoint/2010/main" val="2180324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5963E6-B52D-46AF-967D-E71C16ACAFC7}" type="datetimeFigureOut">
              <a:rPr lang="en-IN" smtClean="0"/>
              <a:t>28-06-2025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5548E0A-2C61-49B5-9112-2F4F6A3715FA}" type="slidenum">
              <a:rPr lang="en-IN" smtClean="0"/>
              <a:t>‹#›</a:t>
            </a:fld>
            <a:endParaRPr lang="en-IN"/>
          </a:p>
        </p:txBody>
      </p:sp>
    </p:spTree>
    <p:extLst>
      <p:ext uri="{BB962C8B-B14F-4D97-AF65-F5344CB8AC3E}">
        <p14:creationId xmlns:p14="http://schemas.microsoft.com/office/powerpoint/2010/main" val="3321956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5963E6-B52D-46AF-967D-E71C16ACAFC7}" type="datetimeFigureOut">
              <a:rPr lang="en-IN" smtClean="0"/>
              <a:t>28-06-2025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548E0A-2C61-49B5-9112-2F4F6A3715FA}" type="slidenum">
              <a:rPr lang="en-IN" smtClean="0"/>
              <a:t>‹#›</a:t>
            </a:fld>
            <a:endParaRPr lang="en-IN"/>
          </a:p>
        </p:txBody>
      </p:sp>
    </p:spTree>
    <p:extLst>
      <p:ext uri="{BB962C8B-B14F-4D97-AF65-F5344CB8AC3E}">
        <p14:creationId xmlns:p14="http://schemas.microsoft.com/office/powerpoint/2010/main" val="3932297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548E0A-2C61-49B5-9112-2F4F6A3715FA}" type="slidenum">
              <a:rPr lang="en-IN" smtClean="0"/>
              <a:t>‹#›</a:t>
            </a:fld>
            <a:endParaRPr lang="en-IN"/>
          </a:p>
        </p:txBody>
      </p:sp>
      <p:sp>
        <p:nvSpPr>
          <p:cNvPr id="5" name="Date Placeholder 4"/>
          <p:cNvSpPr>
            <a:spLocks noGrp="1"/>
          </p:cNvSpPr>
          <p:nvPr>
            <p:ph type="dt" sz="half" idx="10"/>
          </p:nvPr>
        </p:nvSpPr>
        <p:spPr/>
        <p:txBody>
          <a:bodyPr/>
          <a:lstStyle/>
          <a:p>
            <a:fld id="{CB5963E6-B52D-46AF-967D-E71C16ACAFC7}" type="datetimeFigureOut">
              <a:rPr lang="en-IN" smtClean="0"/>
              <a:t>28-06-2025</a:t>
            </a:fld>
            <a:endParaRPr lang="en-IN"/>
          </a:p>
        </p:txBody>
      </p:sp>
    </p:spTree>
    <p:extLst>
      <p:ext uri="{BB962C8B-B14F-4D97-AF65-F5344CB8AC3E}">
        <p14:creationId xmlns:p14="http://schemas.microsoft.com/office/powerpoint/2010/main" val="3914063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B5963E6-B52D-46AF-967D-E71C16ACAFC7}" type="datetimeFigureOut">
              <a:rPr lang="en-IN" smtClean="0"/>
              <a:t>28-06-2025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5548E0A-2C61-49B5-9112-2F4F6A3715FA}" type="slidenum">
              <a:rPr lang="en-IN" smtClean="0"/>
              <a:t>‹#›</a:t>
            </a:fld>
            <a:endParaRPr lang="en-IN"/>
          </a:p>
        </p:txBody>
      </p:sp>
    </p:spTree>
    <p:extLst>
      <p:ext uri="{BB962C8B-B14F-4D97-AF65-F5344CB8AC3E}">
        <p14:creationId xmlns:p14="http://schemas.microsoft.com/office/powerpoint/2010/main" val="2755151168"/>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 id="2147483957" r:id="rId12"/>
    <p:sldLayoutId id="2147483958" r:id="rId13"/>
    <p:sldLayoutId id="2147483959" r:id="rId14"/>
    <p:sldLayoutId id="2147483960" r:id="rId15"/>
    <p:sldLayoutId id="214748396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372FC-4B3B-4A6F-AA81-3143A1EFB1F1}"/>
              </a:ext>
            </a:extLst>
          </p:cNvPr>
          <p:cNvSpPr>
            <a:spLocks noGrp="1"/>
          </p:cNvSpPr>
          <p:nvPr>
            <p:ph type="ctrTitle"/>
          </p:nvPr>
        </p:nvSpPr>
        <p:spPr>
          <a:xfrm>
            <a:off x="1160206" y="1474979"/>
            <a:ext cx="8799871" cy="646331"/>
          </a:xfrm>
        </p:spPr>
        <p:txBody>
          <a:bodyPr>
            <a:noAutofit/>
          </a:bodyPr>
          <a:lstStyle/>
          <a:p>
            <a:pPr algn="ctr"/>
            <a:r>
              <a:rPr lang="en-US" sz="4200" b="1" dirty="0">
                <a:latin typeface="Times New Roman" panose="02020603050405020304" pitchFamily="18" charset="0"/>
                <a:cs typeface="Times New Roman" panose="02020603050405020304" pitchFamily="18" charset="0"/>
              </a:rPr>
              <a:t>Mapping the Educational Landscape</a:t>
            </a:r>
            <a:endParaRPr lang="en-IN" sz="4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35BE898-9758-41EB-F35F-C880EBA1094E}"/>
              </a:ext>
            </a:extLst>
          </p:cNvPr>
          <p:cNvSpPr txBox="1"/>
          <p:nvPr/>
        </p:nvSpPr>
        <p:spPr>
          <a:xfrm>
            <a:off x="2306973" y="5530363"/>
            <a:ext cx="5041784"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                      Project  By:</a:t>
            </a:r>
          </a:p>
          <a:p>
            <a:r>
              <a:rPr lang="en-US" b="1" dirty="0">
                <a:latin typeface="Times New Roman" panose="02020603050405020304" pitchFamily="18" charset="0"/>
                <a:cs typeface="Times New Roman" panose="02020603050405020304" pitchFamily="18" charset="0"/>
              </a:rPr>
              <a:t>                 BAIG MANZOOR</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7277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E47B2-8AB4-4895-9448-F63BA1DC94FD}"/>
              </a:ext>
            </a:extLst>
          </p:cNvPr>
          <p:cNvSpPr>
            <a:spLocks noGrp="1"/>
          </p:cNvSpPr>
          <p:nvPr>
            <p:ph type="title"/>
          </p:nvPr>
        </p:nvSpPr>
        <p:spPr>
          <a:xfrm flipH="1" flipV="1">
            <a:off x="11860696" y="1"/>
            <a:ext cx="331304" cy="318051"/>
          </a:xfrm>
        </p:spPr>
        <p:txBody>
          <a:bodyPr>
            <a:normAutofit/>
          </a:bodyPr>
          <a:lstStyle/>
          <a:p>
            <a:r>
              <a:rPr lang="en-US" sz="800" dirty="0"/>
              <a:t>.</a:t>
            </a:r>
            <a:endParaRPr lang="en-IN" sz="800" dirty="0"/>
          </a:p>
        </p:txBody>
      </p:sp>
      <p:sp>
        <p:nvSpPr>
          <p:cNvPr id="3" name="Content Placeholder 2">
            <a:extLst>
              <a:ext uri="{FF2B5EF4-FFF2-40B4-BE49-F238E27FC236}">
                <a16:creationId xmlns:a16="http://schemas.microsoft.com/office/drawing/2014/main" id="{3B1297C4-BAB7-44A9-9217-EB4CE57862E5}"/>
              </a:ext>
            </a:extLst>
          </p:cNvPr>
          <p:cNvSpPr>
            <a:spLocks noGrp="1"/>
          </p:cNvSpPr>
          <p:nvPr>
            <p:ph idx="1"/>
          </p:nvPr>
        </p:nvSpPr>
        <p:spPr>
          <a:xfrm>
            <a:off x="668593" y="1026938"/>
            <a:ext cx="10638504" cy="4341475"/>
          </a:xfrm>
        </p:spPr>
        <p:txBody>
          <a:bodyPr>
            <a:normAutofit/>
          </a:bodyPr>
          <a:lstStyle/>
          <a:p>
            <a:pPr marL="400050" lvl="1" indent="0">
              <a:lnSpc>
                <a:spcPts val="1425"/>
              </a:lnSpc>
              <a:buNone/>
            </a:pPr>
            <a:r>
              <a:rPr lang="en-IN" sz="1800" kern="100" dirty="0">
                <a:latin typeface="Times New Roman" panose="02020603050405020304" pitchFamily="18" charset="0"/>
                <a:ea typeface="Calibri" panose="020F0502020204030204" pitchFamily="34" charset="0"/>
                <a:cs typeface="Times New Roman" panose="02020603050405020304" pitchFamily="18" charset="0"/>
              </a:rPr>
              <a:t>state = hyd_college.find("div",class_="content_block d-none d-md-block d-md-flex flex-row justify-content-between").find("span").text.split(",")[1]</a:t>
            </a:r>
            <a:r>
              <a:rPr lang="en-US" sz="1800" dirty="0">
                <a:solidFill>
                  <a:srgbClr val="002060"/>
                </a:solidFill>
                <a:latin typeface="Times New Roman" panose="02020603050405020304" pitchFamily="18" charset="0"/>
                <a:cs typeface="Times New Roman" panose="02020603050405020304" pitchFamily="18" charset="0"/>
              </a:rPr>
              <a:t> # To extract state of college</a:t>
            </a:r>
            <a:endParaRPr lang="en-IN" sz="1800" kern="100" dirty="0">
              <a:latin typeface="Times New Roman" panose="02020603050405020304" pitchFamily="18" charset="0"/>
              <a:ea typeface="Calibri" panose="020F0502020204030204" pitchFamily="34" charset="0"/>
              <a:cs typeface="Times New Roman" panose="02020603050405020304" pitchFamily="18" charset="0"/>
            </a:endParaRPr>
          </a:p>
          <a:p>
            <a:pPr marL="400050" lvl="1" indent="0">
              <a:lnSpc>
                <a:spcPts val="1425"/>
              </a:lnSpc>
              <a:buNone/>
            </a:pPr>
            <a:br>
              <a:rPr lang="en-IN" sz="1800" kern="100" dirty="0">
                <a:latin typeface="Times New Roman" panose="02020603050405020304" pitchFamily="18" charset="0"/>
                <a:ea typeface="Calibri" panose="020F0502020204030204" pitchFamily="34" charset="0"/>
                <a:cs typeface="Times New Roman" panose="02020603050405020304" pitchFamily="18" charset="0"/>
              </a:rPr>
            </a:br>
            <a:r>
              <a:rPr lang="en-IN" sz="1800" kern="100" dirty="0">
                <a:latin typeface="Times New Roman" panose="02020603050405020304" pitchFamily="18" charset="0"/>
                <a:ea typeface="Calibri" panose="020F0502020204030204" pitchFamily="34" charset="0"/>
                <a:cs typeface="Times New Roman" panose="02020603050405020304" pitchFamily="18" charset="0"/>
              </a:rPr>
              <a:t>entrance_exam = hyd_college.find("li").find("a").text </a:t>
            </a:r>
            <a:r>
              <a:rPr lang="en-US" sz="1800" dirty="0">
                <a:solidFill>
                  <a:srgbClr val="002060"/>
                </a:solidFill>
                <a:latin typeface="Times New Roman" panose="02020603050405020304" pitchFamily="18" charset="0"/>
                <a:cs typeface="Times New Roman" panose="02020603050405020304" pitchFamily="18" charset="0"/>
              </a:rPr>
              <a:t># To extract entrance exam of college</a:t>
            </a:r>
            <a:endParaRPr lang="en-IN" sz="1800" kern="100" dirty="0">
              <a:latin typeface="Times New Roman" panose="02020603050405020304" pitchFamily="18" charset="0"/>
              <a:ea typeface="Calibri" panose="020F0502020204030204" pitchFamily="34" charset="0"/>
              <a:cs typeface="Times New Roman" panose="02020603050405020304" pitchFamily="18" charset="0"/>
            </a:endParaRPr>
          </a:p>
          <a:p>
            <a:pPr marL="400050" lvl="1" indent="0">
              <a:lnSpc>
                <a:spcPts val="1425"/>
              </a:lnSpc>
              <a:buNone/>
            </a:pPr>
            <a:br>
              <a:rPr lang="en-IN" sz="1800" kern="100" dirty="0">
                <a:latin typeface="Times New Roman" panose="02020603050405020304" pitchFamily="18" charset="0"/>
                <a:ea typeface="Calibri" panose="020F0502020204030204" pitchFamily="34" charset="0"/>
                <a:cs typeface="Times New Roman" panose="02020603050405020304" pitchFamily="18" charset="0"/>
              </a:rPr>
            </a:br>
            <a:r>
              <a:rPr lang="en-IN" sz="1800" kern="100" dirty="0">
                <a:latin typeface="Times New Roman" panose="02020603050405020304" pitchFamily="18" charset="0"/>
                <a:ea typeface="Calibri" panose="020F0502020204030204" pitchFamily="34" charset="0"/>
                <a:cs typeface="Times New Roman" panose="02020603050405020304" pitchFamily="18" charset="0"/>
              </a:rPr>
              <a:t>Fees=hyd_college.find("div",class_="snippet_block").find("ul",class_="snippet_list").find_all("li")[1].text.split("₹")[1].split(" ")[0]</a:t>
            </a:r>
            <a:r>
              <a:rPr lang="en-US" sz="1800" dirty="0">
                <a:solidFill>
                  <a:srgbClr val="002060"/>
                </a:solidFill>
                <a:latin typeface="Times New Roman" panose="02020603050405020304" pitchFamily="18" charset="0"/>
                <a:cs typeface="Times New Roman" panose="02020603050405020304" pitchFamily="18" charset="0"/>
              </a:rPr>
              <a:t> # To extract fees of college</a:t>
            </a:r>
            <a:endParaRPr lang="en-IN" sz="1800" kern="100" dirty="0">
              <a:latin typeface="Times New Roman" panose="02020603050405020304" pitchFamily="18" charset="0"/>
              <a:ea typeface="Calibri" panose="020F0502020204030204" pitchFamily="34" charset="0"/>
              <a:cs typeface="Times New Roman" panose="02020603050405020304" pitchFamily="18" charset="0"/>
            </a:endParaRPr>
          </a:p>
          <a:p>
            <a:pPr marL="400050" lvl="1" indent="0">
              <a:lnSpc>
                <a:spcPts val="1425"/>
              </a:lnSpc>
              <a:buNone/>
            </a:pPr>
            <a:br>
              <a:rPr lang="en-IN" sz="1800" kern="100" dirty="0">
                <a:latin typeface="Times New Roman" panose="02020603050405020304" pitchFamily="18" charset="0"/>
                <a:ea typeface="Calibri" panose="020F0502020204030204" pitchFamily="34" charset="0"/>
                <a:cs typeface="Times New Roman" panose="02020603050405020304" pitchFamily="18" charset="0"/>
              </a:rPr>
            </a:br>
            <a:r>
              <a:rPr lang="en-IN" sz="1800" kern="100" dirty="0">
                <a:latin typeface="Times New Roman" panose="02020603050405020304" pitchFamily="18" charset="0"/>
                <a:ea typeface="Calibri" panose="020F0502020204030204" pitchFamily="34" charset="0"/>
                <a:cs typeface="Times New Roman" panose="02020603050405020304" pitchFamily="18" charset="0"/>
              </a:rPr>
              <a:t>Rating = float(hyd_college.find("div",class_="content_block d-none d-md-block d-md-flex flex-row justify-content-between").find("span",class_="star_text").find("b").text.split("/")[0])</a:t>
            </a:r>
            <a:r>
              <a:rPr lang="en-US" sz="1800" dirty="0">
                <a:solidFill>
                  <a:srgbClr val="002060"/>
                </a:solidFill>
                <a:latin typeface="Times New Roman" panose="02020603050405020304" pitchFamily="18" charset="0"/>
                <a:cs typeface="Times New Roman" panose="02020603050405020304" pitchFamily="18" charset="0"/>
              </a:rPr>
              <a:t> # To extract Rating of college</a:t>
            </a:r>
            <a:endParaRPr lang="en-IN" sz="1800" kern="100" dirty="0">
              <a:latin typeface="Times New Roman" panose="02020603050405020304" pitchFamily="18" charset="0"/>
              <a:ea typeface="Calibri" panose="020F0502020204030204" pitchFamily="34" charset="0"/>
              <a:cs typeface="Times New Roman" panose="02020603050405020304" pitchFamily="18" charset="0"/>
            </a:endParaRPr>
          </a:p>
          <a:p>
            <a:pPr marL="400050" lvl="1" indent="0">
              <a:lnSpc>
                <a:spcPts val="1425"/>
              </a:lnSpc>
              <a:buNone/>
            </a:pPr>
            <a:br>
              <a:rPr lang="en-IN" sz="1800" kern="100" dirty="0">
                <a:latin typeface="Times New Roman" panose="02020603050405020304" pitchFamily="18" charset="0"/>
                <a:ea typeface="Calibri" panose="020F0502020204030204" pitchFamily="34" charset="0"/>
                <a:cs typeface="Times New Roman" panose="02020603050405020304" pitchFamily="18" charset="0"/>
              </a:rPr>
            </a:br>
            <a:r>
              <a:rPr lang="en-IN" sz="1800" kern="100" dirty="0">
                <a:latin typeface="Times New Roman" panose="02020603050405020304" pitchFamily="18" charset="0"/>
                <a:ea typeface="Calibri" panose="020F0502020204030204" pitchFamily="34" charset="0"/>
                <a:cs typeface="Times New Roman" panose="02020603050405020304" pitchFamily="18" charset="0"/>
              </a:rPr>
              <a:t>College_Affiliation = hyd_college.find("div",class_="content_block d-none d-md-block d-md-flex flex-row justify-content-between")\.find("div").find_all("span")[1].text</a:t>
            </a:r>
            <a:r>
              <a:rPr lang="en-US" sz="1800" dirty="0">
                <a:solidFill>
                  <a:srgbClr val="002060"/>
                </a:solidFill>
                <a:latin typeface="Times New Roman" panose="02020603050405020304" pitchFamily="18" charset="0"/>
                <a:cs typeface="Times New Roman" panose="02020603050405020304" pitchFamily="18" charset="0"/>
              </a:rPr>
              <a:t> # To extract college affiliation of college</a:t>
            </a:r>
            <a:endParaRPr lang="en-IN" sz="1800" kern="100" dirty="0">
              <a:latin typeface="Times New Roman" panose="02020603050405020304" pitchFamily="18" charset="0"/>
              <a:ea typeface="Calibri" panose="020F0502020204030204" pitchFamily="34" charset="0"/>
              <a:cs typeface="Times New Roman" panose="02020603050405020304" pitchFamily="18" charset="0"/>
            </a:endParaRPr>
          </a:p>
          <a:p>
            <a:pPr marL="400050" lvl="1" indent="0">
              <a:lnSpc>
                <a:spcPts val="1425"/>
              </a:lnSpc>
              <a:buNone/>
            </a:pPr>
            <a:br>
              <a:rPr lang="en-IN" sz="1800" kern="100" dirty="0">
                <a:latin typeface="Times New Roman" panose="02020603050405020304" pitchFamily="18" charset="0"/>
                <a:ea typeface="Calibri" panose="020F0502020204030204" pitchFamily="34" charset="0"/>
                <a:cs typeface="Times New Roman" panose="02020603050405020304" pitchFamily="18" charset="0"/>
              </a:rPr>
            </a:br>
            <a:r>
              <a:rPr lang="en-IN" sz="1800" kern="100" dirty="0">
                <a:latin typeface="Times New Roman" panose="02020603050405020304" pitchFamily="18" charset="0"/>
                <a:ea typeface="Calibri" panose="020F0502020204030204" pitchFamily="34" charset="0"/>
                <a:cs typeface="Times New Roman" panose="02020603050405020304" pitchFamily="18" charset="0"/>
              </a:rPr>
              <a:t>course=hyd_college.find("div",class_="snippet_block").find("ul",class_="snippet_list").find_all("li")[2].text.split("(")[0]</a:t>
            </a:r>
            <a:r>
              <a:rPr lang="en-US" sz="1800" dirty="0">
                <a:solidFill>
                  <a:srgbClr val="002060"/>
                </a:solidFill>
                <a:latin typeface="Times New Roman" panose="02020603050405020304" pitchFamily="18" charset="0"/>
                <a:cs typeface="Times New Roman" panose="02020603050405020304" pitchFamily="18" charset="0"/>
              </a:rPr>
              <a:t> # To extract course of college</a:t>
            </a:r>
            <a:endParaRPr lang="en-IN" sz="1800" kern="100" dirty="0">
              <a:latin typeface="Times New Roman" panose="02020603050405020304" pitchFamily="18" charset="0"/>
              <a:ea typeface="Calibri" panose="020F0502020204030204" pitchFamily="34" charset="0"/>
              <a:cs typeface="Times New Roman" panose="02020603050405020304" pitchFamily="18" charset="0"/>
            </a:endParaRPr>
          </a:p>
          <a:p>
            <a:pPr marL="400050" lvl="1" indent="0">
              <a:lnSpc>
                <a:spcPts val="1425"/>
              </a:lnSpc>
              <a:buNone/>
            </a:pPr>
            <a:br>
              <a:rPr lang="en-IN" sz="1800" kern="100" dirty="0">
                <a:latin typeface="Times New Roman" panose="02020603050405020304" pitchFamily="18" charset="0"/>
                <a:ea typeface="Calibri" panose="020F0502020204030204" pitchFamily="34" charset="0"/>
                <a:cs typeface="Times New Roman" panose="02020603050405020304" pitchFamily="18" charset="0"/>
              </a:rPr>
            </a:br>
            <a:r>
              <a:rPr lang="en-IN" sz="1800" kern="100" dirty="0">
                <a:latin typeface="Times New Roman" panose="02020603050405020304" pitchFamily="18" charset="0"/>
                <a:ea typeface="Calibri" panose="020F0502020204030204" pitchFamily="34" charset="0"/>
                <a:cs typeface="Times New Roman" panose="02020603050405020304" pitchFamily="18" charset="0"/>
              </a:rPr>
              <a:t>no_course=int(hyd_college.find("div",class_="snippet_block").find("ul",class_="snippet_list").find_all("li")[2].find("span").text.split("(")[1].split(" ")[0])</a:t>
            </a:r>
            <a:r>
              <a:rPr lang="en-US" sz="1800" dirty="0">
                <a:solidFill>
                  <a:srgbClr val="002060"/>
                </a:solidFill>
                <a:latin typeface="Times New Roman" panose="02020603050405020304" pitchFamily="18" charset="0"/>
                <a:cs typeface="Times New Roman" panose="02020603050405020304" pitchFamily="18" charset="0"/>
              </a:rPr>
              <a:t> # To extract no of courses of college</a:t>
            </a:r>
            <a:endParaRPr lang="en-IN" sz="18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6576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719C7-35E4-4798-A9D2-8310B4C0A9F7}"/>
              </a:ext>
            </a:extLst>
          </p:cNvPr>
          <p:cNvSpPr>
            <a:spLocks noGrp="1"/>
          </p:cNvSpPr>
          <p:nvPr>
            <p:ph type="title"/>
          </p:nvPr>
        </p:nvSpPr>
        <p:spPr>
          <a:xfrm flipH="1" flipV="1">
            <a:off x="12026900" y="1"/>
            <a:ext cx="165100" cy="215899"/>
          </a:xfrm>
        </p:spPr>
        <p:txBody>
          <a:bodyPr>
            <a:normAutofit/>
          </a:bodyPr>
          <a:lstStyle/>
          <a:p>
            <a:r>
              <a:rPr lang="en-US" sz="800" dirty="0"/>
              <a:t>.</a:t>
            </a:r>
            <a:endParaRPr lang="en-IN" sz="800" dirty="0"/>
          </a:p>
        </p:txBody>
      </p:sp>
      <p:sp>
        <p:nvSpPr>
          <p:cNvPr id="5" name="Content Placeholder 4">
            <a:extLst>
              <a:ext uri="{FF2B5EF4-FFF2-40B4-BE49-F238E27FC236}">
                <a16:creationId xmlns:a16="http://schemas.microsoft.com/office/drawing/2014/main" id="{38774666-78A2-A09F-B18D-E782B1A3DBBC}"/>
              </a:ext>
            </a:extLst>
          </p:cNvPr>
          <p:cNvSpPr>
            <a:spLocks noGrp="1"/>
          </p:cNvSpPr>
          <p:nvPr>
            <p:ph idx="1"/>
          </p:nvPr>
        </p:nvSpPr>
        <p:spPr>
          <a:xfrm>
            <a:off x="923140" y="550607"/>
            <a:ext cx="10678925" cy="1533832"/>
          </a:xfrm>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Step 8: Printing the classes to extract the data </a:t>
            </a:r>
            <a:endParaRPr lang="en-US" sz="2000" dirty="0">
              <a:solidFill>
                <a:schemeClr val="accent5">
                  <a:lumMod val="75000"/>
                </a:schemeClr>
              </a:solidFill>
              <a:latin typeface="Times New Roman" panose="02020603050405020304" pitchFamily="18" charset="0"/>
              <a:cs typeface="Times New Roman" panose="02020603050405020304" pitchFamily="18" charset="0"/>
            </a:endParaRPr>
          </a:p>
          <a:p>
            <a:pPr marL="0" indent="0">
              <a:buNone/>
            </a:pPr>
            <a:r>
              <a:rPr lang="en-US" sz="1900" kern="100" dirty="0">
                <a:latin typeface="Times New Roman" panose="02020603050405020304" pitchFamily="18" charset="0"/>
                <a:ea typeface="Calibri" panose="020F0502020204030204" pitchFamily="34" charset="0"/>
                <a:cs typeface="Times New Roman" panose="02020603050405020304" pitchFamily="18" charset="0"/>
              </a:rPr>
              <a:t>print(name,location,state,entrance_exam,float(Fees)*100000,Rating,College_Affiliation,course,no_course)</a:t>
            </a:r>
          </a:p>
          <a:p>
            <a:pPr marL="0" indent="0">
              <a:buNone/>
            </a:pPr>
            <a:r>
              <a:rPr lang="en-US" dirty="0">
                <a:latin typeface="Times New Roman" panose="02020603050405020304" pitchFamily="18" charset="0"/>
                <a:cs typeface="Times New Roman" panose="02020603050405020304" pitchFamily="18" charset="0"/>
              </a:rPr>
              <a:t> </a:t>
            </a:r>
            <a:r>
              <a:rPr lang="en-US" sz="1700" dirty="0">
                <a:solidFill>
                  <a:schemeClr val="accent5">
                    <a:lumMod val="75000"/>
                  </a:schemeClr>
                </a:solidFill>
                <a:latin typeface="Times New Roman" panose="02020603050405020304" pitchFamily="18" charset="0"/>
                <a:cs typeface="Times New Roman" panose="02020603050405020304" pitchFamily="18" charset="0"/>
              </a:rPr>
              <a:t># extracting the data using classes from the website</a:t>
            </a:r>
          </a:p>
          <a:p>
            <a:pPr marL="0" indent="0">
              <a:lnSpc>
                <a:spcPts val="1425"/>
              </a:lnSpc>
              <a:buNone/>
            </a:pPr>
            <a:r>
              <a:rPr lang="en-US" sz="2000" b="1" dirty="0">
                <a:latin typeface="Times New Roman" panose="02020603050405020304" pitchFamily="18" charset="0"/>
                <a:cs typeface="Times New Roman" panose="02020603050405020304" pitchFamily="18" charset="0"/>
              </a:rPr>
              <a:t>Output:</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US" dirty="0">
              <a:solidFill>
                <a:schemeClr val="accent5">
                  <a:lumMod val="75000"/>
                </a:schemeClr>
              </a:solidFill>
              <a:latin typeface="Times New Roman" panose="02020603050405020304" pitchFamily="18" charset="0"/>
              <a:cs typeface="Times New Roman" panose="02020603050405020304" pitchFamily="18" charset="0"/>
            </a:endParaRPr>
          </a:p>
          <a:p>
            <a:pPr marL="0" indent="0">
              <a:buNone/>
            </a:pPr>
            <a:endParaRPr lang="en-IN" dirty="0"/>
          </a:p>
        </p:txBody>
      </p:sp>
      <p:pic>
        <p:nvPicPr>
          <p:cNvPr id="6" name="Picture 5">
            <a:extLst>
              <a:ext uri="{FF2B5EF4-FFF2-40B4-BE49-F238E27FC236}">
                <a16:creationId xmlns:a16="http://schemas.microsoft.com/office/drawing/2014/main" id="{978D1C0A-6689-BCE0-2D5C-B5EF0BCB11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057" y="2182570"/>
            <a:ext cx="10776156" cy="4467200"/>
          </a:xfrm>
          <a:prstGeom prst="rect">
            <a:avLst/>
          </a:prstGeom>
        </p:spPr>
      </p:pic>
    </p:spTree>
    <p:extLst>
      <p:ext uri="{BB962C8B-B14F-4D97-AF65-F5344CB8AC3E}">
        <p14:creationId xmlns:p14="http://schemas.microsoft.com/office/powerpoint/2010/main" val="1807261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3E58F-45B5-452A-BDC7-96B50BA570B4}"/>
              </a:ext>
            </a:extLst>
          </p:cNvPr>
          <p:cNvSpPr>
            <a:spLocks noGrp="1"/>
          </p:cNvSpPr>
          <p:nvPr>
            <p:ph type="title"/>
          </p:nvPr>
        </p:nvSpPr>
        <p:spPr>
          <a:xfrm flipH="1" flipV="1">
            <a:off x="11976100" y="1"/>
            <a:ext cx="215900" cy="88899"/>
          </a:xfrm>
        </p:spPr>
        <p:txBody>
          <a:bodyPr>
            <a:normAutofit fontScale="90000"/>
          </a:bodyPr>
          <a:lstStyle/>
          <a:p>
            <a:r>
              <a:rPr lang="en-US" sz="800" dirty="0"/>
              <a:t>.</a:t>
            </a:r>
            <a:endParaRPr lang="en-IN" sz="800" dirty="0"/>
          </a:p>
        </p:txBody>
      </p:sp>
      <p:sp>
        <p:nvSpPr>
          <p:cNvPr id="3" name="Content Placeholder 2">
            <a:extLst>
              <a:ext uri="{FF2B5EF4-FFF2-40B4-BE49-F238E27FC236}">
                <a16:creationId xmlns:a16="http://schemas.microsoft.com/office/drawing/2014/main" id="{7C979FDC-BB04-4D89-B8EB-82B03AAEC597}"/>
              </a:ext>
            </a:extLst>
          </p:cNvPr>
          <p:cNvSpPr>
            <a:spLocks noGrp="1"/>
          </p:cNvSpPr>
          <p:nvPr>
            <p:ph idx="1"/>
          </p:nvPr>
        </p:nvSpPr>
        <p:spPr>
          <a:xfrm>
            <a:off x="469900" y="546099"/>
            <a:ext cx="10847029" cy="1833305"/>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Step 9 : Appending data extracted to the columns in the excel sheet</a:t>
            </a:r>
          </a:p>
          <a:p>
            <a:pPr marL="0" indent="0">
              <a:lnSpc>
                <a:spcPts val="1425"/>
              </a:lnSpc>
              <a:buNone/>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sheet.append([name,location,state,entrance_exam,float(Fees)*100000,Rating,College_Affiliation,course,no_course])</a:t>
            </a:r>
          </a:p>
          <a:p>
            <a:pPr marL="0" indent="0">
              <a:lnSpc>
                <a:spcPts val="1425"/>
              </a:lnSpc>
              <a:buNone/>
            </a:pPr>
            <a:r>
              <a:rPr lang="en-IN" dirty="0">
                <a:latin typeface="Times New Roman" panose="02020603050405020304" pitchFamily="18" charset="0"/>
                <a:cs typeface="Times New Roman" panose="02020603050405020304" pitchFamily="18" charset="0"/>
              </a:rPr>
              <a:t>except:</a:t>
            </a:r>
          </a:p>
          <a:p>
            <a:pPr marL="0" indent="0">
              <a:lnSpc>
                <a:spcPts val="1425"/>
              </a:lnSpc>
              <a:buNone/>
            </a:pPr>
            <a:r>
              <a:rPr lang="en-IN" dirty="0">
                <a:latin typeface="Times New Roman" panose="02020603050405020304" pitchFamily="18" charset="0"/>
                <a:cs typeface="Times New Roman" panose="02020603050405020304" pitchFamily="18" charset="0"/>
              </a:rPr>
              <a:t>       continue</a:t>
            </a:r>
          </a:p>
          <a:p>
            <a:pPr marL="0" indent="0">
              <a:lnSpc>
                <a:spcPts val="1425"/>
              </a:lnSpc>
              <a:buNone/>
            </a:pPr>
            <a:r>
              <a:rPr lang="en-IN" sz="2000" b="1" dirty="0">
                <a:latin typeface="Times New Roman" panose="02020603050405020304" pitchFamily="18" charset="0"/>
                <a:cs typeface="Times New Roman" panose="02020603050405020304" pitchFamily="18" charset="0"/>
              </a:rPr>
              <a:t>Output:</a:t>
            </a:r>
          </a:p>
          <a:p>
            <a:pPr marL="0" indent="0">
              <a:buNone/>
            </a:pPr>
            <a:endParaRPr lang="en-IN" dirty="0"/>
          </a:p>
        </p:txBody>
      </p:sp>
      <p:pic>
        <p:nvPicPr>
          <p:cNvPr id="6" name="Picture 5">
            <a:extLst>
              <a:ext uri="{FF2B5EF4-FFF2-40B4-BE49-F238E27FC236}">
                <a16:creationId xmlns:a16="http://schemas.microsoft.com/office/drawing/2014/main" id="{B1060DE9-4801-0DB4-33E4-16B3A533A9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922" y="2372440"/>
            <a:ext cx="9409472" cy="4100217"/>
          </a:xfrm>
          <a:prstGeom prst="rect">
            <a:avLst/>
          </a:prstGeom>
        </p:spPr>
      </p:pic>
    </p:spTree>
    <p:extLst>
      <p:ext uri="{BB962C8B-B14F-4D97-AF65-F5344CB8AC3E}">
        <p14:creationId xmlns:p14="http://schemas.microsoft.com/office/powerpoint/2010/main" val="4281115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6975192-0653-8A97-6C77-2DD231C0B824}"/>
              </a:ext>
            </a:extLst>
          </p:cNvPr>
          <p:cNvSpPr>
            <a:spLocks noGrp="1"/>
          </p:cNvSpPr>
          <p:nvPr>
            <p:ph type="title"/>
          </p:nvPr>
        </p:nvSpPr>
        <p:spPr>
          <a:xfrm>
            <a:off x="529850" y="334297"/>
            <a:ext cx="10580601" cy="1160206"/>
          </a:xfrm>
        </p:spPr>
        <p:txBody>
          <a:bodyPr>
            <a:noAutofit/>
          </a:bodyPr>
          <a:lstStyle/>
          <a:p>
            <a:r>
              <a:rPr lang="en-IN" sz="4400" b="1" dirty="0">
                <a:latin typeface="Times New Roman" panose="02020603050405020304" pitchFamily="18" charset="0"/>
                <a:cs typeface="Times New Roman" panose="02020603050405020304" pitchFamily="18" charset="0"/>
              </a:rPr>
              <a:t>Preprocessing</a:t>
            </a:r>
            <a:br>
              <a:rPr lang="en-IN" sz="4400" b="1" dirty="0">
                <a:latin typeface="Times New Roman" panose="02020603050405020304" pitchFamily="18" charset="0"/>
                <a:cs typeface="Times New Roman" panose="02020603050405020304" pitchFamily="18" charset="0"/>
              </a:rPr>
            </a:br>
            <a:r>
              <a:rPr lang="en-US" sz="2000" b="1" dirty="0">
                <a:solidFill>
                  <a:schemeClr val="tx1">
                    <a:lumMod val="75000"/>
                    <a:lumOff val="25000"/>
                  </a:schemeClr>
                </a:solidFill>
                <a:latin typeface="Times New Roman" panose="02020603050405020304" pitchFamily="18" charset="0"/>
                <a:ea typeface="+mn-ea"/>
                <a:cs typeface="Times New Roman" panose="02020603050405020304" pitchFamily="18" charset="0"/>
              </a:rPr>
              <a:t>1.Import Data:</a:t>
            </a:r>
            <a:br>
              <a:rPr lang="en-US" sz="4400" dirty="0"/>
            </a:br>
            <a:endParaRPr lang="en-IN" sz="44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34F5601-3CE9-D478-BA71-6EA3493282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3270" y="1091382"/>
            <a:ext cx="6698886" cy="5281814"/>
          </a:xfrm>
          <a:prstGeom prst="rect">
            <a:avLst/>
          </a:prstGeom>
        </p:spPr>
      </p:pic>
    </p:spTree>
    <p:extLst>
      <p:ext uri="{BB962C8B-B14F-4D97-AF65-F5344CB8AC3E}">
        <p14:creationId xmlns:p14="http://schemas.microsoft.com/office/powerpoint/2010/main" val="3931374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443D2-AEC3-4D5A-9045-3A23E0C935A0}"/>
              </a:ext>
            </a:extLst>
          </p:cNvPr>
          <p:cNvSpPr>
            <a:spLocks noGrp="1"/>
          </p:cNvSpPr>
          <p:nvPr>
            <p:ph type="title"/>
          </p:nvPr>
        </p:nvSpPr>
        <p:spPr>
          <a:xfrm flipH="1" flipV="1">
            <a:off x="11950700" y="1"/>
            <a:ext cx="241300" cy="126999"/>
          </a:xfrm>
        </p:spPr>
        <p:txBody>
          <a:bodyPr>
            <a:normAutofit fontScale="90000"/>
          </a:bodyPr>
          <a:lstStyle/>
          <a:p>
            <a:r>
              <a:rPr lang="en-US" sz="800" dirty="0"/>
              <a:t>.</a:t>
            </a:r>
            <a:endParaRPr lang="en-IN" sz="800" dirty="0"/>
          </a:p>
        </p:txBody>
      </p:sp>
      <p:sp>
        <p:nvSpPr>
          <p:cNvPr id="3" name="Content Placeholder 2">
            <a:extLst>
              <a:ext uri="{FF2B5EF4-FFF2-40B4-BE49-F238E27FC236}">
                <a16:creationId xmlns:a16="http://schemas.microsoft.com/office/drawing/2014/main" id="{3B2D873F-D675-4676-A1A0-0420B2C57EE8}"/>
              </a:ext>
            </a:extLst>
          </p:cNvPr>
          <p:cNvSpPr>
            <a:spLocks noGrp="1"/>
          </p:cNvSpPr>
          <p:nvPr>
            <p:ph idx="1"/>
          </p:nvPr>
        </p:nvSpPr>
        <p:spPr>
          <a:xfrm>
            <a:off x="619023" y="1420351"/>
            <a:ext cx="10746857" cy="4017297"/>
          </a:xfrm>
        </p:spPr>
        <p:txBody>
          <a:bodyPr>
            <a:normAutofit fontScale="25000" lnSpcReduction="20000"/>
          </a:bodyPr>
          <a:lstStyle/>
          <a:p>
            <a:pPr>
              <a:buFont typeface="Arial" panose="020B0604020202020204" pitchFamily="34" charset="0"/>
              <a:buChar char="•"/>
            </a:pPr>
            <a:r>
              <a:rPr lang="en-US" sz="7400" b="1" kern="100" dirty="0">
                <a:latin typeface="Times New Roman" panose="02020603050405020304" pitchFamily="18" charset="0"/>
                <a:ea typeface="Calibri" panose="020F0502020204030204" pitchFamily="34" charset="0"/>
                <a:cs typeface="Times New Roman" panose="02020603050405020304" pitchFamily="18" charset="0"/>
              </a:rPr>
              <a:t>Load Data</a:t>
            </a:r>
            <a:r>
              <a:rPr lang="en-US" sz="7400" kern="100" dirty="0">
                <a:latin typeface="Times New Roman" panose="02020603050405020304" pitchFamily="18" charset="0"/>
                <a:ea typeface="Calibri" panose="020F0502020204030204" pitchFamily="34" charset="0"/>
                <a:cs typeface="Times New Roman" panose="02020603050405020304" pitchFamily="18" charset="0"/>
              </a:rPr>
              <a:t>: Import datasets related to </a:t>
            </a:r>
            <a:r>
              <a:rPr lang="en-US" sz="8000" kern="100"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College Analysis </a:t>
            </a:r>
            <a:r>
              <a:rPr lang="en-US" sz="7400" kern="100" dirty="0">
                <a:latin typeface="Times New Roman" panose="02020603050405020304" pitchFamily="18" charset="0"/>
                <a:ea typeface="Calibri" panose="020F0502020204030204" pitchFamily="34" charset="0"/>
                <a:cs typeface="Times New Roman" panose="02020603050405020304" pitchFamily="18" charset="0"/>
              </a:rPr>
              <a:t>from sources like Excel, CSV files, or SQL databases into Power Bi.</a:t>
            </a:r>
          </a:p>
          <a:p>
            <a:pPr>
              <a:buFont typeface="Arial" panose="020B0604020202020204" pitchFamily="34" charset="0"/>
              <a:buChar char="•"/>
            </a:pPr>
            <a:r>
              <a:rPr lang="en-US" sz="7400" b="1" kern="100" dirty="0">
                <a:latin typeface="Times New Roman" panose="02020603050405020304" pitchFamily="18" charset="0"/>
                <a:ea typeface="Calibri" panose="020F0502020204030204" pitchFamily="34" charset="0"/>
                <a:cs typeface="Times New Roman" panose="02020603050405020304" pitchFamily="18" charset="0"/>
              </a:rPr>
              <a:t>Data Preview</a:t>
            </a:r>
            <a:r>
              <a:rPr lang="en-US" sz="74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7200" kern="100" dirty="0">
                <a:latin typeface="Times New Roman" panose="02020603050405020304" pitchFamily="18" charset="0"/>
                <a:ea typeface="Calibri" panose="020F0502020204030204" pitchFamily="34" charset="0"/>
                <a:cs typeface="Times New Roman" panose="02020603050405020304" pitchFamily="18" charset="0"/>
              </a:rPr>
              <a:t>Review the dataset in Power Bi to understand its structure, including columns such as College Name, Location, State, Entrance Exam, Fees, Rating, College Affiliation, Course Name, Available Courses</a:t>
            </a:r>
            <a:r>
              <a:rPr lang="en-US" sz="7400" kern="100" dirty="0">
                <a:latin typeface="Times New Roman" panose="02020603050405020304" pitchFamily="18" charset="0"/>
                <a:ea typeface="Calibri" panose="020F0502020204030204" pitchFamily="34" charset="0"/>
                <a:cs typeface="Times New Roman" panose="02020603050405020304" pitchFamily="18" charset="0"/>
              </a:rPr>
              <a:t>.</a:t>
            </a:r>
          </a:p>
          <a:p>
            <a:pPr marL="0" indent="0">
              <a:buNone/>
            </a:pPr>
            <a:r>
              <a:rPr lang="en-US" sz="8000" b="1" dirty="0">
                <a:latin typeface="Times New Roman" panose="02020603050405020304" pitchFamily="18" charset="0"/>
                <a:cs typeface="Times New Roman" panose="02020603050405020304" pitchFamily="18" charset="0"/>
              </a:rPr>
              <a:t>2. Data Cleaning:</a:t>
            </a:r>
          </a:p>
          <a:p>
            <a:pPr marL="0" marR="0" lvl="0" indent="0" algn="l" defTabSz="914400" rtl="0" eaLnBrk="0" fontAlgn="base" latinLnBrk="0" hangingPunct="0">
              <a:lnSpc>
                <a:spcPct val="170000"/>
              </a:lnSpc>
              <a:spcBef>
                <a:spcPct val="0"/>
              </a:spcBef>
              <a:spcAft>
                <a:spcPct val="0"/>
              </a:spcAft>
              <a:buClrTx/>
              <a:buSzTx/>
              <a:buFontTx/>
              <a:buChar char="•"/>
              <a:tabLst/>
            </a:pPr>
            <a:r>
              <a:rPr lang="en-US" altLang="en-US" sz="7600" b="1" kern="100" dirty="0">
                <a:latin typeface="Times New Roman" panose="02020603050405020304" pitchFamily="18" charset="0"/>
                <a:ea typeface="Calibri" panose="020F0502020204030204" pitchFamily="34" charset="0"/>
                <a:cs typeface="Times New Roman" panose="02020603050405020304" pitchFamily="18" charset="0"/>
              </a:rPr>
              <a:t>Remove Duplicates: </a:t>
            </a:r>
            <a:r>
              <a:rPr lang="en-US" altLang="en-US" sz="7600" kern="100" dirty="0">
                <a:latin typeface="Times New Roman" panose="02020603050405020304" pitchFamily="18" charset="0"/>
                <a:ea typeface="Calibri" panose="020F0502020204030204" pitchFamily="34" charset="0"/>
                <a:cs typeface="Times New Roman" panose="02020603050405020304" pitchFamily="18" charset="0"/>
              </a:rPr>
              <a:t>Eliminate any duplicate entries to ensure the dataset's integrity.</a:t>
            </a:r>
          </a:p>
          <a:p>
            <a:pPr marL="0" marR="0" lvl="0" indent="0" algn="l" defTabSz="914400" rtl="0" eaLnBrk="0" fontAlgn="base" latinLnBrk="0" hangingPunct="0">
              <a:lnSpc>
                <a:spcPct val="170000"/>
              </a:lnSpc>
              <a:spcBef>
                <a:spcPct val="0"/>
              </a:spcBef>
              <a:spcAft>
                <a:spcPct val="0"/>
              </a:spcAft>
              <a:buClrTx/>
              <a:buSzTx/>
              <a:buFontTx/>
              <a:buChar char="•"/>
              <a:tabLst/>
            </a:pPr>
            <a:r>
              <a:rPr lang="en-US" altLang="en-US" sz="7600" b="1" kern="100" dirty="0">
                <a:latin typeface="Times New Roman" panose="02020603050405020304" pitchFamily="18" charset="0"/>
                <a:ea typeface="Calibri" panose="020F0502020204030204" pitchFamily="34" charset="0"/>
                <a:cs typeface="Times New Roman" panose="02020603050405020304" pitchFamily="18" charset="0"/>
              </a:rPr>
              <a:t>Handle Missing Values: </a:t>
            </a:r>
            <a:r>
              <a:rPr lang="en-IN" sz="7600" kern="100" dirty="0">
                <a:latin typeface="Times New Roman" panose="02020603050405020304" pitchFamily="18" charset="0"/>
                <a:ea typeface="Calibri" panose="020F0502020204030204" pitchFamily="34" charset="0"/>
                <a:cs typeface="Times New Roman" panose="02020603050405020304" pitchFamily="18" charset="0"/>
              </a:rPr>
              <a:t>Identify Missing Values, Drop Missing Values, Impute Missing Values</a:t>
            </a:r>
            <a:endParaRPr lang="en-US" altLang="en-US" sz="7600"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70000"/>
              </a:lnSpc>
              <a:spcBef>
                <a:spcPct val="0"/>
              </a:spcBef>
              <a:spcAft>
                <a:spcPct val="0"/>
              </a:spcAft>
              <a:buClrTx/>
              <a:buSzTx/>
              <a:buFontTx/>
              <a:buChar char="•"/>
              <a:tabLst/>
            </a:pPr>
            <a:r>
              <a:rPr lang="en-US" altLang="en-US" sz="7600" b="1" kern="100" dirty="0">
                <a:latin typeface="Times New Roman" panose="02020603050405020304" pitchFamily="18" charset="0"/>
                <a:ea typeface="Calibri" panose="020F0502020204030204" pitchFamily="34" charset="0"/>
                <a:cs typeface="Times New Roman" panose="02020603050405020304" pitchFamily="18" charset="0"/>
              </a:rPr>
              <a:t>Remove Rows</a:t>
            </a:r>
            <a:r>
              <a:rPr lang="en-US" altLang="en-US" sz="7200" b="1" kern="100" dirty="0">
                <a:latin typeface="Times New Roman" panose="02020603050405020304" pitchFamily="18" charset="0"/>
                <a:ea typeface="Calibri" panose="020F0502020204030204" pitchFamily="34" charset="0"/>
                <a:cs typeface="Times New Roman" panose="02020603050405020304" pitchFamily="18" charset="0"/>
              </a:rPr>
              <a:t>:</a:t>
            </a:r>
            <a:r>
              <a:rPr lang="en-US" altLang="en-US" sz="7200" kern="1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7600" kern="100" dirty="0">
                <a:latin typeface="Times New Roman" panose="02020603050405020304" pitchFamily="18" charset="0"/>
                <a:ea typeface="Calibri" panose="020F0502020204030204" pitchFamily="34" charset="0"/>
                <a:cs typeface="Times New Roman" panose="02020603050405020304" pitchFamily="18" charset="0"/>
              </a:rPr>
              <a:t>If null values are minimal, consider excluding rows with missing data.</a:t>
            </a:r>
          </a:p>
          <a:p>
            <a:pPr marL="0" indent="0" defTabSz="914400" eaLnBrk="0" fontAlgn="base" hangingPunct="0">
              <a:lnSpc>
                <a:spcPct val="170000"/>
              </a:lnSpc>
              <a:spcBef>
                <a:spcPct val="0"/>
              </a:spcBef>
              <a:spcAft>
                <a:spcPct val="0"/>
              </a:spcAft>
              <a:buClrTx/>
              <a:buSzTx/>
              <a:buFontTx/>
              <a:buChar char="•"/>
            </a:pPr>
            <a:r>
              <a:rPr lang="en-US" altLang="en-US" sz="7600" b="1" kern="100" dirty="0">
                <a:latin typeface="Times New Roman" panose="02020603050405020304" pitchFamily="18" charset="0"/>
                <a:ea typeface="Calibri" panose="020F0502020204030204" pitchFamily="34" charset="0"/>
                <a:cs typeface="Times New Roman" panose="02020603050405020304" pitchFamily="18" charset="0"/>
              </a:rPr>
              <a:t>Replace Values: </a:t>
            </a:r>
            <a:r>
              <a:rPr lang="en-US" altLang="en-US" sz="7600" kern="100" dirty="0">
                <a:latin typeface="Times New Roman" panose="02020603050405020304" pitchFamily="18" charset="0"/>
                <a:ea typeface="Calibri" panose="020F0502020204030204" pitchFamily="34" charset="0"/>
                <a:cs typeface="Times New Roman" panose="02020603050405020304" pitchFamily="18" charset="0"/>
              </a:rPr>
              <a:t>Fill missing fields using mean, median, or default values to maintain consistency.</a:t>
            </a:r>
          </a:p>
          <a:p>
            <a:pPr marL="0" marR="0" lvl="0" indent="0" algn="l" defTabSz="914400" rtl="0" eaLnBrk="0" fontAlgn="base" latinLnBrk="0" hangingPunct="0">
              <a:lnSpc>
                <a:spcPct val="170000"/>
              </a:lnSpc>
              <a:spcBef>
                <a:spcPct val="0"/>
              </a:spcBef>
              <a:spcAft>
                <a:spcPct val="0"/>
              </a:spcAft>
              <a:buClrTx/>
              <a:buSzTx/>
              <a:buFontTx/>
              <a:buChar char="•"/>
              <a:tabLst/>
            </a:pPr>
            <a:r>
              <a:rPr lang="en-US" altLang="en-US" sz="7600" b="1" kern="100" dirty="0">
                <a:latin typeface="Times New Roman" panose="02020603050405020304" pitchFamily="18" charset="0"/>
                <a:ea typeface="Calibri" panose="020F0502020204030204" pitchFamily="34" charset="0"/>
                <a:cs typeface="Times New Roman" panose="02020603050405020304" pitchFamily="18" charset="0"/>
              </a:rPr>
              <a:t>Correct Errors: </a:t>
            </a:r>
            <a:r>
              <a:rPr lang="en-US" altLang="en-US" sz="7600" kern="100" dirty="0">
                <a:latin typeface="Times New Roman" panose="02020603050405020304" pitchFamily="18" charset="0"/>
                <a:ea typeface="Calibri" panose="020F0502020204030204" pitchFamily="34" charset="0"/>
                <a:cs typeface="Times New Roman" panose="02020603050405020304" pitchFamily="18" charset="0"/>
              </a:rPr>
              <a:t>Rectify incorrect data entries or typos to enhance accuracy. </a:t>
            </a:r>
          </a:p>
          <a:p>
            <a:pPr marL="0" indent="0">
              <a:buNone/>
            </a:pPr>
            <a:endParaRPr lang="en-US" sz="7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51489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000375-200A-FDC6-1A40-2A14BBADA7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64C356-34BD-80AA-182B-1A74F0879781}"/>
              </a:ext>
            </a:extLst>
          </p:cNvPr>
          <p:cNvSpPr>
            <a:spLocks noGrp="1"/>
          </p:cNvSpPr>
          <p:nvPr>
            <p:ph type="title"/>
          </p:nvPr>
        </p:nvSpPr>
        <p:spPr>
          <a:xfrm flipH="1" flipV="1">
            <a:off x="11950700" y="1"/>
            <a:ext cx="241300" cy="126999"/>
          </a:xfrm>
        </p:spPr>
        <p:txBody>
          <a:bodyPr>
            <a:normAutofit fontScale="90000"/>
          </a:bodyPr>
          <a:lstStyle/>
          <a:p>
            <a:r>
              <a:rPr lang="en-US" sz="800" dirty="0"/>
              <a:t>.</a:t>
            </a:r>
            <a:endParaRPr lang="en-IN" sz="800" dirty="0"/>
          </a:p>
        </p:txBody>
      </p:sp>
      <p:sp>
        <p:nvSpPr>
          <p:cNvPr id="3" name="Content Placeholder 2">
            <a:extLst>
              <a:ext uri="{FF2B5EF4-FFF2-40B4-BE49-F238E27FC236}">
                <a16:creationId xmlns:a16="http://schemas.microsoft.com/office/drawing/2014/main" id="{D5F6E3E6-9F37-EE18-60C9-944CE23C2A3E}"/>
              </a:ext>
            </a:extLst>
          </p:cNvPr>
          <p:cNvSpPr>
            <a:spLocks noGrp="1"/>
          </p:cNvSpPr>
          <p:nvPr>
            <p:ph idx="1"/>
          </p:nvPr>
        </p:nvSpPr>
        <p:spPr>
          <a:xfrm>
            <a:off x="612140" y="796413"/>
            <a:ext cx="11338560" cy="4670322"/>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3. Data Transformation:</a:t>
            </a:r>
          </a:p>
          <a:p>
            <a:pPr marL="0" marR="0" lvl="0" indent="0" fontAlgn="base">
              <a:lnSpc>
                <a:spcPct val="80000"/>
              </a:lnSpc>
              <a:buNone/>
              <a:tabLst/>
            </a:pPr>
            <a:r>
              <a:rPr lang="en-US" altLang="en-US" sz="1900" b="1" kern="100" dirty="0">
                <a:latin typeface="Times New Roman" panose="02020603050405020304" pitchFamily="18" charset="0"/>
                <a:ea typeface="Calibri" panose="020F0502020204030204" pitchFamily="34" charset="0"/>
                <a:cs typeface="Times New Roman" panose="02020603050405020304" pitchFamily="18" charset="0"/>
              </a:rPr>
              <a:t>Change Data Types : </a:t>
            </a:r>
            <a:r>
              <a:rPr lang="en-US" altLang="en-US" sz="1900" kern="100" dirty="0">
                <a:latin typeface="Times New Roman" panose="02020603050405020304" pitchFamily="18" charset="0"/>
                <a:ea typeface="Calibri" panose="020F0502020204030204" pitchFamily="34" charset="0"/>
                <a:cs typeface="Times New Roman" panose="02020603050405020304" pitchFamily="18" charset="0"/>
              </a:rPr>
              <a:t>Update data types where necessary (e.g., ensuring numerical values for </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Fees </a:t>
            </a:r>
            <a:r>
              <a:rPr lang="en-US" altLang="en-US" sz="1900" kern="100" dirty="0">
                <a:latin typeface="Times New Roman" panose="02020603050405020304" pitchFamily="18" charset="0"/>
                <a:ea typeface="Calibri" panose="020F0502020204030204" pitchFamily="34" charset="0"/>
                <a:cs typeface="Times New Roman" panose="02020603050405020304" pitchFamily="18" charset="0"/>
              </a:rPr>
              <a:t>or rating).</a:t>
            </a:r>
          </a:p>
          <a:p>
            <a:pPr marL="0" marR="0" lvl="0" indent="0" fontAlgn="base">
              <a:lnSpc>
                <a:spcPct val="80000"/>
              </a:lnSpc>
              <a:buNone/>
              <a:tabLst/>
            </a:pPr>
            <a:r>
              <a:rPr lang="en-US" altLang="en-US" sz="1900" b="1" kern="100" dirty="0">
                <a:latin typeface="Times New Roman" panose="02020603050405020304" pitchFamily="18" charset="0"/>
                <a:ea typeface="Calibri" panose="020F0502020204030204" pitchFamily="34" charset="0"/>
                <a:cs typeface="Times New Roman" panose="02020603050405020304" pitchFamily="18" charset="0"/>
              </a:rPr>
              <a:t>Rename Columns : </a:t>
            </a:r>
            <a:r>
              <a:rPr lang="en-US" altLang="en-US" sz="1900" kern="100" dirty="0">
                <a:latin typeface="Times New Roman" panose="02020603050405020304" pitchFamily="18" charset="0"/>
                <a:ea typeface="Calibri" panose="020F0502020204030204" pitchFamily="34" charset="0"/>
                <a:cs typeface="Times New Roman" panose="02020603050405020304" pitchFamily="18" charset="0"/>
              </a:rPr>
              <a:t>Assign meaningful column names to improve readability and align with the analysis objectives.</a:t>
            </a:r>
          </a:p>
          <a:p>
            <a:pPr marL="0" marR="0" lvl="0" indent="0" fontAlgn="base">
              <a:lnSpc>
                <a:spcPct val="80000"/>
              </a:lnSpc>
              <a:buNone/>
              <a:tabLst/>
            </a:pPr>
            <a:r>
              <a:rPr lang="en-US" altLang="en-US" sz="2000" b="1" dirty="0">
                <a:latin typeface="Times New Roman" panose="02020603050405020304" pitchFamily="18" charset="0"/>
                <a:cs typeface="Times New Roman" panose="02020603050405020304" pitchFamily="18" charset="0"/>
              </a:rPr>
              <a:t>4. </a:t>
            </a:r>
            <a:r>
              <a:rPr lang="en-US" sz="2000" b="1" dirty="0">
                <a:latin typeface="Times New Roman" panose="02020603050405020304" pitchFamily="18" charset="0"/>
                <a:cs typeface="Times New Roman" panose="02020603050405020304" pitchFamily="18" charset="0"/>
              </a:rPr>
              <a:t>Filtering:</a:t>
            </a:r>
          </a:p>
          <a:p>
            <a:pPr marL="0" indent="0" fontAlgn="base">
              <a:lnSpc>
                <a:spcPct val="80000"/>
              </a:lnSpc>
              <a:buNone/>
            </a:pPr>
            <a:r>
              <a:rPr lang="en-US" sz="1900" b="1" kern="100" dirty="0">
                <a:latin typeface="Times New Roman" panose="02020603050405020304" pitchFamily="18" charset="0"/>
                <a:ea typeface="Calibri" panose="020F0502020204030204" pitchFamily="34" charset="0"/>
                <a:cs typeface="Times New Roman" panose="02020603050405020304" pitchFamily="18" charset="0"/>
              </a:rPr>
              <a:t>Filter Rows: </a:t>
            </a:r>
            <a:r>
              <a:rPr lang="en-US" sz="1900" kern="100" dirty="0">
                <a:latin typeface="Times New Roman" panose="02020603050405020304" pitchFamily="18" charset="0"/>
                <a:ea typeface="Calibri" panose="020F0502020204030204" pitchFamily="34" charset="0"/>
                <a:cs typeface="Times New Roman" panose="02020603050405020304" pitchFamily="18" charset="0"/>
              </a:rPr>
              <a:t>Use Power Bi’s filter options to eliminate unnecessary data. This step ensures the dataset focuses on relevant information for analysis.</a:t>
            </a:r>
            <a:endParaRPr lang="en-US" altLang="en-US" sz="19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80000"/>
              </a:lnSpc>
              <a:buNone/>
            </a:pPr>
            <a:r>
              <a:rPr lang="en-US" sz="2000" b="1" dirty="0">
                <a:latin typeface="Times New Roman" panose="02020603050405020304" pitchFamily="18" charset="0"/>
                <a:cs typeface="Times New Roman" panose="02020603050405020304" pitchFamily="18" charset="0"/>
              </a:rPr>
              <a:t>5.Data Visualization:</a:t>
            </a:r>
          </a:p>
          <a:p>
            <a:pPr marL="0" indent="0">
              <a:lnSpc>
                <a:spcPct val="80000"/>
              </a:lnSpc>
              <a:buNone/>
            </a:pPr>
            <a:r>
              <a:rPr lang="en-US" sz="1900" kern="100" dirty="0">
                <a:latin typeface="Times New Roman" panose="02020603050405020304" pitchFamily="18" charset="0"/>
                <a:ea typeface="Calibri" panose="020F0502020204030204" pitchFamily="34" charset="0"/>
                <a:cs typeface="Times New Roman" panose="02020603050405020304" pitchFamily="18" charset="0"/>
              </a:rPr>
              <a:t>Leverage Power Bi features to create visualizations such as bar charts, slicers, cards and Line chart to analyze Ratings, Fees, and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top colleges </a:t>
            </a:r>
            <a:r>
              <a:rPr lang="en-US" sz="1900" kern="100" dirty="0">
                <a:latin typeface="Times New Roman" panose="02020603050405020304" pitchFamily="18" charset="0"/>
                <a:ea typeface="Calibri" panose="020F0502020204030204" pitchFamily="34" charset="0"/>
                <a:cs typeface="Times New Roman" panose="02020603050405020304" pitchFamily="18" charset="0"/>
              </a:rPr>
              <a:t>among colleges of Andhra Pradesh, Delhi, Haryana, Karnataka, Kerala, Maharashtra, Telangana and Uttar Pradesh. </a:t>
            </a:r>
          </a:p>
          <a:p>
            <a:pPr marL="0" indent="0">
              <a:lnSpc>
                <a:spcPct val="80000"/>
              </a:lnSpc>
              <a:buNone/>
            </a:pPr>
            <a:r>
              <a:rPr lang="en-US" sz="1900" kern="100" dirty="0">
                <a:latin typeface="Times New Roman" panose="02020603050405020304" pitchFamily="18" charset="0"/>
                <a:ea typeface="Calibri" panose="020F0502020204030204" pitchFamily="34" charset="0"/>
                <a:cs typeface="Times New Roman" panose="02020603050405020304" pitchFamily="18" charset="0"/>
              </a:rPr>
              <a:t>Customize dashboards for an intuitive understanding of insights</a:t>
            </a:r>
            <a:r>
              <a:rPr lang="en-US" dirty="0">
                <a:effectLst/>
              </a:rPr>
              <a:t>.</a:t>
            </a:r>
          </a:p>
          <a:p>
            <a:pPr marL="0" indent="0">
              <a:buNone/>
            </a:pPr>
            <a:endParaRPr lang="en-IN" dirty="0"/>
          </a:p>
        </p:txBody>
      </p:sp>
    </p:spTree>
    <p:extLst>
      <p:ext uri="{BB962C8B-B14F-4D97-AF65-F5344CB8AC3E}">
        <p14:creationId xmlns:p14="http://schemas.microsoft.com/office/powerpoint/2010/main" val="4033769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0BB8F-6D0E-4926-9358-5FF213A678C0}"/>
              </a:ext>
            </a:extLst>
          </p:cNvPr>
          <p:cNvSpPr>
            <a:spLocks noGrp="1"/>
          </p:cNvSpPr>
          <p:nvPr>
            <p:ph type="title"/>
          </p:nvPr>
        </p:nvSpPr>
        <p:spPr>
          <a:xfrm flipH="1" flipV="1">
            <a:off x="12065000" y="1"/>
            <a:ext cx="127000" cy="165099"/>
          </a:xfrm>
        </p:spPr>
        <p:txBody>
          <a:bodyPr>
            <a:normAutofit fontScale="90000"/>
          </a:bodyPr>
          <a:lstStyle/>
          <a:p>
            <a:r>
              <a:rPr lang="en-US" sz="800" dirty="0"/>
              <a:t>.</a:t>
            </a:r>
            <a:endParaRPr lang="en-IN" sz="800" dirty="0"/>
          </a:p>
        </p:txBody>
      </p:sp>
      <p:sp>
        <p:nvSpPr>
          <p:cNvPr id="8" name="TextBox 7">
            <a:extLst>
              <a:ext uri="{FF2B5EF4-FFF2-40B4-BE49-F238E27FC236}">
                <a16:creationId xmlns:a16="http://schemas.microsoft.com/office/drawing/2014/main" id="{FC58AE94-7684-6889-78BC-81D6CC40BC35}"/>
              </a:ext>
            </a:extLst>
          </p:cNvPr>
          <p:cNvSpPr txBox="1"/>
          <p:nvPr/>
        </p:nvSpPr>
        <p:spPr>
          <a:xfrm>
            <a:off x="412955" y="331529"/>
            <a:ext cx="4503174"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Dashboard</a:t>
            </a:r>
          </a:p>
        </p:txBody>
      </p:sp>
      <p:pic>
        <p:nvPicPr>
          <p:cNvPr id="4" name="Picture 3">
            <a:extLst>
              <a:ext uri="{FF2B5EF4-FFF2-40B4-BE49-F238E27FC236}">
                <a16:creationId xmlns:a16="http://schemas.microsoft.com/office/drawing/2014/main" id="{0677CD87-B54D-8A57-1CB1-16DEA9628C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509" y="731639"/>
            <a:ext cx="10157542" cy="5685353"/>
          </a:xfrm>
          <a:prstGeom prst="rect">
            <a:avLst/>
          </a:prstGeom>
        </p:spPr>
      </p:pic>
    </p:spTree>
    <p:extLst>
      <p:ext uri="{BB962C8B-B14F-4D97-AF65-F5344CB8AC3E}">
        <p14:creationId xmlns:p14="http://schemas.microsoft.com/office/powerpoint/2010/main" val="4026927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85301D-E372-CD47-9BF9-D06076BCBA0B}"/>
              </a:ext>
            </a:extLst>
          </p:cNvPr>
          <p:cNvSpPr txBox="1"/>
          <p:nvPr/>
        </p:nvSpPr>
        <p:spPr>
          <a:xfrm>
            <a:off x="393289" y="486697"/>
            <a:ext cx="3156156"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Andhra Pradesh</a:t>
            </a:r>
            <a:endParaRPr lang="en-IN" sz="20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C79C9D2-D824-B594-7213-1007BFE365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734" y="886807"/>
            <a:ext cx="10017866" cy="5645271"/>
          </a:xfrm>
          <a:prstGeom prst="rect">
            <a:avLst/>
          </a:prstGeom>
        </p:spPr>
      </p:pic>
    </p:spTree>
    <p:extLst>
      <p:ext uri="{BB962C8B-B14F-4D97-AF65-F5344CB8AC3E}">
        <p14:creationId xmlns:p14="http://schemas.microsoft.com/office/powerpoint/2010/main" val="144023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468259-A330-E0EC-423B-05D13C27F2C0}"/>
              </a:ext>
            </a:extLst>
          </p:cNvPr>
          <p:cNvSpPr txBox="1"/>
          <p:nvPr/>
        </p:nvSpPr>
        <p:spPr>
          <a:xfrm>
            <a:off x="934065" y="511277"/>
            <a:ext cx="1946787"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Delhi</a:t>
            </a:r>
          </a:p>
        </p:txBody>
      </p:sp>
      <p:pic>
        <p:nvPicPr>
          <p:cNvPr id="5" name="Picture 4">
            <a:extLst>
              <a:ext uri="{FF2B5EF4-FFF2-40B4-BE49-F238E27FC236}">
                <a16:creationId xmlns:a16="http://schemas.microsoft.com/office/drawing/2014/main" id="{CC97EBD2-D186-E8EE-8F4E-8471245BEA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065" y="911387"/>
            <a:ext cx="9960077" cy="5574828"/>
          </a:xfrm>
          <a:prstGeom prst="rect">
            <a:avLst/>
          </a:prstGeom>
        </p:spPr>
      </p:pic>
    </p:spTree>
    <p:extLst>
      <p:ext uri="{BB962C8B-B14F-4D97-AF65-F5344CB8AC3E}">
        <p14:creationId xmlns:p14="http://schemas.microsoft.com/office/powerpoint/2010/main" val="3800673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7258ED-3B57-ECCF-D31C-773E6761C03E}"/>
              </a:ext>
            </a:extLst>
          </p:cNvPr>
          <p:cNvSpPr txBox="1"/>
          <p:nvPr/>
        </p:nvSpPr>
        <p:spPr>
          <a:xfrm>
            <a:off x="521110" y="609600"/>
            <a:ext cx="1956619"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Haryana</a:t>
            </a:r>
            <a:endParaRPr lang="en-IN" sz="2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11BCA31-9C2D-9A89-8E07-29399BFC3F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063" y="1079299"/>
            <a:ext cx="9851923" cy="5481782"/>
          </a:xfrm>
          <a:prstGeom prst="rect">
            <a:avLst/>
          </a:prstGeom>
        </p:spPr>
      </p:pic>
    </p:spTree>
    <p:extLst>
      <p:ext uri="{BB962C8B-B14F-4D97-AF65-F5344CB8AC3E}">
        <p14:creationId xmlns:p14="http://schemas.microsoft.com/office/powerpoint/2010/main" val="1586599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BC05E-6926-4B82-BD1E-F36AECD6F2FB}"/>
              </a:ext>
            </a:extLst>
          </p:cNvPr>
          <p:cNvSpPr>
            <a:spLocks noGrp="1"/>
          </p:cNvSpPr>
          <p:nvPr>
            <p:ph type="ctrTitle"/>
          </p:nvPr>
        </p:nvSpPr>
        <p:spPr>
          <a:xfrm>
            <a:off x="450575" y="384314"/>
            <a:ext cx="10604278" cy="689112"/>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Project Objective</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EB393A8-775F-4436-A2F5-5627A3BF8D3D}"/>
              </a:ext>
            </a:extLst>
          </p:cNvPr>
          <p:cNvSpPr>
            <a:spLocks noGrp="1"/>
          </p:cNvSpPr>
          <p:nvPr>
            <p:ph type="subTitle" idx="1"/>
          </p:nvPr>
        </p:nvSpPr>
        <p:spPr>
          <a:xfrm>
            <a:off x="730493" y="1522649"/>
            <a:ext cx="10471756" cy="3310608"/>
          </a:xfrm>
        </p:spPr>
        <p:txBody>
          <a:bodyPr/>
          <a:lstStyle/>
          <a:p>
            <a:pPr algn="just">
              <a:lnSpc>
                <a:spcPct val="107000"/>
              </a:lnSpc>
              <a:spcAft>
                <a:spcPts val="800"/>
              </a:spcAft>
              <a:tabLst>
                <a:tab pos="457200" algn="l"/>
              </a:tabLst>
            </a:pPr>
            <a:r>
              <a:rPr lang="en-US" kern="100"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The objective of the “Data analytics Of College Analysis” project is to perform a comprehensive analysis of the features, ratings, and fees of colleges listed on the Careers 360 platform across India.</a:t>
            </a:r>
          </a:p>
          <a:p>
            <a:pPr algn="just">
              <a:lnSpc>
                <a:spcPct val="107000"/>
              </a:lnSpc>
              <a:spcAft>
                <a:spcPts val="800"/>
              </a:spcAft>
              <a:tabLst>
                <a:tab pos="457200" algn="l"/>
              </a:tabLst>
            </a:pPr>
            <a:r>
              <a:rPr lang="en-US" kern="100"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By analyzing the data, this project aims to uncover student preferences, regional fee variations, and the growing demand for specific courses. The insights are designed to optimize institutional strategies, enhance marketing efforts, and improve the overall competitiveness of colleges in the Indian education ecosystem.</a:t>
            </a:r>
          </a:p>
          <a:p>
            <a:pPr algn="just">
              <a:lnSpc>
                <a:spcPct val="107000"/>
              </a:lnSpc>
              <a:spcAft>
                <a:spcPts val="800"/>
              </a:spcAft>
              <a:tabLst>
                <a:tab pos="457200" algn="l"/>
              </a:tabLst>
            </a:pPr>
            <a:r>
              <a:rPr lang="en-US" kern="100"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The data was sourced from the Careers 360 website using Python-based web scraping techniques, extracting detailed datasets for analysis</a:t>
            </a:r>
            <a:r>
              <a:rPr lang="en-US" dirty="0"/>
              <a:t>.</a:t>
            </a:r>
          </a:p>
        </p:txBody>
      </p:sp>
    </p:spTree>
    <p:extLst>
      <p:ext uri="{BB962C8B-B14F-4D97-AF65-F5344CB8AC3E}">
        <p14:creationId xmlns:p14="http://schemas.microsoft.com/office/powerpoint/2010/main" val="549458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41A4EF-D954-55F4-86CF-348F84847C13}"/>
              </a:ext>
            </a:extLst>
          </p:cNvPr>
          <p:cNvSpPr txBox="1"/>
          <p:nvPr/>
        </p:nvSpPr>
        <p:spPr>
          <a:xfrm>
            <a:off x="383458" y="462116"/>
            <a:ext cx="1897626"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Karnataka</a:t>
            </a:r>
            <a:endParaRPr lang="en-IN" sz="2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71AFE18-D63A-8465-5776-1361BDB51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199" y="862226"/>
            <a:ext cx="9556955" cy="5317657"/>
          </a:xfrm>
          <a:prstGeom prst="rect">
            <a:avLst/>
          </a:prstGeom>
        </p:spPr>
      </p:pic>
    </p:spTree>
    <p:extLst>
      <p:ext uri="{BB962C8B-B14F-4D97-AF65-F5344CB8AC3E}">
        <p14:creationId xmlns:p14="http://schemas.microsoft.com/office/powerpoint/2010/main" val="1586247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C8D784-6AD2-F070-E6AF-DA55D0FE2D41}"/>
              </a:ext>
            </a:extLst>
          </p:cNvPr>
          <p:cNvSpPr txBox="1"/>
          <p:nvPr/>
        </p:nvSpPr>
        <p:spPr>
          <a:xfrm>
            <a:off x="491613" y="471948"/>
            <a:ext cx="171081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Kerala</a:t>
            </a:r>
            <a:endParaRPr lang="en-IN" sz="2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563F648-698A-C1C7-1E1C-F7697121BA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722" y="872058"/>
            <a:ext cx="10166555" cy="5683213"/>
          </a:xfrm>
          <a:prstGeom prst="rect">
            <a:avLst/>
          </a:prstGeom>
        </p:spPr>
      </p:pic>
    </p:spTree>
    <p:extLst>
      <p:ext uri="{BB962C8B-B14F-4D97-AF65-F5344CB8AC3E}">
        <p14:creationId xmlns:p14="http://schemas.microsoft.com/office/powerpoint/2010/main" val="2601729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B250F2-E8C1-3B00-EC6E-E68B3D1BE44C}"/>
              </a:ext>
            </a:extLst>
          </p:cNvPr>
          <p:cNvSpPr txBox="1"/>
          <p:nvPr/>
        </p:nvSpPr>
        <p:spPr>
          <a:xfrm>
            <a:off x="442452" y="462116"/>
            <a:ext cx="2359742"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Maharashtra</a:t>
            </a:r>
            <a:endParaRPr lang="en-IN" sz="2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D1429BD-2931-12E3-C4AD-D3EE1AB564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8362" y="862226"/>
            <a:ext cx="10186220" cy="5715802"/>
          </a:xfrm>
          <a:prstGeom prst="rect">
            <a:avLst/>
          </a:prstGeom>
        </p:spPr>
      </p:pic>
    </p:spTree>
    <p:extLst>
      <p:ext uri="{BB962C8B-B14F-4D97-AF65-F5344CB8AC3E}">
        <p14:creationId xmlns:p14="http://schemas.microsoft.com/office/powerpoint/2010/main" val="1013591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5A24D8-BE6E-41B8-282E-89D8041EC19E}"/>
              </a:ext>
            </a:extLst>
          </p:cNvPr>
          <p:cNvSpPr txBox="1"/>
          <p:nvPr/>
        </p:nvSpPr>
        <p:spPr>
          <a:xfrm>
            <a:off x="383458" y="227093"/>
            <a:ext cx="2399071"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Telangana</a:t>
            </a:r>
            <a:endParaRPr lang="en-IN" sz="2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07FC441-8FFA-8F29-5B56-3C095D139C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974" y="705861"/>
            <a:ext cx="10353368" cy="5798178"/>
          </a:xfrm>
          <a:prstGeom prst="rect">
            <a:avLst/>
          </a:prstGeom>
        </p:spPr>
      </p:pic>
    </p:spTree>
    <p:extLst>
      <p:ext uri="{BB962C8B-B14F-4D97-AF65-F5344CB8AC3E}">
        <p14:creationId xmlns:p14="http://schemas.microsoft.com/office/powerpoint/2010/main" val="1653313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B302C8-866E-68D8-98EF-9E9F8F104B3C}"/>
              </a:ext>
            </a:extLst>
          </p:cNvPr>
          <p:cNvSpPr txBox="1"/>
          <p:nvPr/>
        </p:nvSpPr>
        <p:spPr>
          <a:xfrm>
            <a:off x="363794" y="285135"/>
            <a:ext cx="243840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Uttar</a:t>
            </a:r>
            <a:r>
              <a:rPr lang="en-US" dirty="0"/>
              <a:t> </a:t>
            </a:r>
            <a:r>
              <a:rPr lang="en-US" sz="2000" b="1" dirty="0">
                <a:latin typeface="Times New Roman" panose="02020603050405020304" pitchFamily="18" charset="0"/>
                <a:cs typeface="Times New Roman" panose="02020603050405020304" pitchFamily="18" charset="0"/>
              </a:rPr>
              <a:t>Pradesh</a:t>
            </a:r>
            <a:endParaRPr lang="en-IN" sz="2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E3314DE-FBB3-6DEE-F9A5-A01C6C74DC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084" y="861334"/>
            <a:ext cx="10402529" cy="5841308"/>
          </a:xfrm>
          <a:prstGeom prst="rect">
            <a:avLst/>
          </a:prstGeom>
        </p:spPr>
      </p:pic>
    </p:spTree>
    <p:extLst>
      <p:ext uri="{BB962C8B-B14F-4D97-AF65-F5344CB8AC3E}">
        <p14:creationId xmlns:p14="http://schemas.microsoft.com/office/powerpoint/2010/main" val="3137457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Man wearing a hoodie">
            <a:extLst>
              <a:ext uri="{FF2B5EF4-FFF2-40B4-BE49-F238E27FC236}">
                <a16:creationId xmlns:a16="http://schemas.microsoft.com/office/drawing/2014/main" id="{0D8BBE0F-D54B-1B2D-2CDC-C4A06D977DD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30740" y="1904386"/>
            <a:ext cx="1285875" cy="1733550"/>
          </a:xfrm>
          <a:prstGeom prst="rect">
            <a:avLst/>
          </a:prstGeom>
        </p:spPr>
      </p:pic>
      <p:sp>
        <p:nvSpPr>
          <p:cNvPr id="6" name="TextBox 5">
            <a:extLst>
              <a:ext uri="{FF2B5EF4-FFF2-40B4-BE49-F238E27FC236}">
                <a16:creationId xmlns:a16="http://schemas.microsoft.com/office/drawing/2014/main" id="{D1DDCFE8-6109-376E-4B28-5C4576DA4345}"/>
              </a:ext>
            </a:extLst>
          </p:cNvPr>
          <p:cNvSpPr txBox="1"/>
          <p:nvPr/>
        </p:nvSpPr>
        <p:spPr>
          <a:xfrm>
            <a:off x="5250426" y="3716594"/>
            <a:ext cx="3215147" cy="769441"/>
          </a:xfrm>
          <a:prstGeom prst="rect">
            <a:avLst/>
          </a:prstGeom>
          <a:noFill/>
        </p:spPr>
        <p:txBody>
          <a:bodyPr wrap="square" rtlCol="0">
            <a:spAutoFit/>
          </a:bodyPr>
          <a:lstStyle/>
          <a:p>
            <a:r>
              <a:rPr lang="en-IN" sz="4400" b="1" dirty="0">
                <a:solidFill>
                  <a:schemeClr val="accent2">
                    <a:lumMod val="75000"/>
                  </a:schemeClr>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014411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91C96-4941-43C6-9D7E-1B069110B630}"/>
              </a:ext>
            </a:extLst>
          </p:cNvPr>
          <p:cNvSpPr>
            <a:spLocks noGrp="1"/>
          </p:cNvSpPr>
          <p:nvPr>
            <p:ph type="title"/>
          </p:nvPr>
        </p:nvSpPr>
        <p:spPr>
          <a:xfrm>
            <a:off x="677334" y="609600"/>
            <a:ext cx="9409058" cy="762000"/>
          </a:xfrm>
        </p:spPr>
        <p:txBody>
          <a:bodyPr>
            <a:normAutofit fontScale="90000"/>
          </a:bodyPr>
          <a:lstStyle/>
          <a:p>
            <a:pPr algn="ctr"/>
            <a:r>
              <a:rPr lang="en-US" sz="4900" b="1" dirty="0">
                <a:latin typeface="Times New Roman" panose="02020603050405020304" pitchFamily="18" charset="0"/>
                <a:cs typeface="Times New Roman" panose="02020603050405020304" pitchFamily="18" charset="0"/>
              </a:rPr>
              <a:t>Main Agenda</a:t>
            </a:r>
            <a:endParaRPr lang="en-IN" sz="49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AE45398-196E-4212-9CFB-73BBA8C261B8}"/>
              </a:ext>
            </a:extLst>
          </p:cNvPr>
          <p:cNvSpPr>
            <a:spLocks noGrp="1"/>
          </p:cNvSpPr>
          <p:nvPr>
            <p:ph idx="1"/>
          </p:nvPr>
        </p:nvSpPr>
        <p:spPr>
          <a:xfrm>
            <a:off x="677334" y="1726163"/>
            <a:ext cx="8596668" cy="3405673"/>
          </a:xfrm>
        </p:spPr>
        <p:txBody>
          <a:bodyPr>
            <a:normAutofit/>
          </a:bodyPr>
          <a:lstStyle/>
          <a:p>
            <a:pPr marL="0" lvl="0" indent="0" algn="just">
              <a:lnSpc>
                <a:spcPct val="107000"/>
              </a:lnSpc>
              <a:spcAft>
                <a:spcPts val="800"/>
              </a:spcAft>
              <a:buNone/>
              <a:tabLst>
                <a:tab pos="457200" algn="l"/>
              </a:tabLst>
            </a:pPr>
            <a:r>
              <a:rPr lang="en-IN" kern="100" dirty="0">
                <a:latin typeface="Times New Roman" panose="02020603050405020304" pitchFamily="18" charset="0"/>
                <a:ea typeface="Calibri" panose="020F0502020204030204" pitchFamily="34" charset="0"/>
                <a:cs typeface="Times New Roman" panose="02020603050405020304" pitchFamily="18" charset="0"/>
              </a:rPr>
              <a:t>1. Data collection through web scraping and open datasets.</a:t>
            </a:r>
          </a:p>
          <a:p>
            <a:pPr marL="0" lvl="0" indent="0" algn="just">
              <a:lnSpc>
                <a:spcPct val="107000"/>
              </a:lnSpc>
              <a:spcAft>
                <a:spcPts val="800"/>
              </a:spcAft>
              <a:buNone/>
              <a:tabLst>
                <a:tab pos="457200" algn="l"/>
              </a:tabLst>
            </a:pPr>
            <a:r>
              <a:rPr lang="en-IN" kern="100" dirty="0">
                <a:latin typeface="Times New Roman" panose="02020603050405020304" pitchFamily="18" charset="0"/>
                <a:ea typeface="Calibri" panose="020F0502020204030204" pitchFamily="34" charset="0"/>
                <a:cs typeface="Times New Roman" panose="02020603050405020304" pitchFamily="18" charset="0"/>
              </a:rPr>
              <a:t>2. Data cleaning, preprocessing, and modelling in Python Using Visual Studio.</a:t>
            </a:r>
          </a:p>
          <a:p>
            <a:pPr marL="0" lvl="0" indent="0" algn="just">
              <a:lnSpc>
                <a:spcPct val="107000"/>
              </a:lnSpc>
              <a:spcAft>
                <a:spcPts val="800"/>
              </a:spcAft>
              <a:buNone/>
              <a:tabLst>
                <a:tab pos="457200" algn="l"/>
              </a:tabLst>
            </a:pPr>
            <a:r>
              <a:rPr lang="en-IN" kern="100" dirty="0">
                <a:latin typeface="Times New Roman" panose="02020603050405020304" pitchFamily="18" charset="0"/>
                <a:ea typeface="Calibri" panose="020F0502020204030204" pitchFamily="34" charset="0"/>
                <a:cs typeface="Times New Roman" panose="02020603050405020304" pitchFamily="18" charset="0"/>
              </a:rPr>
              <a:t>3. Creating impactful visualizations in Power BI to uncover actionable insights.</a:t>
            </a:r>
          </a:p>
          <a:p>
            <a:pPr marL="0" indent="0">
              <a:buNone/>
            </a:pPr>
            <a:r>
              <a:rPr lang="en-US" kern="100" dirty="0">
                <a:latin typeface="Times New Roman" panose="02020603050405020304" pitchFamily="18" charset="0"/>
                <a:ea typeface="Calibri" panose="020F0502020204030204" pitchFamily="34" charset="0"/>
                <a:cs typeface="Times New Roman" panose="02020603050405020304" pitchFamily="18" charset="0"/>
              </a:rPr>
              <a:t>An in-depth exploration of web scraping and data visualization using Python on the “Careers 360" website, focusing on retrieving data from colleges across India. This project highlights the power of extracting, analyzing, and visualizing data to provide actionable insights into the Indian higher education landscape.</a:t>
            </a:r>
            <a:endParaRPr lang="en-IN" kern="1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18897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BD2CF7-646A-00F1-CC4F-3836110B2F1C}"/>
              </a:ext>
            </a:extLst>
          </p:cNvPr>
          <p:cNvSpPr>
            <a:spLocks noGrp="1"/>
          </p:cNvSpPr>
          <p:nvPr>
            <p:ph type="title"/>
          </p:nvPr>
        </p:nvSpPr>
        <p:spPr>
          <a:xfrm>
            <a:off x="668004" y="460310"/>
            <a:ext cx="9011642" cy="622852"/>
          </a:xfrm>
        </p:spPr>
        <p:txBody>
          <a:bodyPr>
            <a:normAutofit fontScale="90000"/>
          </a:bodyPr>
          <a:lstStyle/>
          <a:p>
            <a:pPr algn="ctr">
              <a:lnSpc>
                <a:spcPct val="107000"/>
              </a:lnSpc>
              <a:spcAft>
                <a:spcPts val="800"/>
              </a:spcAft>
            </a:pPr>
            <a:r>
              <a:rPr lang="en-IN" sz="4900" b="1" dirty="0">
                <a:latin typeface="Times New Roman" panose="02020603050405020304" pitchFamily="18" charset="0"/>
                <a:cs typeface="Times New Roman" panose="02020603050405020304" pitchFamily="18" charset="0"/>
              </a:rPr>
              <a:t>Tools and Technologies</a:t>
            </a:r>
          </a:p>
        </p:txBody>
      </p:sp>
      <p:sp>
        <p:nvSpPr>
          <p:cNvPr id="7" name="Content Placeholder 6">
            <a:extLst>
              <a:ext uri="{FF2B5EF4-FFF2-40B4-BE49-F238E27FC236}">
                <a16:creationId xmlns:a16="http://schemas.microsoft.com/office/drawing/2014/main" id="{C4DE5B4F-8689-45EC-B0B4-BF784F3A9177}"/>
              </a:ext>
            </a:extLst>
          </p:cNvPr>
          <p:cNvSpPr>
            <a:spLocks noGrp="1"/>
          </p:cNvSpPr>
          <p:nvPr>
            <p:ph idx="1"/>
          </p:nvPr>
        </p:nvSpPr>
        <p:spPr>
          <a:xfrm>
            <a:off x="668003" y="1376817"/>
            <a:ext cx="9679645" cy="4034938"/>
          </a:xfrm>
        </p:spPr>
        <p:txBody>
          <a:bodyPr>
            <a:normAutofit fontScale="92500" lnSpcReduction="20000"/>
          </a:bodyPr>
          <a:lstStyle/>
          <a:p>
            <a:pPr marL="0" indent="0" algn="just">
              <a:lnSpc>
                <a:spcPct val="107000"/>
              </a:lnSpc>
              <a:spcAft>
                <a:spcPts val="800"/>
              </a:spcAft>
              <a:buNone/>
            </a:pPr>
            <a:r>
              <a:rPr lang="en-IN" sz="2900" b="1" kern="100" dirty="0">
                <a:effectLst/>
                <a:latin typeface="Times New Roman" panose="02020603050405020304" pitchFamily="18" charset="0"/>
                <a:ea typeface="Calibri" panose="020F0502020204030204" pitchFamily="34" charset="0"/>
                <a:cs typeface="Times New Roman" panose="02020603050405020304" pitchFamily="18" charset="0"/>
              </a:rPr>
              <a:t>Software Requirements</a:t>
            </a:r>
            <a:endParaRPr lang="en-IN" sz="29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900" kern="100" dirty="0">
                <a:effectLst/>
                <a:latin typeface="Times New Roman" panose="02020603050405020304" pitchFamily="18" charset="0"/>
                <a:ea typeface="Calibri" panose="020F0502020204030204" pitchFamily="34" charset="0"/>
                <a:cs typeface="Times New Roman" panose="02020603050405020304" pitchFamily="18" charset="0"/>
              </a:rPr>
              <a:t>1. Excel </a:t>
            </a:r>
          </a:p>
          <a:p>
            <a:pPr marL="0" indent="0">
              <a:lnSpc>
                <a:spcPct val="107000"/>
              </a:lnSpc>
              <a:spcAft>
                <a:spcPts val="800"/>
              </a:spcAft>
              <a:buNone/>
            </a:pPr>
            <a:r>
              <a:rPr lang="en-IN" sz="1900" kern="100" dirty="0">
                <a:effectLst/>
                <a:latin typeface="Times New Roman" panose="02020603050405020304" pitchFamily="18" charset="0"/>
                <a:ea typeface="Calibri" panose="020F0502020204030204" pitchFamily="34" charset="0"/>
                <a:cs typeface="Times New Roman" panose="02020603050405020304" pitchFamily="18" charset="0"/>
              </a:rPr>
              <a:t>2. Python (Visual Studio)</a:t>
            </a:r>
          </a:p>
          <a:p>
            <a:pPr marL="0" indent="0">
              <a:lnSpc>
                <a:spcPct val="107000"/>
              </a:lnSpc>
              <a:spcAft>
                <a:spcPts val="800"/>
              </a:spcAft>
              <a:buNone/>
            </a:pPr>
            <a:r>
              <a:rPr lang="en-IN" sz="1900" kern="100" dirty="0">
                <a:effectLst/>
                <a:latin typeface="Times New Roman" panose="02020603050405020304" pitchFamily="18" charset="0"/>
                <a:ea typeface="Calibri" panose="020F0502020204030204" pitchFamily="34" charset="0"/>
                <a:cs typeface="Times New Roman" panose="02020603050405020304" pitchFamily="18" charset="0"/>
              </a:rPr>
              <a:t>3. Power BI</a:t>
            </a:r>
          </a:p>
          <a:p>
            <a:pPr marL="0" indent="0" algn="just">
              <a:lnSpc>
                <a:spcPct val="107000"/>
              </a:lnSpc>
              <a:spcAft>
                <a:spcPts val="800"/>
              </a:spcAft>
              <a:buNone/>
            </a:pPr>
            <a:r>
              <a:rPr lang="en-IN" sz="2900" b="1" kern="100" dirty="0">
                <a:latin typeface="Times New Roman" panose="02020603050405020304" pitchFamily="18" charset="0"/>
                <a:ea typeface="Calibri" panose="020F0502020204030204" pitchFamily="34" charset="0"/>
                <a:cs typeface="Times New Roman" panose="02020603050405020304" pitchFamily="18" charset="0"/>
              </a:rPr>
              <a:t>Main Software Libraries </a:t>
            </a:r>
          </a:p>
          <a:p>
            <a:pPr marL="0" indent="0">
              <a:lnSpc>
                <a:spcPct val="107000"/>
              </a:lnSpc>
              <a:spcAft>
                <a:spcPts val="800"/>
              </a:spcAft>
              <a:buNone/>
            </a:pPr>
            <a:r>
              <a:rPr lang="en-IN" sz="1900" kern="100" dirty="0">
                <a:latin typeface="Times New Roman" panose="02020603050405020304" pitchFamily="18" charset="0"/>
                <a:ea typeface="Calibri" panose="020F0502020204030204" pitchFamily="34" charset="0"/>
                <a:cs typeface="Times New Roman" panose="02020603050405020304" pitchFamily="18" charset="0"/>
              </a:rPr>
              <a:t>1. Beautiful Soup</a:t>
            </a:r>
          </a:p>
          <a:p>
            <a:pPr marL="0" indent="0">
              <a:lnSpc>
                <a:spcPct val="107000"/>
              </a:lnSpc>
              <a:spcAft>
                <a:spcPts val="800"/>
              </a:spcAft>
              <a:buNone/>
            </a:pPr>
            <a:r>
              <a:rPr lang="en-IN" sz="1900" kern="100" dirty="0">
                <a:latin typeface="Times New Roman" panose="02020603050405020304" pitchFamily="18" charset="0"/>
                <a:ea typeface="Calibri" panose="020F0502020204030204" pitchFamily="34" charset="0"/>
                <a:cs typeface="Times New Roman" panose="02020603050405020304" pitchFamily="18" charset="0"/>
              </a:rPr>
              <a:t>2. Requests</a:t>
            </a:r>
          </a:p>
          <a:p>
            <a:pPr marL="0" indent="0">
              <a:lnSpc>
                <a:spcPct val="107000"/>
              </a:lnSpc>
              <a:spcAft>
                <a:spcPts val="800"/>
              </a:spcAft>
              <a:buNone/>
            </a:pPr>
            <a:r>
              <a:rPr lang="en-IN" sz="1900" kern="100" dirty="0">
                <a:latin typeface="Times New Roman" panose="02020603050405020304" pitchFamily="18" charset="0"/>
                <a:ea typeface="Calibri" panose="020F0502020204030204" pitchFamily="34" charset="0"/>
                <a:cs typeface="Times New Roman" panose="02020603050405020304" pitchFamily="18" charset="0"/>
              </a:rPr>
              <a:t>3. Openpyxl</a:t>
            </a:r>
          </a:p>
          <a:p>
            <a:pPr marL="0" indent="0">
              <a:buNone/>
            </a:pPr>
            <a:endParaRPr lang="en-IN" dirty="0"/>
          </a:p>
        </p:txBody>
      </p:sp>
    </p:spTree>
    <p:extLst>
      <p:ext uri="{BB962C8B-B14F-4D97-AF65-F5344CB8AC3E}">
        <p14:creationId xmlns:p14="http://schemas.microsoft.com/office/powerpoint/2010/main" val="3144750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A546F-D4B3-483E-B35A-C5F6E82D51B4}"/>
              </a:ext>
            </a:extLst>
          </p:cNvPr>
          <p:cNvSpPr>
            <a:spLocks noGrp="1"/>
          </p:cNvSpPr>
          <p:nvPr>
            <p:ph type="title"/>
          </p:nvPr>
        </p:nvSpPr>
        <p:spPr>
          <a:xfrm>
            <a:off x="569843" y="609601"/>
            <a:ext cx="10233887" cy="640702"/>
          </a:xfrm>
        </p:spPr>
        <p:txBody>
          <a:bodyPr>
            <a:noAutofit/>
          </a:bodyPr>
          <a:lstStyle/>
          <a:p>
            <a:r>
              <a:rPr lang="en-US" sz="4400" b="1" dirty="0">
                <a:latin typeface="Times New Roman" panose="02020603050405020304" pitchFamily="18" charset="0"/>
                <a:cs typeface="Times New Roman" panose="02020603050405020304" pitchFamily="18" charset="0"/>
              </a:rPr>
              <a:t>Introduction</a:t>
            </a:r>
            <a:endParaRPr lang="en-IN" sz="4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5872C4-E254-4885-A62E-A63BEA29289F}"/>
              </a:ext>
            </a:extLst>
          </p:cNvPr>
          <p:cNvSpPr>
            <a:spLocks noGrp="1"/>
          </p:cNvSpPr>
          <p:nvPr>
            <p:ph idx="1"/>
          </p:nvPr>
        </p:nvSpPr>
        <p:spPr>
          <a:xfrm>
            <a:off x="569843" y="1553346"/>
            <a:ext cx="11009447" cy="3429201"/>
          </a:xfrm>
        </p:spPr>
        <p:txBody>
          <a:bodyPr>
            <a:normAutofit/>
          </a:bodyPr>
          <a:lstStyle/>
          <a:p>
            <a:pPr>
              <a:buFont typeface="Wingdings" panose="05000000000000000000" pitchFamily="2" charset="2"/>
              <a:buChar char="v"/>
            </a:pPr>
            <a:r>
              <a:rPr lang="en-US" sz="2000" b="1" kern="100" dirty="0">
                <a:latin typeface="Times New Roman" panose="02020603050405020304" pitchFamily="18" charset="0"/>
                <a:ea typeface="Calibri" panose="020F0502020204030204" pitchFamily="34" charset="0"/>
                <a:cs typeface="Times New Roman" panose="02020603050405020304" pitchFamily="18" charset="0"/>
              </a:rPr>
              <a:t>Overview of project</a:t>
            </a: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a:t>
            </a:r>
          </a:p>
          <a:p>
            <a:pPr marL="400050" lvl="1" indent="0">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Data collection through web scraping. Data cleaning, preprocessing, and modelling in Python Using Visual Studio.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Creating impactful visualizations in Power BI to uncover actionable insights.</a:t>
            </a:r>
          </a:p>
          <a:p>
            <a:pPr>
              <a:buFont typeface="Wingdings" panose="05000000000000000000" pitchFamily="2" charset="2"/>
              <a:buChar char="v"/>
            </a:pPr>
            <a:r>
              <a:rPr lang="en-US" sz="2000" b="1" kern="100" dirty="0">
                <a:latin typeface="Times New Roman" panose="02020603050405020304" pitchFamily="18" charset="0"/>
                <a:ea typeface="Calibri" panose="020F0502020204030204" pitchFamily="34" charset="0"/>
                <a:cs typeface="Times New Roman" panose="02020603050405020304" pitchFamily="18" charset="0"/>
              </a:rPr>
              <a:t>Importance of Analyzing Engineering Colleges Data:</a:t>
            </a:r>
          </a:p>
          <a:p>
            <a:pPr marL="400050" lvl="1" indent="0">
              <a:buNone/>
            </a:pPr>
            <a:r>
              <a:rPr lang="en-US" sz="1800" kern="100" dirty="0">
                <a:latin typeface="Times New Roman" panose="02020603050405020304" pitchFamily="18" charset="0"/>
                <a:ea typeface="Calibri" panose="020F0502020204030204" pitchFamily="34" charset="0"/>
                <a:cs typeface="Times New Roman" panose="02020603050405020304" pitchFamily="18" charset="0"/>
              </a:rPr>
              <a:t>Understanding engineering college data is critical to identifying trends, analyzing fee structures, student preferences, course popularity, and regional variations.</a:t>
            </a:r>
            <a:endParaRPr lang="en-IN" sz="1800" kern="100" dirty="0">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v"/>
            </a:pPr>
            <a:r>
              <a:rPr lang="en-US" sz="2000" b="1" kern="100" dirty="0">
                <a:latin typeface="Times New Roman" panose="02020603050405020304" pitchFamily="18" charset="0"/>
                <a:ea typeface="Calibri" panose="020F0502020204030204" pitchFamily="34" charset="0"/>
                <a:cs typeface="Times New Roman" panose="02020603050405020304" pitchFamily="18" charset="0"/>
              </a:rPr>
              <a:t>Importance of web scraping and data preprocessing and data visualization:</a:t>
            </a:r>
          </a:p>
          <a:p>
            <a:pPr marL="400050" lvl="1" indent="0">
              <a:buNone/>
            </a:pPr>
            <a:r>
              <a:rPr lang="en-US" sz="1800" kern="100" dirty="0">
                <a:latin typeface="Times New Roman" panose="02020603050405020304" pitchFamily="18" charset="0"/>
                <a:ea typeface="Calibri" panose="020F0502020204030204" pitchFamily="34" charset="0"/>
                <a:cs typeface="Times New Roman" panose="02020603050405020304" pitchFamily="18" charset="0"/>
              </a:rPr>
              <a:t>Web scraping is used to extract the data form the websites. Visualization tools like Power Bi make complex datasets easier to understand and communicate, enabling data-driven decision-making.</a:t>
            </a:r>
          </a:p>
          <a:p>
            <a:pPr marL="0" indent="0">
              <a:buNone/>
            </a:pPr>
            <a:endParaRPr lang="en-IN" sz="20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29130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8598BC-8C84-B137-50D5-A2161F732DED}"/>
              </a:ext>
            </a:extLst>
          </p:cNvPr>
          <p:cNvSpPr>
            <a:spLocks noGrp="1"/>
          </p:cNvSpPr>
          <p:nvPr>
            <p:ph type="title"/>
          </p:nvPr>
        </p:nvSpPr>
        <p:spPr>
          <a:xfrm>
            <a:off x="695536" y="474289"/>
            <a:ext cx="9940903" cy="776514"/>
          </a:xfrm>
        </p:spPr>
        <p:txBody>
          <a:bodyPr>
            <a:normAutofit/>
          </a:bodyPr>
          <a:lstStyle/>
          <a:p>
            <a:r>
              <a:rPr lang="en-US" sz="4400" b="1" dirty="0">
                <a:latin typeface="Times New Roman" panose="02020603050405020304" pitchFamily="18" charset="0"/>
                <a:cs typeface="Times New Roman" panose="02020603050405020304" pitchFamily="18" charset="0"/>
              </a:rPr>
              <a:t>Web Scraping</a:t>
            </a:r>
            <a:endParaRPr lang="en-IN" sz="4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1C00D5-5947-4A80-BC40-F210F755F514}"/>
              </a:ext>
            </a:extLst>
          </p:cNvPr>
          <p:cNvSpPr>
            <a:spLocks noGrp="1"/>
          </p:cNvSpPr>
          <p:nvPr>
            <p:ph idx="1"/>
          </p:nvPr>
        </p:nvSpPr>
        <p:spPr>
          <a:xfrm>
            <a:off x="549045" y="1405511"/>
            <a:ext cx="10233887" cy="4425018"/>
          </a:xfrm>
        </p:spPr>
        <p:txBody>
          <a:bodyPr>
            <a:normAutofit lnSpcReduction="10000"/>
          </a:bodyPr>
          <a:lstStyle/>
          <a:p>
            <a:pPr>
              <a:buFont typeface="Wingdings" panose="05000000000000000000" pitchFamily="2" charset="2"/>
              <a:buChar char="v"/>
            </a:pPr>
            <a:r>
              <a:rPr lang="en-US" sz="2000" b="1" dirty="0">
                <a:latin typeface="Times New Roman" panose="02020603050405020304" pitchFamily="18" charset="0"/>
                <a:ea typeface="Fira Sans" pitchFamily="34" charset="-122"/>
                <a:cs typeface="Times New Roman" panose="02020603050405020304" pitchFamily="18" charset="0"/>
              </a:rPr>
              <a:t>Step 1: Importing Libraries</a:t>
            </a:r>
            <a:endParaRPr lang="en-US" dirty="0">
              <a:latin typeface="Times New Roman" panose="02020603050405020304" pitchFamily="18" charset="0"/>
              <a:cs typeface="Times New Roman" panose="02020603050405020304" pitchFamily="18" charset="0"/>
            </a:endParaRPr>
          </a:p>
          <a:p>
            <a:pPr lvl="1">
              <a:lnSpc>
                <a:spcPts val="1425"/>
              </a:lnSpc>
              <a:buFont typeface="+mj-lt"/>
              <a:buAutoNum type="arabicPeriod"/>
            </a:pPr>
            <a:r>
              <a:rPr lang="en-IN" sz="1800" kern="100" dirty="0">
                <a:latin typeface="Times New Roman" panose="02020603050405020304" pitchFamily="18" charset="0"/>
                <a:ea typeface="Calibri" panose="020F0502020204030204" pitchFamily="34" charset="0"/>
                <a:cs typeface="Times New Roman" panose="02020603050405020304" pitchFamily="18" charset="0"/>
              </a:rPr>
              <a:t>import requests </a:t>
            </a:r>
            <a:r>
              <a:rPr lang="en-US" sz="1800" dirty="0">
                <a:solidFill>
                  <a:schemeClr val="accent5">
                    <a:lumMod val="75000"/>
                  </a:schemeClr>
                </a:solidFill>
                <a:latin typeface="Times New Roman" panose="02020603050405020304" pitchFamily="18" charset="0"/>
                <a:ea typeface="Fira Sans" pitchFamily="34" charset="-122"/>
                <a:cs typeface="Times New Roman" panose="02020603050405020304" pitchFamily="18" charset="0"/>
              </a:rPr>
              <a:t># HTTP requests :-web scraping or interacting with web</a:t>
            </a:r>
            <a:endParaRPr lang="en-US" sz="1800" dirty="0">
              <a:solidFill>
                <a:schemeClr val="accent5">
                  <a:lumMod val="75000"/>
                </a:schemeClr>
              </a:solidFill>
              <a:latin typeface="Times New Roman" panose="02020603050405020304" pitchFamily="18" charset="0"/>
              <a:cs typeface="Times New Roman" panose="02020603050405020304" pitchFamily="18" charset="0"/>
            </a:endParaRPr>
          </a:p>
          <a:p>
            <a:pPr lvl="1">
              <a:lnSpc>
                <a:spcPts val="1425"/>
              </a:lnSpc>
              <a:buFont typeface="+mj-lt"/>
              <a:buAutoNum type="arabicPeriod"/>
            </a:pPr>
            <a:r>
              <a:rPr lang="en-US" sz="1800" dirty="0">
                <a:latin typeface="Times New Roman" panose="02020603050405020304" pitchFamily="18" charset="0"/>
                <a:ea typeface="Fira Sans" pitchFamily="34" charset="-122"/>
                <a:cs typeface="Times New Roman" panose="02020603050405020304" pitchFamily="18" charset="0"/>
              </a:rPr>
              <a:t>from bs4 import Beautiful Soup </a:t>
            </a:r>
            <a:r>
              <a:rPr lang="en-US" sz="1800" dirty="0">
                <a:solidFill>
                  <a:schemeClr val="accent5">
                    <a:lumMod val="75000"/>
                  </a:schemeClr>
                </a:solidFill>
                <a:latin typeface="Times New Roman" panose="02020603050405020304" pitchFamily="18" charset="0"/>
                <a:cs typeface="Times New Roman" panose="02020603050405020304" pitchFamily="18" charset="0"/>
              </a:rPr>
              <a:t># HTML parsing using Beautiful Soup : pulling data out of HTML and XML files and searching and modifying phrase tree</a:t>
            </a:r>
            <a:endParaRPr lang="en-IN" sz="1800" dirty="0">
              <a:solidFill>
                <a:schemeClr val="accent5">
                  <a:lumMod val="75000"/>
                </a:schemeClr>
              </a:solidFill>
              <a:latin typeface="Times New Roman" panose="02020603050405020304" pitchFamily="18" charset="0"/>
              <a:cs typeface="Times New Roman" panose="02020603050405020304" pitchFamily="18" charset="0"/>
            </a:endParaRPr>
          </a:p>
          <a:p>
            <a:pPr lvl="1">
              <a:buFont typeface="+mj-lt"/>
              <a:buAutoNum type="arabicPeriod"/>
            </a:pPr>
            <a:r>
              <a:rPr lang="en-IN" sz="1800" kern="100" dirty="0">
                <a:latin typeface="Times New Roman" panose="02020603050405020304" pitchFamily="18" charset="0"/>
                <a:ea typeface="Calibri" panose="020F0502020204030204" pitchFamily="34" charset="0"/>
                <a:cs typeface="Times New Roman" panose="02020603050405020304" pitchFamily="18" charset="0"/>
              </a:rPr>
              <a:t>import openpyxl </a:t>
            </a:r>
            <a:r>
              <a:rPr lang="en-IN" sz="1800" dirty="0">
                <a:solidFill>
                  <a:schemeClr val="accent5">
                    <a:lumMod val="75000"/>
                  </a:schemeClr>
                </a:solidFill>
                <a:latin typeface="Times New Roman" panose="02020603050405020304" pitchFamily="18" charset="0"/>
                <a:cs typeface="Times New Roman" panose="02020603050405020304" pitchFamily="18" charset="0"/>
              </a:rPr>
              <a:t>#</a:t>
            </a:r>
            <a:r>
              <a:rPr lang="en-US" sz="1800" dirty="0">
                <a:solidFill>
                  <a:schemeClr val="accent5">
                    <a:lumMod val="75000"/>
                  </a:schemeClr>
                </a:solidFill>
                <a:latin typeface="Times New Roman" panose="02020603050405020304" pitchFamily="18" charset="0"/>
                <a:cs typeface="Times New Roman" panose="02020603050405020304" pitchFamily="18" charset="0"/>
              </a:rPr>
              <a:t> The openpyxl library in Python is used for working with Excel files</a:t>
            </a:r>
          </a:p>
          <a:p>
            <a:pPr lvl="1">
              <a:buFont typeface="+mj-lt"/>
              <a:buAutoNum type="arabicPeriod"/>
            </a:pPr>
            <a:r>
              <a:rPr lang="en-IN" sz="1800" kern="100" dirty="0">
                <a:latin typeface="Times New Roman" panose="02020603050405020304" pitchFamily="18" charset="0"/>
                <a:ea typeface="Calibri" panose="020F0502020204030204" pitchFamily="34" charset="0"/>
                <a:cs typeface="Times New Roman" panose="02020603050405020304" pitchFamily="18" charset="0"/>
              </a:rPr>
              <a:t>from openpyxl import Workbook </a:t>
            </a:r>
            <a:r>
              <a:rPr lang="en-IN" sz="1800" dirty="0">
                <a:solidFill>
                  <a:schemeClr val="accent5">
                    <a:lumMod val="75000"/>
                  </a:schemeClr>
                </a:solidFill>
                <a:latin typeface="Times New Roman" panose="02020603050405020304" pitchFamily="18" charset="0"/>
                <a:cs typeface="Times New Roman" panose="02020603050405020304" pitchFamily="18" charset="0"/>
              </a:rPr>
              <a:t>#</a:t>
            </a:r>
            <a:r>
              <a:rPr lang="en-US" sz="1800" dirty="0">
                <a:solidFill>
                  <a:schemeClr val="accent5">
                    <a:lumMod val="75000"/>
                  </a:schemeClr>
                </a:solidFill>
                <a:latin typeface="Times New Roman" panose="02020603050405020304" pitchFamily="18" charset="0"/>
                <a:cs typeface="Times New Roman" panose="02020603050405020304" pitchFamily="18" charset="0"/>
              </a:rPr>
              <a:t> The Workbook class from openpyxl is used to create a new Excel workbook</a:t>
            </a:r>
            <a:endParaRPr lang="en-IN" sz="1800" dirty="0">
              <a:solidFill>
                <a:schemeClr val="accent5">
                  <a:lumMod val="75000"/>
                </a:schemeClr>
              </a:solidFill>
              <a:latin typeface="Times New Roman" panose="02020603050405020304" pitchFamily="18" charset="0"/>
              <a:cs typeface="Times New Roman" panose="02020603050405020304" pitchFamily="18" charset="0"/>
            </a:endParaRPr>
          </a:p>
          <a:p>
            <a:pPr>
              <a:lnSpc>
                <a:spcPts val="1425"/>
              </a:lnSpc>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Step 2 : Opening Excel Sheet</a:t>
            </a:r>
          </a:p>
          <a:p>
            <a:pPr marL="400050" lvl="1" indent="0">
              <a:lnSpc>
                <a:spcPts val="1425"/>
              </a:lnSpc>
              <a:buNone/>
            </a:pPr>
            <a:r>
              <a:rPr lang="en-US" sz="1800" kern="100" dirty="0">
                <a:latin typeface="Times New Roman" panose="02020603050405020304" pitchFamily="18" charset="0"/>
                <a:ea typeface="Calibri" panose="020F0502020204030204" pitchFamily="34" charset="0"/>
                <a:cs typeface="Times New Roman" panose="02020603050405020304" pitchFamily="18" charset="0"/>
              </a:rPr>
              <a:t>excel = openpyxl.Workbook() </a:t>
            </a:r>
            <a:r>
              <a:rPr lang="en-US" sz="1800" dirty="0">
                <a:solidFill>
                  <a:schemeClr val="accent5">
                    <a:lumMod val="75000"/>
                  </a:schemeClr>
                </a:solidFill>
                <a:latin typeface="Times New Roman" panose="02020603050405020304" pitchFamily="18" charset="0"/>
                <a:cs typeface="Times New Roman" panose="02020603050405020304" pitchFamily="18" charset="0"/>
              </a:rPr>
              <a:t># Opening the new workbook</a:t>
            </a:r>
          </a:p>
          <a:p>
            <a:pPr marL="400050" lvl="1" indent="0">
              <a:lnSpc>
                <a:spcPts val="1425"/>
              </a:lnSpc>
              <a:buNone/>
            </a:pPr>
            <a:r>
              <a:rPr lang="en-US" sz="1800" kern="100" dirty="0">
                <a:latin typeface="Times New Roman" panose="02020603050405020304" pitchFamily="18" charset="0"/>
                <a:ea typeface="Calibri" panose="020F0502020204030204" pitchFamily="34" charset="0"/>
                <a:cs typeface="Times New Roman" panose="02020603050405020304" pitchFamily="18" charset="0"/>
              </a:rPr>
              <a:t>sheet = excel.active </a:t>
            </a:r>
            <a:r>
              <a:rPr lang="en-US" sz="1800" dirty="0">
                <a:solidFill>
                  <a:schemeClr val="accent5">
                    <a:lumMod val="75000"/>
                  </a:schemeClr>
                </a:solidFill>
                <a:latin typeface="Times New Roman" panose="02020603050405020304" pitchFamily="18" charset="0"/>
                <a:cs typeface="Times New Roman" panose="02020603050405020304" pitchFamily="18" charset="0"/>
              </a:rPr>
              <a:t># setting up the active sheet to add the data </a:t>
            </a:r>
          </a:p>
          <a:p>
            <a:pPr>
              <a:lnSpc>
                <a:spcPts val="1425"/>
              </a:lnSpc>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Step 3 :Adding columns names to the sheet</a:t>
            </a:r>
          </a:p>
          <a:p>
            <a:pPr marL="400050" lvl="1" indent="0">
              <a:lnSpc>
                <a:spcPts val="1425"/>
              </a:lnSpc>
              <a:buNone/>
            </a:pPr>
            <a:r>
              <a:rPr lang="en-US" sz="1800" kern="100" dirty="0">
                <a:latin typeface="Times New Roman" panose="02020603050405020304" pitchFamily="18" charset="0"/>
                <a:ea typeface="Calibri" panose="020F0502020204030204" pitchFamily="34" charset="0"/>
                <a:cs typeface="Times New Roman" panose="02020603050405020304" pitchFamily="18" charset="0"/>
              </a:rPr>
              <a:t>sheet.append(["College Name","Location","State","Entrance Exam","Fees","Rating","College Affiliation", "Course Name", "Available Courses"]) </a:t>
            </a:r>
            <a:r>
              <a:rPr lang="en-US" sz="1800" dirty="0">
                <a:solidFill>
                  <a:schemeClr val="accent5">
                    <a:lumMod val="75000"/>
                  </a:schemeClr>
                </a:solidFill>
                <a:latin typeface="Times New Roman" panose="02020603050405020304" pitchFamily="18" charset="0"/>
                <a:cs typeface="Times New Roman" panose="02020603050405020304" pitchFamily="18" charset="0"/>
              </a:rPr>
              <a:t># appending column names in the active sheet </a:t>
            </a:r>
          </a:p>
          <a:p>
            <a:pPr marL="400050" lvl="1" indent="0">
              <a:lnSpc>
                <a:spcPts val="1425"/>
              </a:lnSpc>
              <a:buNone/>
            </a:pP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a:p>
            <a:pPr marL="0" indent="0">
              <a:buNone/>
            </a:pPr>
            <a:endParaRPr lang="en-IN" dirty="0"/>
          </a:p>
        </p:txBody>
      </p:sp>
    </p:spTree>
    <p:extLst>
      <p:ext uri="{BB962C8B-B14F-4D97-AF65-F5344CB8AC3E}">
        <p14:creationId xmlns:p14="http://schemas.microsoft.com/office/powerpoint/2010/main" val="779280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92EBD-6B77-4D5A-8999-3C2ED2724336}"/>
              </a:ext>
            </a:extLst>
          </p:cNvPr>
          <p:cNvSpPr>
            <a:spLocks noGrp="1"/>
          </p:cNvSpPr>
          <p:nvPr>
            <p:ph type="title"/>
          </p:nvPr>
        </p:nvSpPr>
        <p:spPr>
          <a:xfrm flipH="1">
            <a:off x="12099234" y="1"/>
            <a:ext cx="92765" cy="119270"/>
          </a:xfrm>
        </p:spPr>
        <p:txBody>
          <a:bodyPr>
            <a:normAutofit fontScale="90000"/>
          </a:bodyPr>
          <a:lstStyle/>
          <a:p>
            <a:r>
              <a:rPr lang="en-US" sz="800" dirty="0"/>
              <a:t>.</a:t>
            </a:r>
            <a:endParaRPr lang="en-IN" sz="800" dirty="0"/>
          </a:p>
        </p:txBody>
      </p:sp>
      <p:sp>
        <p:nvSpPr>
          <p:cNvPr id="3" name="Content Placeholder 2">
            <a:extLst>
              <a:ext uri="{FF2B5EF4-FFF2-40B4-BE49-F238E27FC236}">
                <a16:creationId xmlns:a16="http://schemas.microsoft.com/office/drawing/2014/main" id="{61791C27-818C-4B40-BBCE-5C88EBD77732}"/>
              </a:ext>
            </a:extLst>
          </p:cNvPr>
          <p:cNvSpPr>
            <a:spLocks noGrp="1"/>
          </p:cNvSpPr>
          <p:nvPr>
            <p:ph idx="1"/>
          </p:nvPr>
        </p:nvSpPr>
        <p:spPr>
          <a:xfrm>
            <a:off x="216310" y="700842"/>
            <a:ext cx="11201292" cy="5456316"/>
          </a:xfrm>
        </p:spPr>
        <p:txBody>
          <a:bodyPr>
            <a:normAutofit/>
          </a:bodyPr>
          <a:lstStyle/>
          <a:p>
            <a:pPr>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Step 4 : </a:t>
            </a:r>
            <a:r>
              <a:rPr lang="en-IN" sz="2000" b="1" dirty="0">
                <a:latin typeface="Times New Roman" panose="02020603050405020304" pitchFamily="18" charset="0"/>
                <a:cs typeface="Times New Roman" panose="02020603050405020304" pitchFamily="18" charset="0"/>
              </a:rPr>
              <a:t>CHECKING THE ACCESS OF URL</a:t>
            </a:r>
            <a:endParaRPr lang="en-US" sz="2000" b="1" dirty="0">
              <a:latin typeface="Times New Roman" panose="02020603050405020304" pitchFamily="18" charset="0"/>
              <a:cs typeface="Times New Roman" panose="02020603050405020304" pitchFamily="18" charset="0"/>
            </a:endParaRPr>
          </a:p>
          <a:p>
            <a:pPr marL="400050" lvl="1" indent="0">
              <a:buNone/>
            </a:pPr>
            <a:r>
              <a:rPr lang="en-IN" sz="1800" kern="100" dirty="0">
                <a:latin typeface="Times New Roman" panose="02020603050405020304" pitchFamily="18" charset="0"/>
                <a:ea typeface="Calibri" panose="020F0502020204030204" pitchFamily="34" charset="0"/>
                <a:cs typeface="Times New Roman" panose="02020603050405020304" pitchFamily="18" charset="0"/>
              </a:rPr>
              <a:t>headers = {'User-Agent': 'Mozilla/5.0 (Windows NT 10.0; Win64; x64) AppleWebKit/537.36 (KHTML, like Gecko) Chrome/116.0.0.0 Safari/537.36 Edg/116.0.1938.54'}</a:t>
            </a:r>
            <a:endParaRPr lang="en-US" sz="1800" kern="100" dirty="0">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Step 5 : </a:t>
            </a:r>
            <a:r>
              <a:rPr lang="en-IN" sz="2000" b="1" dirty="0">
                <a:latin typeface="Times New Roman" panose="02020603050405020304" pitchFamily="18" charset="0"/>
                <a:cs typeface="Times New Roman" panose="02020603050405020304" pitchFamily="18" charset="0"/>
              </a:rPr>
              <a:t>URL TO EXTRACT THE DATA USING SOUP OBJECT</a:t>
            </a:r>
          </a:p>
          <a:p>
            <a:pPr marL="400050" lvl="1" indent="0">
              <a:lnSpc>
                <a:spcPts val="1425"/>
              </a:lnSpc>
              <a:buNone/>
            </a:pPr>
            <a:r>
              <a:rPr lang="en-IN" sz="1800" kern="100" dirty="0">
                <a:latin typeface="Times New Roman" panose="02020603050405020304" pitchFamily="18" charset="0"/>
                <a:ea typeface="Calibri" panose="020F0502020204030204" pitchFamily="34" charset="0"/>
                <a:cs typeface="Times New Roman" panose="02020603050405020304" pitchFamily="18" charset="0"/>
              </a:rPr>
              <a:t>Hyderabad_colleges = requests.get("https://engineering.careers360.com/colleges/list-of-engineering-colleges-inindia?entity_type=2&amp;sort_by=3&amp;degree=2&amp;state=25&amp;city=950%2C1365%2C59%2C97%2C73%2C72%2C1253%2C101%2C25979%2C2358%2C359%2C450%2C128%2C936%2C919&amp;stream=1",headers=headers)</a:t>
            </a:r>
          </a:p>
          <a:p>
            <a:pPr marL="400050" lvl="1" indent="0">
              <a:lnSpc>
                <a:spcPts val="1425"/>
              </a:lnSpc>
              <a:buNone/>
            </a:pPr>
            <a:r>
              <a:rPr lang="en-IN" sz="1800" kern="100" dirty="0">
                <a:latin typeface="Times New Roman" panose="02020603050405020304" pitchFamily="18" charset="0"/>
                <a:ea typeface="Calibri" panose="020F0502020204030204" pitchFamily="34" charset="0"/>
                <a:cs typeface="Times New Roman" panose="02020603050405020304" pitchFamily="18" charset="0"/>
              </a:rPr>
              <a:t>Hyd = BeautifulSoup(Hyderabad_colleges.text, "html.parser")</a:t>
            </a:r>
            <a:r>
              <a:rPr lang="en-IN" sz="1800" dirty="0">
                <a:solidFill>
                  <a:schemeClr val="accent5">
                    <a:lumMod val="75000"/>
                  </a:schemeClr>
                </a:solidFill>
                <a:latin typeface="Times New Roman" panose="02020603050405020304" pitchFamily="18" charset="0"/>
                <a:cs typeface="Times New Roman" panose="02020603050405020304" pitchFamily="18" charset="0"/>
              </a:rPr>
              <a:t> # colleges in Hyderabad</a:t>
            </a:r>
          </a:p>
          <a:p>
            <a:pPr marL="400050" lvl="1" indent="0">
              <a:lnSpc>
                <a:spcPts val="1425"/>
              </a:lnSpc>
              <a:buNone/>
            </a:pPr>
            <a:endParaRPr lang="en-IN" sz="1800" kern="100" dirty="0">
              <a:latin typeface="Times New Roman" panose="02020603050405020304" pitchFamily="18" charset="0"/>
              <a:ea typeface="Calibri" panose="020F0502020204030204" pitchFamily="34" charset="0"/>
              <a:cs typeface="Times New Roman" panose="02020603050405020304" pitchFamily="18" charset="0"/>
            </a:endParaRPr>
          </a:p>
          <a:p>
            <a:pPr marL="400050" lvl="1" indent="0">
              <a:lnSpc>
                <a:spcPts val="1425"/>
              </a:lnSpc>
              <a:buNone/>
            </a:pPr>
            <a:r>
              <a:rPr lang="en-IN" sz="1800" kern="100" dirty="0">
                <a:latin typeface="Times New Roman" panose="02020603050405020304" pitchFamily="18" charset="0"/>
                <a:ea typeface="Calibri" panose="020F0502020204030204" pitchFamily="34" charset="0"/>
                <a:cs typeface="Times New Roman" panose="02020603050405020304" pitchFamily="18" charset="0"/>
              </a:rPr>
              <a:t>Andhra_Colleges = requests.get("https://engineering.careers360.com/colleges/list-of-engineering-colleges-in-india?entity_type=2&amp;sort_by=3&amp;degree=2&amp;state=1&amp;city=51%2C142%2C395%2C1357%2C1313%2C70%2C248%2C12%2C346%2C219%2C510%2C143%2C341%2C125%2C1173%2C817%2C979%2C1150%2C1227%2C416&amp;fee=500000&amp;stream=1",headers=headers)</a:t>
            </a:r>
          </a:p>
          <a:p>
            <a:pPr marL="400050" lvl="1" indent="0">
              <a:lnSpc>
                <a:spcPts val="1425"/>
              </a:lnSpc>
              <a:buNone/>
            </a:pPr>
            <a:r>
              <a:rPr lang="en-IN" sz="1800" kern="100" dirty="0">
                <a:latin typeface="Times New Roman" panose="02020603050405020304" pitchFamily="18" charset="0"/>
                <a:ea typeface="Calibri" panose="020F0502020204030204" pitchFamily="34" charset="0"/>
                <a:cs typeface="Times New Roman" panose="02020603050405020304" pitchFamily="18" charset="0"/>
              </a:rPr>
              <a:t>Ap = BeautifulSoup(Andhra_Colleges.text, "html.parser") </a:t>
            </a:r>
            <a:r>
              <a:rPr lang="en-IN" sz="1800" dirty="0">
                <a:solidFill>
                  <a:schemeClr val="accent5">
                    <a:lumMod val="75000"/>
                  </a:schemeClr>
                </a:solidFill>
                <a:latin typeface="Times New Roman" panose="02020603050405020304" pitchFamily="18" charset="0"/>
                <a:cs typeface="Times New Roman" panose="02020603050405020304" pitchFamily="18" charset="0"/>
              </a:rPr>
              <a:t># colleges in Andhra Pradesh</a:t>
            </a:r>
          </a:p>
          <a:p>
            <a:pPr marL="400050" lvl="1" indent="0">
              <a:lnSpc>
                <a:spcPts val="1425"/>
              </a:lnSpc>
              <a:buNone/>
            </a:pPr>
            <a:endParaRPr lang="en-IN" sz="1800" kern="100" dirty="0">
              <a:latin typeface="Times New Roman" panose="02020603050405020304" pitchFamily="18" charset="0"/>
              <a:ea typeface="Calibri" panose="020F0502020204030204" pitchFamily="34" charset="0"/>
              <a:cs typeface="Times New Roman" panose="02020603050405020304" pitchFamily="18" charset="0"/>
            </a:endParaRPr>
          </a:p>
          <a:p>
            <a:pPr marL="400050" lvl="1" indent="0">
              <a:lnSpc>
                <a:spcPts val="1425"/>
              </a:lnSpc>
              <a:buNone/>
            </a:pPr>
            <a:r>
              <a:rPr lang="en-IN" sz="1800" kern="100" dirty="0">
                <a:latin typeface="Times New Roman" panose="02020603050405020304" pitchFamily="18" charset="0"/>
                <a:ea typeface="Calibri" panose="020F0502020204030204" pitchFamily="34" charset="0"/>
                <a:cs typeface="Times New Roman" panose="02020603050405020304" pitchFamily="18" charset="0"/>
              </a:rPr>
              <a:t>Kerala_colleges = requests.get("https://engineering.careers360.com/colleges/list-of-engineering-colleges-in-india?entity_type=2&amp;sort_by=3&amp;degree=2&amp;fee=1000000&amp;state=13&amp;city=131%2C6%2C77%2C43%2C340%2C102%2C1032%2C410%2C133%2C80%2C284%2C312%2C318%2C86%2C509&amp;stream=1",headers=headers)</a:t>
            </a:r>
          </a:p>
          <a:p>
            <a:pPr marL="400050" lvl="1" indent="0">
              <a:lnSpc>
                <a:spcPts val="1425"/>
              </a:lnSpc>
              <a:buNone/>
            </a:pPr>
            <a:r>
              <a:rPr lang="en-IN" sz="1800" kern="100" dirty="0">
                <a:latin typeface="Times New Roman" panose="02020603050405020304" pitchFamily="18" charset="0"/>
                <a:ea typeface="Calibri" panose="020F0502020204030204" pitchFamily="34" charset="0"/>
                <a:cs typeface="Times New Roman" panose="02020603050405020304" pitchFamily="18" charset="0"/>
              </a:rPr>
              <a:t>Kerala = BeautifulSoup(Kerala_colleges.text, "html.parser") </a:t>
            </a:r>
            <a:r>
              <a:rPr lang="en-IN" sz="1800" dirty="0">
                <a:solidFill>
                  <a:schemeClr val="accent5">
                    <a:lumMod val="75000"/>
                  </a:schemeClr>
                </a:solidFill>
                <a:latin typeface="Times New Roman" panose="02020603050405020304" pitchFamily="18" charset="0"/>
                <a:cs typeface="Times New Roman" panose="02020603050405020304" pitchFamily="18" charset="0"/>
              </a:rPr>
              <a:t># colleges in Kerala</a:t>
            </a:r>
          </a:p>
          <a:p>
            <a:pPr marL="400050" lvl="1" indent="0">
              <a:lnSpc>
                <a:spcPts val="1425"/>
              </a:lnSpc>
              <a:buNone/>
            </a:pPr>
            <a:endParaRPr lang="en-IN" sz="1800" dirty="0">
              <a:solidFill>
                <a:schemeClr val="accent5">
                  <a:lumMod val="75000"/>
                </a:schemeClr>
              </a:solidFill>
              <a:latin typeface="Times New Roman" panose="02020603050405020304" pitchFamily="18" charset="0"/>
              <a:cs typeface="Times New Roman" panose="02020603050405020304" pitchFamily="18" charset="0"/>
            </a:endParaRPr>
          </a:p>
          <a:p>
            <a:pPr marL="400050" lvl="1" indent="0">
              <a:lnSpc>
                <a:spcPts val="1425"/>
              </a:lnSpc>
              <a:buNone/>
            </a:pPr>
            <a:endParaRPr lang="en-IN" sz="18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8923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AD7201-5F29-296C-3D54-BDA73A43822C}"/>
              </a:ext>
            </a:extLst>
          </p:cNvPr>
          <p:cNvSpPr>
            <a:spLocks noGrp="1"/>
          </p:cNvSpPr>
          <p:nvPr>
            <p:ph idx="1"/>
          </p:nvPr>
        </p:nvSpPr>
        <p:spPr>
          <a:xfrm>
            <a:off x="132736" y="346586"/>
            <a:ext cx="11533238" cy="5574891"/>
          </a:xfrm>
        </p:spPr>
        <p:txBody>
          <a:bodyPr>
            <a:normAutofit/>
          </a:bodyPr>
          <a:lstStyle/>
          <a:p>
            <a:pPr marL="400050" lvl="1" indent="0">
              <a:lnSpc>
                <a:spcPts val="1425"/>
              </a:lnSpc>
              <a:buNone/>
            </a:pPr>
            <a:endParaRPr lang="en-US" sz="1800" kern="100" dirty="0">
              <a:latin typeface="Times New Roman" panose="02020603050405020304" pitchFamily="18" charset="0"/>
              <a:ea typeface="Calibri" panose="020F0502020204030204" pitchFamily="34" charset="0"/>
              <a:cs typeface="Times New Roman" panose="02020603050405020304" pitchFamily="18" charset="0"/>
            </a:endParaRPr>
          </a:p>
          <a:p>
            <a:pPr marL="400050" lvl="1" indent="0">
              <a:lnSpc>
                <a:spcPts val="1425"/>
              </a:lnSpc>
              <a:buNone/>
            </a:pPr>
            <a:r>
              <a:rPr lang="en-US" sz="1800" kern="100" dirty="0">
                <a:latin typeface="Times New Roman" panose="02020603050405020304" pitchFamily="18" charset="0"/>
                <a:ea typeface="Calibri" panose="020F0502020204030204" pitchFamily="34" charset="0"/>
                <a:cs typeface="Times New Roman" panose="02020603050405020304" pitchFamily="18" charset="0"/>
              </a:rPr>
              <a:t>Karnataka_colleges = requests.get("https://engineering.careers360.com/colleges/list-of-engineering-colleges-inindia?entity_type=2&amp;sort_by=3&amp;degree=2&amp;fee=1000000&amp;state=12&amp;city=715%2C19%2C4347%2C95%2C948%2C711%2C88%2C10858%2C1109%2C1312%2C162%2C24944%2C167%2C26%2C278&amp;stream=1",headers=headers)</a:t>
            </a:r>
          </a:p>
          <a:p>
            <a:pPr marL="400050" lvl="1" indent="0">
              <a:lnSpc>
                <a:spcPts val="1425"/>
              </a:lnSpc>
              <a:buNone/>
            </a:pPr>
            <a:r>
              <a:rPr lang="en-US" sz="1800" kern="100" dirty="0">
                <a:latin typeface="Times New Roman" panose="02020603050405020304" pitchFamily="18" charset="0"/>
                <a:ea typeface="Calibri" panose="020F0502020204030204" pitchFamily="34" charset="0"/>
                <a:cs typeface="Times New Roman" panose="02020603050405020304" pitchFamily="18" charset="0"/>
              </a:rPr>
              <a:t>Karnataka = BeautifulSoup(Karnataka_colleges.text, "html.parser") </a:t>
            </a:r>
            <a:r>
              <a:rPr lang="en-IN" sz="1800" dirty="0">
                <a:solidFill>
                  <a:schemeClr val="accent5">
                    <a:lumMod val="75000"/>
                  </a:schemeClr>
                </a:solidFill>
                <a:latin typeface="Times New Roman" panose="02020603050405020304" pitchFamily="18" charset="0"/>
                <a:cs typeface="Times New Roman" panose="02020603050405020304" pitchFamily="18" charset="0"/>
              </a:rPr>
              <a:t># </a:t>
            </a:r>
            <a:r>
              <a:rPr lang="en-IN" sz="1600" dirty="0">
                <a:solidFill>
                  <a:schemeClr val="accent5">
                    <a:lumMod val="75000"/>
                  </a:schemeClr>
                </a:solidFill>
                <a:latin typeface="Times New Roman" panose="02020603050405020304" pitchFamily="18" charset="0"/>
                <a:cs typeface="Times New Roman" panose="02020603050405020304" pitchFamily="18" charset="0"/>
              </a:rPr>
              <a:t>colleges in</a:t>
            </a:r>
            <a:r>
              <a:rPr lang="en-IN" sz="1800" dirty="0">
                <a:solidFill>
                  <a:schemeClr val="accent5">
                    <a:lumMod val="75000"/>
                  </a:schemeClr>
                </a:solidFill>
                <a:latin typeface="Times New Roman" panose="02020603050405020304" pitchFamily="18" charset="0"/>
                <a:cs typeface="Times New Roman" panose="02020603050405020304" pitchFamily="18" charset="0"/>
              </a:rPr>
              <a:t> Karnataka</a:t>
            </a:r>
            <a:endParaRPr lang="en-US" sz="1800" kern="100" dirty="0">
              <a:latin typeface="Times New Roman" panose="02020603050405020304" pitchFamily="18" charset="0"/>
              <a:ea typeface="Calibri" panose="020F0502020204030204" pitchFamily="34" charset="0"/>
              <a:cs typeface="Times New Roman" panose="02020603050405020304" pitchFamily="18" charset="0"/>
            </a:endParaRPr>
          </a:p>
          <a:p>
            <a:pPr marL="400050" lvl="1" indent="0">
              <a:lnSpc>
                <a:spcPts val="1425"/>
              </a:lnSpc>
              <a:buNone/>
            </a:pPr>
            <a:endParaRPr lang="en-US" sz="1800" kern="100" dirty="0">
              <a:latin typeface="Times New Roman" panose="02020603050405020304" pitchFamily="18" charset="0"/>
              <a:ea typeface="Calibri" panose="020F0502020204030204" pitchFamily="34" charset="0"/>
              <a:cs typeface="Times New Roman" panose="02020603050405020304" pitchFamily="18" charset="0"/>
            </a:endParaRPr>
          </a:p>
          <a:p>
            <a:pPr marL="400050" lvl="1" indent="0">
              <a:lnSpc>
                <a:spcPts val="1425"/>
              </a:lnSpc>
              <a:buNone/>
            </a:pPr>
            <a:r>
              <a:rPr lang="en-IN" sz="1800" kern="100" dirty="0">
                <a:latin typeface="Times New Roman" panose="02020603050405020304" pitchFamily="18" charset="0"/>
                <a:ea typeface="Calibri" panose="020F0502020204030204" pitchFamily="34" charset="0"/>
                <a:cs typeface="Times New Roman" panose="02020603050405020304" pitchFamily="18" charset="0"/>
              </a:rPr>
              <a:t>Maharastra_colleges = requests.get("https://engineering.careers360.com/colleges/list-of-engineering-colleges-in-india?entity_type=2&amp;sort_by=3&amp;degree=2&amp;fee=1000000&amp;state=15&amp;city=41038%2C110%2C1138%2C96%2C98%2C337%2C14%2C123%2C1156%2C9%2C1210%2C129%2C288%2C432%2C3595&amp;stream=1",headers=headers)</a:t>
            </a:r>
          </a:p>
          <a:p>
            <a:pPr marL="400050" lvl="1" indent="0">
              <a:lnSpc>
                <a:spcPts val="1425"/>
              </a:lnSpc>
              <a:buNone/>
            </a:pPr>
            <a:r>
              <a:rPr lang="en-IN" sz="1800" kern="100" dirty="0">
                <a:latin typeface="Times New Roman" panose="02020603050405020304" pitchFamily="18" charset="0"/>
                <a:ea typeface="Calibri" panose="020F0502020204030204" pitchFamily="34" charset="0"/>
                <a:cs typeface="Times New Roman" panose="02020603050405020304" pitchFamily="18" charset="0"/>
              </a:rPr>
              <a:t>Maharastra = BeautifulSoup(Maharastra_colleges.text, "html.parser") </a:t>
            </a:r>
            <a:r>
              <a:rPr lang="en-IN" sz="1800" dirty="0">
                <a:solidFill>
                  <a:schemeClr val="accent5">
                    <a:lumMod val="75000"/>
                  </a:schemeClr>
                </a:solidFill>
                <a:latin typeface="Times New Roman" panose="02020603050405020304" pitchFamily="18" charset="0"/>
                <a:cs typeface="Times New Roman" panose="02020603050405020304" pitchFamily="18" charset="0"/>
              </a:rPr>
              <a:t># colleges in Maharashtra</a:t>
            </a:r>
            <a:endParaRPr lang="en-IN" sz="1800" kern="100" dirty="0">
              <a:latin typeface="Times New Roman" panose="02020603050405020304" pitchFamily="18" charset="0"/>
              <a:ea typeface="Calibri" panose="020F0502020204030204" pitchFamily="34" charset="0"/>
              <a:cs typeface="Times New Roman" panose="02020603050405020304" pitchFamily="18" charset="0"/>
            </a:endParaRPr>
          </a:p>
          <a:p>
            <a:pPr marL="400050" lvl="1" indent="0">
              <a:lnSpc>
                <a:spcPts val="1425"/>
              </a:lnSpc>
              <a:buNone/>
            </a:pPr>
            <a:endParaRPr lang="en-US" sz="1800" kern="100" dirty="0">
              <a:latin typeface="Times New Roman" panose="02020603050405020304" pitchFamily="18" charset="0"/>
              <a:ea typeface="Calibri" panose="020F0502020204030204" pitchFamily="34" charset="0"/>
              <a:cs typeface="Times New Roman" panose="02020603050405020304" pitchFamily="18" charset="0"/>
            </a:endParaRPr>
          </a:p>
          <a:p>
            <a:pPr marL="400050" lvl="1" indent="0">
              <a:lnSpc>
                <a:spcPts val="1425"/>
              </a:lnSpc>
              <a:buNone/>
            </a:pPr>
            <a:r>
              <a:rPr lang="en-IN" sz="1800" kern="100" dirty="0">
                <a:latin typeface="Times New Roman" panose="02020603050405020304" pitchFamily="18" charset="0"/>
                <a:ea typeface="Calibri" panose="020F0502020204030204" pitchFamily="34" charset="0"/>
                <a:cs typeface="Times New Roman" panose="02020603050405020304" pitchFamily="18" charset="0"/>
              </a:rPr>
              <a:t>Delhi_colleges = requests.get("https://engineering.careers360.com/colleges/list-of-engineering-colleges-in-india?entity_type=2&amp;sort_by=3&amp;degree=2&amp;fee=1000000&amp;city=48%2C100%2C89%2C124%2C44%2C436%2C67%2C151%2C24%2C402%2C404%2C2553%2C29%2C316%2C361&amp;state=43&amp;stream=1",headers=headers)</a:t>
            </a:r>
          </a:p>
          <a:p>
            <a:pPr marL="400050" lvl="1" indent="0">
              <a:lnSpc>
                <a:spcPts val="1425"/>
              </a:lnSpc>
              <a:buNone/>
            </a:pPr>
            <a:r>
              <a:rPr lang="en-IN" sz="1800" kern="100" dirty="0">
                <a:latin typeface="Times New Roman" panose="02020603050405020304" pitchFamily="18" charset="0"/>
                <a:ea typeface="Calibri" panose="020F0502020204030204" pitchFamily="34" charset="0"/>
                <a:cs typeface="Times New Roman" panose="02020603050405020304" pitchFamily="18" charset="0"/>
              </a:rPr>
              <a:t>Delhi = BeautifulSoup(Delhi_colleges.text, "html.parser") </a:t>
            </a:r>
            <a:r>
              <a:rPr lang="en-IN" sz="1800" dirty="0">
                <a:solidFill>
                  <a:schemeClr val="accent5">
                    <a:lumMod val="75000"/>
                  </a:schemeClr>
                </a:solidFill>
                <a:latin typeface="Times New Roman" panose="02020603050405020304" pitchFamily="18" charset="0"/>
                <a:cs typeface="Times New Roman" panose="02020603050405020304" pitchFamily="18" charset="0"/>
              </a:rPr>
              <a:t># colleges in Delhi</a:t>
            </a:r>
            <a:endParaRPr lang="en-IN" sz="1800" kern="100" dirty="0">
              <a:latin typeface="Times New Roman" panose="02020603050405020304" pitchFamily="18" charset="0"/>
              <a:ea typeface="Calibri" panose="020F0502020204030204" pitchFamily="34" charset="0"/>
              <a:cs typeface="Times New Roman" panose="02020603050405020304" pitchFamily="18" charset="0"/>
            </a:endParaRPr>
          </a:p>
          <a:p>
            <a:pPr marL="400050" lvl="1" indent="0">
              <a:lnSpc>
                <a:spcPts val="1425"/>
              </a:lnSpc>
              <a:buNone/>
            </a:pPr>
            <a:endParaRPr lang="en-US" sz="1800" kern="100" dirty="0">
              <a:latin typeface="Times New Roman" panose="02020603050405020304" pitchFamily="18" charset="0"/>
              <a:ea typeface="Calibri" panose="020F0502020204030204" pitchFamily="34" charset="0"/>
              <a:cs typeface="Times New Roman" panose="02020603050405020304" pitchFamily="18" charset="0"/>
            </a:endParaRPr>
          </a:p>
          <a:p>
            <a:pPr marL="400050" lvl="1" indent="0">
              <a:lnSpc>
                <a:spcPts val="1425"/>
              </a:lnSpc>
              <a:buNone/>
            </a:pPr>
            <a:r>
              <a:rPr lang="en-IN" sz="1800" kern="100" dirty="0">
                <a:latin typeface="Times New Roman" panose="02020603050405020304" pitchFamily="18" charset="0"/>
                <a:ea typeface="Calibri" panose="020F0502020204030204" pitchFamily="34" charset="0"/>
                <a:cs typeface="Times New Roman" panose="02020603050405020304" pitchFamily="18" charset="0"/>
              </a:rPr>
              <a:t>Uttar_pradesh_colleges = requests.get("https://engineering.careers360.com/colleges/list-of-engineering-colleges-in-india?entity_type=2&amp;sort_by=3&amp;degree=2&amp;fee=1000000&amp;city=48%2C89%2C29%2C82%2C927%2C178%2C993%2C7%2C1130%2C1168%2C193%2C1%2C90%2C139%2C5061&amp;state=28&amp;stream=1",headers=headers)</a:t>
            </a:r>
          </a:p>
          <a:p>
            <a:pPr marL="400050" lvl="1" indent="0">
              <a:lnSpc>
                <a:spcPts val="1425"/>
              </a:lnSpc>
              <a:buNone/>
            </a:pPr>
            <a:r>
              <a:rPr lang="en-IN" sz="1800" kern="100" dirty="0">
                <a:latin typeface="Times New Roman" panose="02020603050405020304" pitchFamily="18" charset="0"/>
                <a:ea typeface="Calibri" panose="020F0502020204030204" pitchFamily="34" charset="0"/>
                <a:cs typeface="Times New Roman" panose="02020603050405020304" pitchFamily="18" charset="0"/>
              </a:rPr>
              <a:t>Uttar_pradesh = BeautifulSoup(Uttar_pradesh_colleges.text, "html.parser") </a:t>
            </a:r>
            <a:r>
              <a:rPr lang="en-IN" sz="1800" dirty="0">
                <a:solidFill>
                  <a:schemeClr val="accent5">
                    <a:lumMod val="75000"/>
                  </a:schemeClr>
                </a:solidFill>
                <a:latin typeface="Times New Roman" panose="02020603050405020304" pitchFamily="18" charset="0"/>
                <a:cs typeface="Times New Roman" panose="02020603050405020304" pitchFamily="18" charset="0"/>
              </a:rPr>
              <a:t># colleges in Uttar Pradesh</a:t>
            </a:r>
            <a:endParaRPr lang="en-IN" sz="1800" kern="100" dirty="0">
              <a:latin typeface="Times New Roman" panose="02020603050405020304" pitchFamily="18" charset="0"/>
              <a:ea typeface="Calibri" panose="020F0502020204030204" pitchFamily="34" charset="0"/>
              <a:cs typeface="Times New Roman" panose="02020603050405020304" pitchFamily="18" charset="0"/>
            </a:endParaRPr>
          </a:p>
          <a:p>
            <a:pPr marL="400050" lvl="1" indent="0">
              <a:lnSpc>
                <a:spcPts val="1425"/>
              </a:lnSpc>
              <a:buNone/>
            </a:pPr>
            <a:endParaRPr lang="en-US" sz="1800" kern="100" dirty="0">
              <a:latin typeface="Times New Roman" panose="02020603050405020304" pitchFamily="18" charset="0"/>
              <a:ea typeface="Calibri" panose="020F0502020204030204" pitchFamily="34" charset="0"/>
              <a:cs typeface="Times New Roman" panose="02020603050405020304" pitchFamily="18" charset="0"/>
            </a:endParaRPr>
          </a:p>
          <a:p>
            <a:pPr marL="400050" lvl="1" indent="0">
              <a:lnSpc>
                <a:spcPts val="1425"/>
              </a:lnSpc>
              <a:buNone/>
            </a:pPr>
            <a:endParaRPr lang="en-IN" sz="18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491418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2D405-2956-A5C8-7FEA-CA4FE5950F65}"/>
              </a:ext>
            </a:extLst>
          </p:cNvPr>
          <p:cNvSpPr>
            <a:spLocks noGrp="1"/>
          </p:cNvSpPr>
          <p:nvPr>
            <p:ph idx="1"/>
          </p:nvPr>
        </p:nvSpPr>
        <p:spPr>
          <a:xfrm>
            <a:off x="0" y="609601"/>
            <a:ext cx="12536129" cy="5191432"/>
          </a:xfrm>
        </p:spPr>
        <p:txBody>
          <a:bodyPr>
            <a:normAutofit/>
          </a:bodyPr>
          <a:lstStyle/>
          <a:p>
            <a:pPr marL="400050" lvl="1" indent="0">
              <a:lnSpc>
                <a:spcPts val="1425"/>
              </a:lnSpc>
              <a:buNone/>
            </a:pPr>
            <a:endParaRPr lang="en-IN" sz="4500" kern="100" dirty="0">
              <a:latin typeface="Times New Roman" panose="02020603050405020304" pitchFamily="18" charset="0"/>
              <a:ea typeface="Calibri" panose="020F0502020204030204" pitchFamily="34" charset="0"/>
              <a:cs typeface="Times New Roman" panose="02020603050405020304" pitchFamily="18" charset="0"/>
            </a:endParaRPr>
          </a:p>
          <a:p>
            <a:pPr marL="400050" lvl="1" indent="0">
              <a:lnSpc>
                <a:spcPts val="1425"/>
              </a:lnSpc>
              <a:buNone/>
            </a:pPr>
            <a:r>
              <a:rPr lang="en-IN" sz="1800" kern="100" dirty="0">
                <a:latin typeface="Times New Roman" panose="02020603050405020304" pitchFamily="18" charset="0"/>
                <a:ea typeface="Calibri" panose="020F0502020204030204" pitchFamily="34" charset="0"/>
                <a:cs typeface="Times New Roman" panose="02020603050405020304" pitchFamily="18" charset="0"/>
              </a:rPr>
              <a:t>Harayana_colleges = requests.get("https://engineering.careers360.com/colleges/list-of-engineeringcollegesindia?entity_type=2&amp;degree=2&amp;fee=1000000&amp;city=124%2C44%2C145%2C347%2C436%2C67%2C905%2C24%2C14%2C934%2C402%2C5405%2C404%2C8%2C122&amp;state=8&amp;stream=1",headers=headers)</a:t>
            </a:r>
          </a:p>
          <a:p>
            <a:pPr marL="400050" lvl="1" indent="0">
              <a:lnSpc>
                <a:spcPts val="1425"/>
              </a:lnSpc>
              <a:buNone/>
            </a:pPr>
            <a:r>
              <a:rPr lang="en-IN" sz="1800" kern="100" dirty="0">
                <a:latin typeface="Times New Roman" panose="02020603050405020304" pitchFamily="18" charset="0"/>
                <a:ea typeface="Calibri" panose="020F0502020204030204" pitchFamily="34" charset="0"/>
                <a:cs typeface="Times New Roman" panose="02020603050405020304" pitchFamily="18" charset="0"/>
              </a:rPr>
              <a:t>Harayana = BeautifulSoup(Harayana_colleges.text, "html.parser") </a:t>
            </a:r>
            <a:r>
              <a:rPr lang="en-IN" sz="1800" dirty="0">
                <a:solidFill>
                  <a:schemeClr val="accent5">
                    <a:lumMod val="75000"/>
                  </a:schemeClr>
                </a:solidFill>
                <a:latin typeface="Times New Roman" panose="02020603050405020304" pitchFamily="18" charset="0"/>
                <a:cs typeface="Times New Roman" panose="02020603050405020304" pitchFamily="18" charset="0"/>
              </a:rPr>
              <a:t># colleges in Haryana</a:t>
            </a:r>
            <a:endParaRPr lang="en-IN" sz="1800" kern="100" dirty="0">
              <a:latin typeface="Times New Roman" panose="02020603050405020304" pitchFamily="18" charset="0"/>
              <a:ea typeface="Calibri" panose="020F0502020204030204" pitchFamily="34" charset="0"/>
              <a:cs typeface="Times New Roman" panose="02020603050405020304" pitchFamily="18" charset="0"/>
            </a:endParaRPr>
          </a:p>
          <a:p>
            <a:pPr marL="400050" lvl="1" indent="0">
              <a:lnSpc>
                <a:spcPts val="1425"/>
              </a:lnSpc>
              <a:buNone/>
            </a:pPr>
            <a:endParaRPr lang="en-IN" sz="42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000" b="1" dirty="0">
                <a:latin typeface="Times New Roman" panose="02020603050405020304" pitchFamily="18" charset="0"/>
                <a:cs typeface="Times New Roman" panose="02020603050405020304" pitchFamily="18" charset="0"/>
              </a:rPr>
              <a:t>Step 6: Extracting all the Colleges from the path </a:t>
            </a:r>
          </a:p>
          <a:p>
            <a:pPr marL="400050" lvl="1" indent="0">
              <a:lnSpc>
                <a:spcPts val="1425"/>
              </a:lnSpc>
              <a:buNone/>
            </a:pPr>
            <a:r>
              <a:rPr lang="en-US" sz="1800" kern="100" dirty="0">
                <a:latin typeface="Times New Roman" panose="02020603050405020304" pitchFamily="18" charset="0"/>
                <a:ea typeface="Calibri" panose="020F0502020204030204" pitchFamily="34" charset="0"/>
                <a:cs typeface="Times New Roman" panose="02020603050405020304" pitchFamily="18" charset="0"/>
              </a:rPr>
              <a:t>hyd_colleges = Hyd.find("body").find("div",class_="undefined").find_all("div")</a:t>
            </a:r>
          </a:p>
          <a:p>
            <a:pPr marL="400050" lvl="1" indent="0">
              <a:lnSpc>
                <a:spcPts val="1425"/>
              </a:lnSpc>
              <a:buNone/>
            </a:pPr>
            <a:endParaRPr lang="en-US" sz="3300" kern="100" dirty="0">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v"/>
            </a:pPr>
            <a:r>
              <a:rPr lang="en-IN" sz="2000" b="1" dirty="0">
                <a:latin typeface="Times New Roman" panose="02020603050405020304" pitchFamily="18" charset="0"/>
                <a:cs typeface="Times New Roman" panose="02020603050405020304" pitchFamily="18" charset="0"/>
              </a:rPr>
              <a:t>Step 7: Using for Loop to extract all the details </a:t>
            </a:r>
            <a:r>
              <a:rPr lang="en-IN" sz="2000" b="1">
                <a:latin typeface="Times New Roman" panose="02020603050405020304" pitchFamily="18" charset="0"/>
                <a:cs typeface="Times New Roman" panose="02020603050405020304" pitchFamily="18" charset="0"/>
              </a:rPr>
              <a:t>of college</a:t>
            </a:r>
            <a:endParaRPr lang="en-IN" sz="2000" b="1" dirty="0">
              <a:latin typeface="Times New Roman" panose="02020603050405020304" pitchFamily="18" charset="0"/>
              <a:cs typeface="Times New Roman" panose="02020603050405020304" pitchFamily="18" charset="0"/>
            </a:endParaRPr>
          </a:p>
          <a:p>
            <a:pPr marL="400050" lvl="1" indent="0">
              <a:lnSpc>
                <a:spcPts val="1425"/>
              </a:lnSpc>
              <a:buNone/>
            </a:pPr>
            <a:r>
              <a:rPr lang="en-US" sz="1800" kern="100" dirty="0">
                <a:latin typeface="Times New Roman" panose="02020603050405020304" pitchFamily="18" charset="0"/>
                <a:ea typeface="Calibri" panose="020F0502020204030204" pitchFamily="34" charset="0"/>
                <a:cs typeface="Times New Roman" panose="02020603050405020304" pitchFamily="18" charset="0"/>
              </a:rPr>
              <a:t>for hyd_college in hyd_colleges:</a:t>
            </a:r>
          </a:p>
          <a:p>
            <a:pPr marL="400050" lvl="1" indent="0">
              <a:lnSpc>
                <a:spcPts val="1425"/>
              </a:lnSpc>
              <a:buNone/>
            </a:pPr>
            <a:r>
              <a:rPr lang="en-US" sz="1800" kern="100" dirty="0">
                <a:latin typeface="Times New Roman" panose="02020603050405020304" pitchFamily="18" charset="0"/>
                <a:ea typeface="Calibri" panose="020F0502020204030204" pitchFamily="34" charset="0"/>
                <a:cs typeface="Times New Roman" panose="02020603050405020304" pitchFamily="18" charset="0"/>
              </a:rPr>
              <a:t>    try:</a:t>
            </a:r>
          </a:p>
          <a:p>
            <a:pPr marL="400050" lvl="1" indent="0">
              <a:lnSpc>
                <a:spcPts val="1425"/>
              </a:lnSpc>
              <a:buNone/>
            </a:pPr>
            <a:r>
              <a:rPr lang="en-US" sz="18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a:latin typeface="Times New Roman" panose="02020603050405020304" pitchFamily="18" charset="0"/>
                <a:ea typeface="Calibri" panose="020F0502020204030204" pitchFamily="34" charset="0"/>
                <a:cs typeface="Times New Roman" panose="02020603050405020304" pitchFamily="18" charset="0"/>
              </a:rPr>
              <a:t>name</a:t>
            </a:r>
            <a:r>
              <a:rPr lang="en-US" sz="1800" kern="100" dirty="0">
                <a:latin typeface="Times New Roman" panose="02020603050405020304" pitchFamily="18" charset="0"/>
                <a:ea typeface="Calibri" panose="020F0502020204030204" pitchFamily="34" charset="0"/>
                <a:cs typeface="Times New Roman" panose="02020603050405020304" pitchFamily="18" charset="0"/>
              </a:rPr>
              <a:t> = hyd_college.find("div",class_="tupple").find("h3").find("a").text.split(",")[0] </a:t>
            </a:r>
            <a:r>
              <a:rPr lang="en-US" sz="1800" dirty="0">
                <a:solidFill>
                  <a:srgbClr val="002060"/>
                </a:solidFill>
                <a:latin typeface="Times New Roman" panose="02020603050405020304" pitchFamily="18" charset="0"/>
                <a:cs typeface="Times New Roman" panose="02020603050405020304" pitchFamily="18" charset="0"/>
              </a:rPr>
              <a:t># To extract name of college</a:t>
            </a:r>
          </a:p>
          <a:p>
            <a:pPr marL="400050" lvl="1" indent="0">
              <a:lnSpc>
                <a:spcPts val="1425"/>
              </a:lnSpc>
              <a:buNone/>
            </a:pPr>
            <a:endParaRPr lang="en-US" sz="1800" dirty="0">
              <a:solidFill>
                <a:schemeClr val="accent5">
                  <a:lumMod val="75000"/>
                </a:schemeClr>
              </a:solidFill>
              <a:latin typeface="Times New Roman" panose="02020603050405020304" pitchFamily="18" charset="0"/>
              <a:cs typeface="Times New Roman" panose="02020603050405020304" pitchFamily="18" charset="0"/>
            </a:endParaRPr>
          </a:p>
          <a:p>
            <a:pPr marL="400050" lvl="1" indent="0">
              <a:lnSpc>
                <a:spcPts val="1425"/>
              </a:lnSpc>
              <a:buNone/>
            </a:pPr>
            <a:r>
              <a:rPr lang="en-US" sz="18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a:latin typeface="Times New Roman" panose="02020603050405020304" pitchFamily="18" charset="0"/>
                <a:ea typeface="Calibri" panose="020F0502020204030204" pitchFamily="34" charset="0"/>
                <a:cs typeface="Times New Roman" panose="02020603050405020304" pitchFamily="18" charset="0"/>
              </a:rPr>
              <a:t>location</a:t>
            </a:r>
            <a:r>
              <a:rPr lang="en-US" sz="1800" kern="100" dirty="0">
                <a:latin typeface="Times New Roman" panose="02020603050405020304" pitchFamily="18" charset="0"/>
                <a:ea typeface="Calibri" panose="020F0502020204030204" pitchFamily="34" charset="0"/>
                <a:cs typeface="Times New Roman" panose="02020603050405020304" pitchFamily="18" charset="0"/>
              </a:rPr>
              <a:t> = hyd_college.find("div",class_="tupple").find("h3").find("a").text.split(",")[-1]</a:t>
            </a:r>
            <a:r>
              <a:rPr lang="en-US" sz="1800" dirty="0">
                <a:solidFill>
                  <a:schemeClr val="accent5">
                    <a:lumMod val="75000"/>
                  </a:schemeClr>
                </a:solidFill>
                <a:latin typeface="Times New Roman" panose="02020603050405020304" pitchFamily="18" charset="0"/>
                <a:cs typeface="Times New Roman" panose="02020603050405020304" pitchFamily="18" charset="0"/>
              </a:rPr>
              <a:t> </a:t>
            </a:r>
            <a:r>
              <a:rPr lang="en-US" sz="1800" dirty="0">
                <a:solidFill>
                  <a:srgbClr val="002060"/>
                </a:solidFill>
                <a:latin typeface="Times New Roman" panose="02020603050405020304" pitchFamily="18" charset="0"/>
                <a:cs typeface="Times New Roman" panose="02020603050405020304" pitchFamily="18" charset="0"/>
              </a:rPr>
              <a:t># To extract location of college</a:t>
            </a:r>
          </a:p>
          <a:p>
            <a:pPr marL="400050" lvl="1" indent="0">
              <a:lnSpc>
                <a:spcPts val="1425"/>
              </a:lnSpc>
              <a:buNone/>
            </a:pPr>
            <a:endParaRPr lang="en-US" sz="1800" dirty="0">
              <a:solidFill>
                <a:srgbClr val="00206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14863406"/>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7124</TotalTime>
  <Words>2024</Words>
  <Application>Microsoft Office PowerPoint</Application>
  <PresentationFormat>Widescreen</PresentationFormat>
  <Paragraphs>129</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Consolas</vt:lpstr>
      <vt:lpstr>Times New Roman</vt:lpstr>
      <vt:lpstr>Trebuchet MS</vt:lpstr>
      <vt:lpstr>Wingdings</vt:lpstr>
      <vt:lpstr>Wingdings 3</vt:lpstr>
      <vt:lpstr>Facet</vt:lpstr>
      <vt:lpstr>Mapping the Educational Landscape</vt:lpstr>
      <vt:lpstr>Project Objective</vt:lpstr>
      <vt:lpstr>Main Agenda</vt:lpstr>
      <vt:lpstr>Tools and Technologies</vt:lpstr>
      <vt:lpstr>Introduction</vt:lpstr>
      <vt:lpstr>Web Scraping</vt:lpstr>
      <vt:lpstr>.</vt:lpstr>
      <vt:lpstr>PowerPoint Presentation</vt:lpstr>
      <vt:lpstr>PowerPoint Presentation</vt:lpstr>
      <vt:lpstr>.</vt:lpstr>
      <vt:lpstr>.</vt:lpstr>
      <vt:lpstr>.</vt:lpstr>
      <vt:lpstr>Preprocessing 1.Import Data: </vt:lpstr>
      <vt:lpstr>.</vt:lpstr>
      <vt:lpstr>.</vt:lpstr>
      <vt:lpst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Hospitality Analysis on Indian Hotels</dc:title>
  <dc:creator>deepak royal</dc:creator>
  <cp:lastModifiedBy>Baig Manzoor</cp:lastModifiedBy>
  <cp:revision>41</cp:revision>
  <dcterms:created xsi:type="dcterms:W3CDTF">2024-08-14T11:02:29Z</dcterms:created>
  <dcterms:modified xsi:type="dcterms:W3CDTF">2025-06-28T10:35:53Z</dcterms:modified>
</cp:coreProperties>
</file>