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sldIdLst>
    <p:sldId id="256" r:id="rId2"/>
    <p:sldId id="257" r:id="rId3"/>
    <p:sldId id="258" r:id="rId4"/>
    <p:sldId id="259" r:id="rId5"/>
    <p:sldId id="261" r:id="rId6"/>
    <p:sldId id="262" r:id="rId7"/>
    <p:sldId id="263" r:id="rId8"/>
    <p:sldId id="264" r:id="rId9"/>
    <p:sldId id="265" r:id="rId10"/>
    <p:sldId id="268" r:id="rId11"/>
    <p:sldId id="270" r:id="rId12"/>
    <p:sldId id="272" r:id="rId13"/>
    <p:sldId id="277" r:id="rId14"/>
    <p:sldId id="274" r:id="rId15"/>
    <p:sldId id="278" r:id="rId16"/>
    <p:sldId id="279"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56743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62987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06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298303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9307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724888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18556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03283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69763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28-06-2025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8682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5321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963E6-B52D-46AF-967D-E71C16ACAFC7}" type="datetimeFigureOut">
              <a:rPr lang="en-IN" smtClean="0"/>
              <a:t>28-06-2025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4238879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963E6-B52D-46AF-967D-E71C16ACAFC7}" type="datetimeFigureOut">
              <a:rPr lang="en-IN" smtClean="0"/>
              <a:t>28-06-2025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7474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963E6-B52D-46AF-967D-E71C16ACAFC7}" type="datetimeFigureOut">
              <a:rPr lang="en-IN" smtClean="0"/>
              <a:t>28-06-2025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6138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69389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28-06-2025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2644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5963E6-B52D-46AF-967D-E71C16ACAFC7}" type="datetimeFigureOut">
              <a:rPr lang="en-IN" smtClean="0"/>
              <a:t>28-06-2025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548E0A-2C61-49B5-9112-2F4F6A3715FA}" type="slidenum">
              <a:rPr lang="en-IN" smtClean="0"/>
              <a:t>‹#›</a:t>
            </a:fld>
            <a:endParaRPr lang="en-IN"/>
          </a:p>
        </p:txBody>
      </p:sp>
    </p:spTree>
    <p:extLst>
      <p:ext uri="{BB962C8B-B14F-4D97-AF65-F5344CB8AC3E}">
        <p14:creationId xmlns:p14="http://schemas.microsoft.com/office/powerpoint/2010/main" val="171333350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2FC-4B3B-4A6F-AA81-3143A1EFB1F1}"/>
              </a:ext>
            </a:extLst>
          </p:cNvPr>
          <p:cNvSpPr>
            <a:spLocks noGrp="1"/>
          </p:cNvSpPr>
          <p:nvPr>
            <p:ph type="ctrTitle"/>
          </p:nvPr>
        </p:nvSpPr>
        <p:spPr>
          <a:xfrm>
            <a:off x="1130709" y="2054942"/>
            <a:ext cx="7487529" cy="944332"/>
          </a:xfrm>
        </p:spPr>
        <p:txBody>
          <a:bodyPr>
            <a:normAutofit/>
          </a:bodyPr>
          <a:lstStyle/>
          <a:p>
            <a:r>
              <a:rPr lang="en-US" b="1" dirty="0">
                <a:latin typeface="Times New Roman" panose="02020603050405020304" pitchFamily="18" charset="0"/>
                <a:cs typeface="Times New Roman" panose="02020603050405020304" pitchFamily="18" charset="0"/>
              </a:rPr>
              <a:t>Used Car Sales Analysis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E71CE7-DD7A-292D-F8D9-DCF5991B349D}"/>
              </a:ext>
            </a:extLst>
          </p:cNvPr>
          <p:cNvSpPr txBox="1"/>
          <p:nvPr/>
        </p:nvSpPr>
        <p:spPr>
          <a:xfrm>
            <a:off x="1130709" y="4080152"/>
            <a:ext cx="10028905" cy="369332"/>
          </a:xfrm>
          <a:prstGeom prst="rect">
            <a:avLst/>
          </a:prstGeom>
          <a:noFill/>
        </p:spPr>
        <p:txBody>
          <a:bodyPr wrap="square" rtlCol="0">
            <a:spAutoFit/>
          </a:bodyPr>
          <a:lstStyle/>
          <a:p>
            <a:r>
              <a:rPr lang="en-US"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"Unlocking Market Trends: Helping Buyers and Sellers Make Smarter Decisions."</a:t>
            </a:r>
            <a:endParaRPr lang="en-IN" kern="1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7FB84BF-C424-1D89-D2F9-C412CF7E20D4}"/>
              </a:ext>
            </a:extLst>
          </p:cNvPr>
          <p:cNvSpPr txBox="1"/>
          <p:nvPr/>
        </p:nvSpPr>
        <p:spPr>
          <a:xfrm>
            <a:off x="4085439" y="4907560"/>
            <a:ext cx="2063385" cy="64633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    Project By </a:t>
            </a:r>
          </a:p>
          <a:p>
            <a:r>
              <a:rPr lang="en-US" b="1" dirty="0">
                <a:latin typeface="Times New Roman" panose="02020603050405020304" pitchFamily="18" charset="0"/>
                <a:cs typeface="Times New Roman" panose="02020603050405020304" pitchFamily="18" charset="0"/>
              </a:rPr>
              <a:t>BAIG MANZOOR</a:t>
            </a:r>
          </a:p>
        </p:txBody>
      </p:sp>
    </p:spTree>
    <p:extLst>
      <p:ext uri="{BB962C8B-B14F-4D97-AF65-F5344CB8AC3E}">
        <p14:creationId xmlns:p14="http://schemas.microsoft.com/office/powerpoint/2010/main" val="169727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E58F-45B5-452A-BDC7-96B50BA570B4}"/>
              </a:ext>
            </a:extLst>
          </p:cNvPr>
          <p:cNvSpPr>
            <a:spLocks noGrp="1"/>
          </p:cNvSpPr>
          <p:nvPr>
            <p:ph type="title"/>
          </p:nvPr>
        </p:nvSpPr>
        <p:spPr>
          <a:xfrm flipH="1" flipV="1">
            <a:off x="11976100" y="1"/>
            <a:ext cx="215900" cy="888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7C979FDC-BB04-4D89-B8EB-82B03AAEC597}"/>
              </a:ext>
            </a:extLst>
          </p:cNvPr>
          <p:cNvSpPr>
            <a:spLocks noGrp="1"/>
          </p:cNvSpPr>
          <p:nvPr>
            <p:ph idx="1"/>
          </p:nvPr>
        </p:nvSpPr>
        <p:spPr>
          <a:xfrm>
            <a:off x="469900" y="546099"/>
            <a:ext cx="11379200" cy="183330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Step 9 : Appending data extracted to the columns in the excel sheet</a:t>
            </a:r>
          </a:p>
          <a:p>
            <a:pPr marL="0" indent="0">
              <a:lnSpc>
                <a:spcPts val="1425"/>
              </a:lnSpc>
              <a:buNone/>
            </a:pPr>
            <a:r>
              <a:rPr lang="en-US" dirty="0">
                <a:latin typeface="Times New Roman" panose="02020603050405020304" pitchFamily="18" charset="0"/>
                <a:cs typeface="Times New Roman" panose="02020603050405020304" pitchFamily="18" charset="0"/>
              </a:rPr>
              <a:t>sheet.append([result,car_company,float(price)*100000,purchased_year,fuel,travelled,transmission,location]) </a:t>
            </a:r>
          </a:p>
          <a:p>
            <a:pPr marL="0" indent="0">
              <a:lnSpc>
                <a:spcPts val="1425"/>
              </a:lnSpc>
              <a:buNone/>
            </a:pPr>
            <a:br>
              <a:rPr lang="en-US" b="0" dirty="0">
                <a:solidFill>
                  <a:srgbClr val="CCCCCC"/>
                </a:solidFill>
                <a:effectLst/>
                <a:latin typeface="Consolas" panose="020B0609020204030204" pitchFamily="49" charset="0"/>
              </a:rPr>
            </a:br>
            <a:r>
              <a:rPr lang="en-IN" dirty="0">
                <a:latin typeface="Times New Roman" panose="02020603050405020304" pitchFamily="18" charset="0"/>
                <a:cs typeface="Times New Roman" panose="02020603050405020304" pitchFamily="18" charset="0"/>
              </a:rPr>
              <a:t>except:</a:t>
            </a:r>
          </a:p>
          <a:p>
            <a:pPr marL="0" indent="0">
              <a:lnSpc>
                <a:spcPts val="1425"/>
              </a:lnSpc>
              <a:buNone/>
            </a:pPr>
            <a:r>
              <a:rPr lang="en-IN" dirty="0">
                <a:latin typeface="Times New Roman" panose="02020603050405020304" pitchFamily="18" charset="0"/>
                <a:cs typeface="Times New Roman" panose="02020603050405020304" pitchFamily="18" charset="0"/>
              </a:rPr>
              <a:t>       continue</a:t>
            </a:r>
          </a:p>
          <a:p>
            <a:pPr marL="0" indent="0">
              <a:lnSpc>
                <a:spcPts val="1425"/>
              </a:lnSpc>
              <a:buNone/>
            </a:pPr>
            <a:r>
              <a:rPr lang="en-IN" sz="2000" b="1" dirty="0">
                <a:latin typeface="Times New Roman" panose="02020603050405020304" pitchFamily="18" charset="0"/>
                <a:cs typeface="Times New Roman" panose="02020603050405020304" pitchFamily="18" charset="0"/>
              </a:rPr>
              <a:t>Output:</a:t>
            </a:r>
          </a:p>
          <a:p>
            <a:pPr marL="0" indent="0">
              <a:buNone/>
            </a:pPr>
            <a:endParaRPr lang="en-IN" dirty="0"/>
          </a:p>
        </p:txBody>
      </p:sp>
      <p:pic>
        <p:nvPicPr>
          <p:cNvPr id="5" name="Picture 4">
            <a:extLst>
              <a:ext uri="{FF2B5EF4-FFF2-40B4-BE49-F238E27FC236}">
                <a16:creationId xmlns:a16="http://schemas.microsoft.com/office/drawing/2014/main" id="{343A0DE9-EA7E-5FB1-275A-0573E127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9" y="2379405"/>
            <a:ext cx="11756821" cy="4348566"/>
          </a:xfrm>
          <a:prstGeom prst="rect">
            <a:avLst/>
          </a:prstGeom>
        </p:spPr>
      </p:pic>
    </p:spTree>
    <p:extLst>
      <p:ext uri="{BB962C8B-B14F-4D97-AF65-F5344CB8AC3E}">
        <p14:creationId xmlns:p14="http://schemas.microsoft.com/office/powerpoint/2010/main" val="428111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975192-0653-8A97-6C77-2DD231C0B824}"/>
              </a:ext>
            </a:extLst>
          </p:cNvPr>
          <p:cNvSpPr>
            <a:spLocks noGrp="1"/>
          </p:cNvSpPr>
          <p:nvPr>
            <p:ph type="title"/>
          </p:nvPr>
        </p:nvSpPr>
        <p:spPr>
          <a:xfrm>
            <a:off x="529850" y="334297"/>
            <a:ext cx="10580601" cy="1160206"/>
          </a:xfrm>
        </p:spPr>
        <p:txBody>
          <a:bodyPr>
            <a:noAutofit/>
          </a:bodyPr>
          <a:lstStyle/>
          <a:p>
            <a:r>
              <a:rPr lang="en-IN" sz="4400" b="1" dirty="0">
                <a:latin typeface="Times New Roman" panose="02020603050405020304" pitchFamily="18" charset="0"/>
                <a:cs typeface="Times New Roman" panose="02020603050405020304" pitchFamily="18" charset="0"/>
              </a:rPr>
              <a:t>Preprocessing</a:t>
            </a:r>
            <a:br>
              <a:rPr lang="en-IN" sz="4400" b="1" dirty="0">
                <a:latin typeface="Times New Roman" panose="02020603050405020304" pitchFamily="18" charset="0"/>
                <a:cs typeface="Times New Roman" panose="02020603050405020304" pitchFamily="18" charset="0"/>
              </a:rPr>
            </a:br>
            <a:r>
              <a:rPr lang="en-US"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t>1.Import Data:</a:t>
            </a:r>
            <a:br>
              <a:rPr lang="en-US" sz="4400" dirty="0"/>
            </a:br>
            <a:endParaRPr lang="en-IN" sz="4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1927A06-74B4-3B90-FCE2-71A5C7EBF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816" y="1605187"/>
            <a:ext cx="9400732" cy="4692374"/>
          </a:xfrm>
          <a:prstGeom prst="rect">
            <a:avLst/>
          </a:prstGeom>
        </p:spPr>
      </p:pic>
    </p:spTree>
    <p:extLst>
      <p:ext uri="{BB962C8B-B14F-4D97-AF65-F5344CB8AC3E}">
        <p14:creationId xmlns:p14="http://schemas.microsoft.com/office/powerpoint/2010/main" val="393137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43D2-AEC3-4D5A-9045-3A23E0C935A0}"/>
              </a:ext>
            </a:extLst>
          </p:cNvPr>
          <p:cNvSpPr>
            <a:spLocks noGrp="1"/>
          </p:cNvSpPr>
          <p:nvPr>
            <p:ph type="title"/>
          </p:nvPr>
        </p:nvSpPr>
        <p:spPr>
          <a:xfrm flipH="1" flipV="1">
            <a:off x="11950700" y="1"/>
            <a:ext cx="241300" cy="1269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3B2D873F-D675-4676-A1A0-0420B2C57EE8}"/>
              </a:ext>
            </a:extLst>
          </p:cNvPr>
          <p:cNvSpPr>
            <a:spLocks noGrp="1"/>
          </p:cNvSpPr>
          <p:nvPr>
            <p:ph idx="1"/>
          </p:nvPr>
        </p:nvSpPr>
        <p:spPr>
          <a:xfrm>
            <a:off x="619023" y="1420351"/>
            <a:ext cx="10746857" cy="4017297"/>
          </a:xfrm>
        </p:spPr>
        <p:txBody>
          <a:bodyPr>
            <a:normAutofit fontScale="25000" lnSpcReduction="20000"/>
          </a:bodyPr>
          <a:lstStyle/>
          <a:p>
            <a:pPr>
              <a:buFont typeface="Arial" panose="020B0604020202020204" pitchFamily="34" charset="0"/>
              <a:buChar char="•"/>
            </a:pPr>
            <a:r>
              <a:rPr lang="en-US" sz="7400" b="1" kern="100" dirty="0">
                <a:latin typeface="Times New Roman" panose="02020603050405020304" pitchFamily="18" charset="0"/>
                <a:ea typeface="Calibri" panose="020F0502020204030204" pitchFamily="34" charset="0"/>
                <a:cs typeface="Times New Roman" panose="02020603050405020304" pitchFamily="18" charset="0"/>
              </a:rPr>
              <a:t>Load Data</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 Import datasets related to Used Car Sales Analysis from sources like Excel, CSV files, or SQL databases into Power Bi.</a:t>
            </a:r>
          </a:p>
          <a:p>
            <a:pPr>
              <a:buFont typeface="Arial" panose="020B0604020202020204" pitchFamily="34" charset="0"/>
              <a:buChar char="•"/>
            </a:pPr>
            <a:r>
              <a:rPr lang="en-US" sz="7400" b="1" kern="100" dirty="0">
                <a:latin typeface="Times New Roman" panose="02020603050405020304" pitchFamily="18" charset="0"/>
                <a:ea typeface="Calibri" panose="020F0502020204030204" pitchFamily="34" charset="0"/>
                <a:cs typeface="Times New Roman" panose="02020603050405020304" pitchFamily="18" charset="0"/>
              </a:rPr>
              <a:t>Data Preview</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7200" kern="100" dirty="0">
                <a:latin typeface="Times New Roman" panose="02020603050405020304" pitchFamily="18" charset="0"/>
                <a:ea typeface="Calibri" panose="020F0502020204030204" pitchFamily="34" charset="0"/>
                <a:cs typeface="Times New Roman" panose="02020603050405020304" pitchFamily="18" charset="0"/>
              </a:rPr>
              <a:t>Review the dataset in Power Bi to understand its structure, including columns such as Car Name, Car Company, </a:t>
            </a:r>
            <a:r>
              <a:rPr lang="en-US" sz="7400" kern="100" dirty="0">
                <a:latin typeface="Times New Roman" panose="02020603050405020304" pitchFamily="18" charset="0"/>
                <a:ea typeface="Calibri" panose="020F0502020204030204" pitchFamily="34" charset="0"/>
                <a:cs typeface="Times New Roman" panose="02020603050405020304" pitchFamily="18" charset="0"/>
              </a:rPr>
              <a:t>Price, Purchased Year, Fuel, Kilometers Travelled, Transmission, Location.</a:t>
            </a:r>
          </a:p>
          <a:p>
            <a:pPr marL="0" indent="0">
              <a:buNone/>
            </a:pPr>
            <a:r>
              <a:rPr lang="en-US" sz="8000" b="1" dirty="0">
                <a:latin typeface="Times New Roman" panose="02020603050405020304" pitchFamily="18" charset="0"/>
                <a:cs typeface="Times New Roman" panose="02020603050405020304" pitchFamily="18" charset="0"/>
              </a:rPr>
              <a:t>2. Data Cleaning:</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Remove Duplicates: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Eliminate any duplicate entries to ensure the dataset's integrity.</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Handle Missing Values: </a:t>
            </a:r>
            <a:r>
              <a:rPr lang="en-IN" sz="7600" kern="100" dirty="0">
                <a:latin typeface="Times New Roman" panose="02020603050405020304" pitchFamily="18" charset="0"/>
                <a:ea typeface="Calibri" panose="020F0502020204030204" pitchFamily="34" charset="0"/>
                <a:cs typeface="Times New Roman" panose="02020603050405020304" pitchFamily="18" charset="0"/>
              </a:rPr>
              <a:t>Identify Missing Values, Drop Missing Values, Impute Missing Values</a:t>
            </a:r>
            <a:endParaRPr lang="en-US" altLang="en-US" sz="7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Remove Rows</a:t>
            </a:r>
            <a:r>
              <a:rPr lang="en-US" altLang="en-US" sz="7200" b="1" kern="100" dirty="0">
                <a:latin typeface="Times New Roman" panose="02020603050405020304" pitchFamily="18" charset="0"/>
                <a:ea typeface="Calibri" panose="020F0502020204030204" pitchFamily="34" charset="0"/>
                <a:cs typeface="Times New Roman" panose="02020603050405020304" pitchFamily="18" charset="0"/>
              </a:rPr>
              <a:t>:</a:t>
            </a:r>
            <a:r>
              <a:rPr lang="en-US" altLang="en-US" sz="7200" kern="100"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If null values are minimal, consider excluding rows with missing data.</a:t>
            </a:r>
          </a:p>
          <a:p>
            <a:pPr marL="0" indent="0" defTabSz="914400" eaLnBrk="0" fontAlgn="base" hangingPunct="0">
              <a:lnSpc>
                <a:spcPct val="170000"/>
              </a:lnSpc>
              <a:spcBef>
                <a:spcPct val="0"/>
              </a:spcBef>
              <a:spcAft>
                <a:spcPct val="0"/>
              </a:spcAft>
              <a:buClrTx/>
              <a:buSzTx/>
              <a:buFontTx/>
              <a:buChar char="•"/>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Replace Values: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Fill missing fields using mean, median, or default values to maintain consistency.</a:t>
            </a:r>
          </a:p>
          <a:p>
            <a:pPr marL="0" marR="0" lvl="0" indent="0" algn="l" defTabSz="914400" rtl="0" eaLnBrk="0" fontAlgn="base" latinLnBrk="0" hangingPunct="0">
              <a:lnSpc>
                <a:spcPct val="170000"/>
              </a:lnSpc>
              <a:spcBef>
                <a:spcPct val="0"/>
              </a:spcBef>
              <a:spcAft>
                <a:spcPct val="0"/>
              </a:spcAft>
              <a:buClrTx/>
              <a:buSzTx/>
              <a:buFontTx/>
              <a:buChar char="•"/>
              <a:tabLst/>
            </a:pPr>
            <a:r>
              <a:rPr lang="en-US" altLang="en-US" sz="7600" b="1" kern="100" dirty="0">
                <a:latin typeface="Times New Roman" panose="02020603050405020304" pitchFamily="18" charset="0"/>
                <a:ea typeface="Calibri" panose="020F0502020204030204" pitchFamily="34" charset="0"/>
                <a:cs typeface="Times New Roman" panose="02020603050405020304" pitchFamily="18" charset="0"/>
              </a:rPr>
              <a:t>Correct Errors: </a:t>
            </a:r>
            <a:r>
              <a:rPr lang="en-US" altLang="en-US" sz="7600" kern="100" dirty="0">
                <a:latin typeface="Times New Roman" panose="02020603050405020304" pitchFamily="18" charset="0"/>
                <a:ea typeface="Calibri" panose="020F0502020204030204" pitchFamily="34" charset="0"/>
                <a:cs typeface="Times New Roman" panose="02020603050405020304" pitchFamily="18" charset="0"/>
              </a:rPr>
              <a:t>Rectify incorrect data entries or typos to enhance accuracy. </a:t>
            </a:r>
          </a:p>
          <a:p>
            <a:pPr marL="0" indent="0">
              <a:buNone/>
            </a:pPr>
            <a:endParaRPr lang="en-US" sz="7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148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00375-200A-FDC6-1A40-2A14BBADA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64C356-34BD-80AA-182B-1A74F0879781}"/>
              </a:ext>
            </a:extLst>
          </p:cNvPr>
          <p:cNvSpPr>
            <a:spLocks noGrp="1"/>
          </p:cNvSpPr>
          <p:nvPr>
            <p:ph type="title"/>
          </p:nvPr>
        </p:nvSpPr>
        <p:spPr>
          <a:xfrm flipH="1" flipV="1">
            <a:off x="11950700" y="1"/>
            <a:ext cx="241300" cy="1269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D5F6E3E6-9F37-EE18-60C9-944CE23C2A3E}"/>
              </a:ext>
            </a:extLst>
          </p:cNvPr>
          <p:cNvSpPr>
            <a:spLocks noGrp="1"/>
          </p:cNvSpPr>
          <p:nvPr>
            <p:ph idx="1"/>
          </p:nvPr>
        </p:nvSpPr>
        <p:spPr>
          <a:xfrm>
            <a:off x="612140" y="796413"/>
            <a:ext cx="11338560" cy="467032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Data Transformation:</a:t>
            </a:r>
          </a:p>
          <a:p>
            <a:pPr marL="0" marR="0" lvl="0" indent="0" fontAlgn="base">
              <a:lnSpc>
                <a:spcPct val="80000"/>
              </a:lnSpc>
              <a:buNone/>
              <a:tabLst/>
            </a:pPr>
            <a:r>
              <a:rPr lang="en-US" altLang="en-US" sz="1900" b="1" kern="100" dirty="0">
                <a:latin typeface="Times New Roman" panose="02020603050405020304" pitchFamily="18" charset="0"/>
                <a:ea typeface="Calibri" panose="020F0502020204030204" pitchFamily="34" charset="0"/>
                <a:cs typeface="Times New Roman" panose="02020603050405020304" pitchFamily="18" charset="0"/>
              </a:rPr>
              <a:t>Change Data Types : </a:t>
            </a:r>
            <a:r>
              <a:rPr lang="en-US" altLang="en-US" sz="1900" kern="100" dirty="0">
                <a:latin typeface="Times New Roman" panose="02020603050405020304" pitchFamily="18" charset="0"/>
                <a:ea typeface="Calibri" panose="020F0502020204030204" pitchFamily="34" charset="0"/>
                <a:cs typeface="Times New Roman" panose="02020603050405020304" pitchFamily="18" charset="0"/>
              </a:rPr>
              <a:t>Update data types where necessary (e.g., ensuring numerical values for Travelled Kilometers or price).</a:t>
            </a:r>
          </a:p>
          <a:p>
            <a:pPr marL="0" marR="0" lvl="0" indent="0" fontAlgn="base">
              <a:lnSpc>
                <a:spcPct val="80000"/>
              </a:lnSpc>
              <a:buNone/>
              <a:tabLst/>
            </a:pPr>
            <a:r>
              <a:rPr lang="en-US" altLang="en-US" sz="1900" b="1" kern="100" dirty="0">
                <a:latin typeface="Times New Roman" panose="02020603050405020304" pitchFamily="18" charset="0"/>
                <a:ea typeface="Calibri" panose="020F0502020204030204" pitchFamily="34" charset="0"/>
                <a:cs typeface="Times New Roman" panose="02020603050405020304" pitchFamily="18" charset="0"/>
              </a:rPr>
              <a:t>Rename Columns : </a:t>
            </a:r>
            <a:r>
              <a:rPr lang="en-US" altLang="en-US" sz="1900" kern="100" dirty="0">
                <a:latin typeface="Times New Roman" panose="02020603050405020304" pitchFamily="18" charset="0"/>
                <a:ea typeface="Calibri" panose="020F0502020204030204" pitchFamily="34" charset="0"/>
                <a:cs typeface="Times New Roman" panose="02020603050405020304" pitchFamily="18" charset="0"/>
              </a:rPr>
              <a:t>Assign meaningful column names to improve readability and align with the analysis objectives.</a:t>
            </a:r>
          </a:p>
          <a:p>
            <a:pPr marL="0" marR="0" lvl="0" indent="0" fontAlgn="base">
              <a:lnSpc>
                <a:spcPct val="80000"/>
              </a:lnSpc>
              <a:buNone/>
              <a:tabLst/>
            </a:pPr>
            <a:r>
              <a:rPr lang="en-US" altLang="en-US" sz="2000" b="1"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Filtering:</a:t>
            </a:r>
          </a:p>
          <a:p>
            <a:pPr marL="0" indent="0" fontAlgn="base">
              <a:lnSpc>
                <a:spcPct val="80000"/>
              </a:lnSpc>
              <a:buNone/>
            </a:pPr>
            <a:r>
              <a:rPr lang="en-US" sz="1900" b="1" kern="100" dirty="0">
                <a:latin typeface="Times New Roman" panose="02020603050405020304" pitchFamily="18" charset="0"/>
                <a:ea typeface="Calibri" panose="020F0502020204030204" pitchFamily="34" charset="0"/>
                <a:cs typeface="Times New Roman" panose="02020603050405020304" pitchFamily="18" charset="0"/>
              </a:rPr>
              <a:t>Filter Rows: </a:t>
            </a:r>
            <a:r>
              <a:rPr lang="en-US" sz="1900" kern="100" dirty="0">
                <a:latin typeface="Times New Roman" panose="02020603050405020304" pitchFamily="18" charset="0"/>
                <a:ea typeface="Calibri" panose="020F0502020204030204" pitchFamily="34" charset="0"/>
                <a:cs typeface="Times New Roman" panose="02020603050405020304" pitchFamily="18" charset="0"/>
              </a:rPr>
              <a:t>Use Power Bi’s filter options to eliminate unnecessary data. This step ensures the dataset focuses on relevant information for analysis.</a:t>
            </a:r>
            <a:endParaRPr lang="en-US" altLang="en-US" sz="19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80000"/>
              </a:lnSpc>
              <a:buNone/>
            </a:pPr>
            <a:r>
              <a:rPr lang="en-US" sz="2000" b="1" dirty="0">
                <a:latin typeface="Times New Roman" panose="02020603050405020304" pitchFamily="18" charset="0"/>
                <a:cs typeface="Times New Roman" panose="02020603050405020304" pitchFamily="18" charset="0"/>
              </a:rPr>
              <a:t>5.Data Visualization:</a:t>
            </a:r>
          </a:p>
          <a:p>
            <a:pPr marL="0" indent="0">
              <a:lnSpc>
                <a:spcPct val="80000"/>
              </a:lnSpc>
              <a:buNone/>
            </a:pPr>
            <a:r>
              <a:rPr lang="en-US" sz="1900" kern="100" dirty="0">
                <a:latin typeface="Times New Roman" panose="02020603050405020304" pitchFamily="18" charset="0"/>
                <a:ea typeface="Calibri" panose="020F0502020204030204" pitchFamily="34" charset="0"/>
                <a:cs typeface="Times New Roman" panose="02020603050405020304" pitchFamily="18" charset="0"/>
              </a:rPr>
              <a:t>Leverage Power Bi features to create visualizations such as bar charts, slicers, cards and Line chart to analyze trends, Prices, and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brand reputation </a:t>
            </a:r>
            <a:r>
              <a:rPr lang="en-US" sz="1900" kern="100" dirty="0">
                <a:latin typeface="Times New Roman" panose="02020603050405020304" pitchFamily="18" charset="0"/>
                <a:ea typeface="Calibri" panose="020F0502020204030204" pitchFamily="34" charset="0"/>
                <a:cs typeface="Times New Roman" panose="02020603050405020304" pitchFamily="18" charset="0"/>
              </a:rPr>
              <a:t>among car of Bangalore and Hyderabad.</a:t>
            </a:r>
          </a:p>
          <a:p>
            <a:pPr marL="0" indent="0">
              <a:lnSpc>
                <a:spcPct val="80000"/>
              </a:lnSpc>
              <a:buNone/>
            </a:pPr>
            <a:r>
              <a:rPr lang="en-US" sz="1900" kern="100" dirty="0">
                <a:latin typeface="Times New Roman" panose="02020603050405020304" pitchFamily="18" charset="0"/>
                <a:ea typeface="Calibri" panose="020F0502020204030204" pitchFamily="34" charset="0"/>
                <a:cs typeface="Times New Roman" panose="02020603050405020304" pitchFamily="18" charset="0"/>
              </a:rPr>
              <a:t>Customize dashboards for an intuitive understanding of insights</a:t>
            </a:r>
            <a:r>
              <a:rPr lang="en-US" dirty="0">
                <a:effectLst/>
              </a:rPr>
              <a:t>.</a:t>
            </a:r>
          </a:p>
          <a:p>
            <a:pPr marL="0" indent="0">
              <a:buNone/>
            </a:pPr>
            <a:endParaRPr lang="en-IN" dirty="0"/>
          </a:p>
        </p:txBody>
      </p:sp>
    </p:spTree>
    <p:extLst>
      <p:ext uri="{BB962C8B-B14F-4D97-AF65-F5344CB8AC3E}">
        <p14:creationId xmlns:p14="http://schemas.microsoft.com/office/powerpoint/2010/main" val="4033769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BB8F-6D0E-4926-9358-5FF213A678C0}"/>
              </a:ext>
            </a:extLst>
          </p:cNvPr>
          <p:cNvSpPr>
            <a:spLocks noGrp="1"/>
          </p:cNvSpPr>
          <p:nvPr>
            <p:ph type="title"/>
          </p:nvPr>
        </p:nvSpPr>
        <p:spPr>
          <a:xfrm flipH="1" flipV="1">
            <a:off x="12065000" y="1"/>
            <a:ext cx="127000" cy="165099"/>
          </a:xfrm>
        </p:spPr>
        <p:txBody>
          <a:bodyPr>
            <a:normAutofit fontScale="90000"/>
          </a:bodyPr>
          <a:lstStyle/>
          <a:p>
            <a:r>
              <a:rPr lang="en-US" sz="800" dirty="0"/>
              <a:t>.</a:t>
            </a:r>
            <a:endParaRPr lang="en-IN" sz="800" dirty="0"/>
          </a:p>
        </p:txBody>
      </p:sp>
      <p:pic>
        <p:nvPicPr>
          <p:cNvPr id="6" name="Picture 5">
            <a:extLst>
              <a:ext uri="{FF2B5EF4-FFF2-40B4-BE49-F238E27FC236}">
                <a16:creationId xmlns:a16="http://schemas.microsoft.com/office/drawing/2014/main" id="{70CB326F-7E4C-CFA6-CFC6-E72F04E92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2" y="948549"/>
            <a:ext cx="9367959" cy="5186779"/>
          </a:xfrm>
          <a:prstGeom prst="rect">
            <a:avLst/>
          </a:prstGeom>
        </p:spPr>
      </p:pic>
      <p:sp>
        <p:nvSpPr>
          <p:cNvPr id="8" name="TextBox 7">
            <a:extLst>
              <a:ext uri="{FF2B5EF4-FFF2-40B4-BE49-F238E27FC236}">
                <a16:creationId xmlns:a16="http://schemas.microsoft.com/office/drawing/2014/main" id="{FC58AE94-7684-6889-78BC-81D6CC40BC35}"/>
              </a:ext>
            </a:extLst>
          </p:cNvPr>
          <p:cNvSpPr txBox="1"/>
          <p:nvPr/>
        </p:nvSpPr>
        <p:spPr>
          <a:xfrm>
            <a:off x="884903" y="538006"/>
            <a:ext cx="450317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40269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13059-587A-47F1-70E2-EDA346A50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3" y="992716"/>
            <a:ext cx="9684774" cy="5385746"/>
          </a:xfrm>
          <a:prstGeom prst="rect">
            <a:avLst/>
          </a:prstGeom>
        </p:spPr>
      </p:pic>
      <p:sp>
        <p:nvSpPr>
          <p:cNvPr id="4" name="TextBox 3">
            <a:extLst>
              <a:ext uri="{FF2B5EF4-FFF2-40B4-BE49-F238E27FC236}">
                <a16:creationId xmlns:a16="http://schemas.microsoft.com/office/drawing/2014/main" id="{C5A1791E-1E6A-F775-7B04-61608A1F9606}"/>
              </a:ext>
            </a:extLst>
          </p:cNvPr>
          <p:cNvSpPr txBox="1"/>
          <p:nvPr/>
        </p:nvSpPr>
        <p:spPr>
          <a:xfrm>
            <a:off x="1002890" y="511277"/>
            <a:ext cx="235974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Bangalore</a:t>
            </a:r>
          </a:p>
        </p:txBody>
      </p:sp>
    </p:spTree>
    <p:extLst>
      <p:ext uri="{BB962C8B-B14F-4D97-AF65-F5344CB8AC3E}">
        <p14:creationId xmlns:p14="http://schemas.microsoft.com/office/powerpoint/2010/main" val="144023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8B38F-8CF6-3D69-3BAF-7EFEA968B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97" y="895825"/>
            <a:ext cx="9714271" cy="5399870"/>
          </a:xfrm>
          <a:prstGeom prst="rect">
            <a:avLst/>
          </a:prstGeom>
        </p:spPr>
      </p:pic>
      <p:sp>
        <p:nvSpPr>
          <p:cNvPr id="4" name="TextBox 3">
            <a:extLst>
              <a:ext uri="{FF2B5EF4-FFF2-40B4-BE49-F238E27FC236}">
                <a16:creationId xmlns:a16="http://schemas.microsoft.com/office/drawing/2014/main" id="{02468259-A330-E0EC-423B-05D13C27F2C0}"/>
              </a:ext>
            </a:extLst>
          </p:cNvPr>
          <p:cNvSpPr txBox="1"/>
          <p:nvPr/>
        </p:nvSpPr>
        <p:spPr>
          <a:xfrm>
            <a:off x="934065" y="511277"/>
            <a:ext cx="194678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Hyderabad</a:t>
            </a:r>
          </a:p>
        </p:txBody>
      </p:sp>
    </p:spTree>
    <p:extLst>
      <p:ext uri="{BB962C8B-B14F-4D97-AF65-F5344CB8AC3E}">
        <p14:creationId xmlns:p14="http://schemas.microsoft.com/office/powerpoint/2010/main" val="3800673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wearing a hoodie">
            <a:extLst>
              <a:ext uri="{FF2B5EF4-FFF2-40B4-BE49-F238E27FC236}">
                <a16:creationId xmlns:a16="http://schemas.microsoft.com/office/drawing/2014/main" id="{0D8BBE0F-D54B-1B2D-2CDC-C4A06D977D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30740" y="1904386"/>
            <a:ext cx="1285875" cy="1733550"/>
          </a:xfrm>
          <a:prstGeom prst="rect">
            <a:avLst/>
          </a:prstGeom>
        </p:spPr>
      </p:pic>
      <p:sp>
        <p:nvSpPr>
          <p:cNvPr id="6" name="TextBox 5">
            <a:extLst>
              <a:ext uri="{FF2B5EF4-FFF2-40B4-BE49-F238E27FC236}">
                <a16:creationId xmlns:a16="http://schemas.microsoft.com/office/drawing/2014/main" id="{D1DDCFE8-6109-376E-4B28-5C4576DA4345}"/>
              </a:ext>
            </a:extLst>
          </p:cNvPr>
          <p:cNvSpPr txBox="1"/>
          <p:nvPr/>
        </p:nvSpPr>
        <p:spPr>
          <a:xfrm>
            <a:off x="5250426" y="3716594"/>
            <a:ext cx="3215147" cy="769441"/>
          </a:xfrm>
          <a:prstGeom prst="rect">
            <a:avLst/>
          </a:prstGeom>
          <a:noFill/>
        </p:spPr>
        <p:txBody>
          <a:bodyPr wrap="square" rtlCol="0">
            <a:spAutoFit/>
          </a:bodyPr>
          <a:lstStyle/>
          <a:p>
            <a:r>
              <a:rPr lang="en-IN" sz="44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1441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C05E-6926-4B82-BD1E-F36AECD6F2FB}"/>
              </a:ext>
            </a:extLst>
          </p:cNvPr>
          <p:cNvSpPr>
            <a:spLocks noGrp="1"/>
          </p:cNvSpPr>
          <p:nvPr>
            <p:ph type="ctrTitle"/>
          </p:nvPr>
        </p:nvSpPr>
        <p:spPr>
          <a:xfrm>
            <a:off x="450575" y="384314"/>
            <a:ext cx="10604278" cy="68911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Project Objective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B393A8-775F-4436-A2F5-5627A3BF8D3D}"/>
              </a:ext>
            </a:extLst>
          </p:cNvPr>
          <p:cNvSpPr>
            <a:spLocks noGrp="1"/>
          </p:cNvSpPr>
          <p:nvPr>
            <p:ph type="subTitle" idx="1"/>
          </p:nvPr>
        </p:nvSpPr>
        <p:spPr>
          <a:xfrm>
            <a:off x="730493" y="1522648"/>
            <a:ext cx="8841346" cy="4349645"/>
          </a:xfrm>
        </p:spPr>
        <p:txBody>
          <a:bodyPr/>
          <a:lstStyle/>
          <a:p>
            <a:pPr algn="just">
              <a:lnSpc>
                <a:spcPct val="107000"/>
              </a:lnSpc>
              <a:spcAft>
                <a:spcPts val="800"/>
              </a:spcAft>
            </a:pP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The objective of the “Data Analytics Study of Used Car Sales Analysis” project is to conduct an in-depth analysis of trends and patterns in the used car market. </a:t>
            </a:r>
          </a:p>
          <a:p>
            <a:pPr algn="just">
              <a:lnSpc>
                <a:spcPct val="107000"/>
              </a:lnSpc>
              <a:spcAft>
                <a:spcPts val="800"/>
              </a:spcAft>
            </a:pP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The aim is to analyse sales data to uncover key factors influencing car sales, optimize pricing strategies, and provide actionable market insights. </a:t>
            </a:r>
          </a:p>
          <a:p>
            <a:pPr algn="just">
              <a:lnSpc>
                <a:spcPct val="107000"/>
              </a:lnSpc>
              <a:spcAft>
                <a:spcPts val="800"/>
              </a:spcAft>
            </a:pPr>
            <a:r>
              <a:rPr lang="en-IN" sz="1800" kern="1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rPr>
              <a:t>These insights are intended to help dealerships, buyers, and policymakers make informed decisions and improve the efficiency of the used car market ecosystem. </a:t>
            </a:r>
          </a:p>
          <a:p>
            <a:pPr algn="just">
              <a:lnSpc>
                <a:spcPct val="107000"/>
              </a:lnSpc>
              <a:spcAft>
                <a:spcPts val="800"/>
              </a:spcAft>
            </a:pPr>
            <a:r>
              <a:rPr lang="en-IN" sz="1800" dirty="0">
                <a:solidFill>
                  <a:schemeClr val="tx1">
                    <a:lumMod val="75000"/>
                    <a:lumOff val="25000"/>
                  </a:schemeClr>
                </a:solidFill>
                <a:effectLst/>
                <a:latin typeface="Times New Roman" panose="02020603050405020304" pitchFamily="18" charset="0"/>
                <a:ea typeface="Calibri" panose="020F0502020204030204" pitchFamily="34" charset="0"/>
              </a:rPr>
              <a:t>The data was collected from the 'Car Dekho' website using Python-based web scraping to generate structured datasets.</a:t>
            </a:r>
            <a:endParaRPr lang="en-US" dirty="0">
              <a:solidFill>
                <a:schemeClr val="tx1">
                  <a:lumMod val="75000"/>
                  <a:lumOff val="25000"/>
                </a:schemeClr>
              </a:solidFill>
            </a:endParaRPr>
          </a:p>
        </p:txBody>
      </p:sp>
    </p:spTree>
    <p:extLst>
      <p:ext uri="{BB962C8B-B14F-4D97-AF65-F5344CB8AC3E}">
        <p14:creationId xmlns:p14="http://schemas.microsoft.com/office/powerpoint/2010/main" val="54945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1C96-4941-43C6-9D7E-1B069110B630}"/>
              </a:ext>
            </a:extLst>
          </p:cNvPr>
          <p:cNvSpPr>
            <a:spLocks noGrp="1"/>
          </p:cNvSpPr>
          <p:nvPr>
            <p:ph type="title"/>
          </p:nvPr>
        </p:nvSpPr>
        <p:spPr>
          <a:xfrm>
            <a:off x="677334" y="609600"/>
            <a:ext cx="9409058" cy="762000"/>
          </a:xfrm>
        </p:spPr>
        <p:txBody>
          <a:bodyPr>
            <a:normAutofit fontScale="90000"/>
          </a:bodyPr>
          <a:lstStyle/>
          <a:p>
            <a:pPr algn="ctr"/>
            <a:r>
              <a:rPr lang="en-US" sz="4900" b="1" dirty="0">
                <a:latin typeface="Times New Roman" panose="02020603050405020304" pitchFamily="18" charset="0"/>
                <a:cs typeface="Times New Roman" panose="02020603050405020304" pitchFamily="18" charset="0"/>
              </a:rPr>
              <a:t>Main Agenda</a:t>
            </a:r>
            <a:endParaRPr lang="en-IN" sz="49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45398-196E-4212-9CFB-73BBA8C261B8}"/>
              </a:ext>
            </a:extLst>
          </p:cNvPr>
          <p:cNvSpPr>
            <a:spLocks noGrp="1"/>
          </p:cNvSpPr>
          <p:nvPr>
            <p:ph idx="1"/>
          </p:nvPr>
        </p:nvSpPr>
        <p:spPr>
          <a:xfrm>
            <a:off x="677334" y="1726163"/>
            <a:ext cx="8596668" cy="3405673"/>
          </a:xfrm>
        </p:spPr>
        <p:txBody>
          <a:bodyPr>
            <a:normAutofit/>
          </a:bodyPr>
          <a:lstStyle/>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1. Data collection through web scraping and open datasets.</a:t>
            </a:r>
          </a:p>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2. Data cleaning, preprocessing, and modelling in Python Using Visual Studio.</a:t>
            </a:r>
          </a:p>
          <a:p>
            <a:pPr marL="0" lvl="0" indent="0" algn="just">
              <a:lnSpc>
                <a:spcPct val="107000"/>
              </a:lnSpc>
              <a:spcAft>
                <a:spcPts val="800"/>
              </a:spcAft>
              <a:buNone/>
              <a:tabLst>
                <a:tab pos="45720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3. Creating impactful visualizations in Power BI to uncover actionable insights.</a:t>
            </a:r>
          </a:p>
          <a:p>
            <a:pPr marL="0" indent="0">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The scope of this project includes the following key areas like Data Collection from the ‘Car Dekho’ Website using Python Based web Scraping by Visual Studio, Price Variation Analysis, Brand Perception and Its Impact on Pricing, Market Trends and Consumer Behaviour, Recommendations for Consumers.</a:t>
            </a:r>
          </a:p>
        </p:txBody>
      </p:sp>
    </p:spTree>
    <p:extLst>
      <p:ext uri="{BB962C8B-B14F-4D97-AF65-F5344CB8AC3E}">
        <p14:creationId xmlns:p14="http://schemas.microsoft.com/office/powerpoint/2010/main" val="421889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2CF7-646A-00F1-CC4F-3836110B2F1C}"/>
              </a:ext>
            </a:extLst>
          </p:cNvPr>
          <p:cNvSpPr>
            <a:spLocks noGrp="1"/>
          </p:cNvSpPr>
          <p:nvPr>
            <p:ph type="title"/>
          </p:nvPr>
        </p:nvSpPr>
        <p:spPr>
          <a:xfrm>
            <a:off x="668004" y="460310"/>
            <a:ext cx="9011642" cy="622852"/>
          </a:xfrm>
        </p:spPr>
        <p:txBody>
          <a:bodyPr>
            <a:normAutofit fontScale="90000"/>
          </a:bodyPr>
          <a:lstStyle/>
          <a:p>
            <a:pPr algn="ctr">
              <a:lnSpc>
                <a:spcPct val="107000"/>
              </a:lnSpc>
              <a:spcAft>
                <a:spcPts val="800"/>
              </a:spcAft>
            </a:pPr>
            <a:r>
              <a:rPr lang="en-IN" sz="4900" b="1" dirty="0">
                <a:latin typeface="Times New Roman" panose="02020603050405020304" pitchFamily="18" charset="0"/>
                <a:cs typeface="Times New Roman" panose="02020603050405020304" pitchFamily="18" charset="0"/>
              </a:rPr>
              <a:t>Tools and Technologies</a:t>
            </a:r>
          </a:p>
        </p:txBody>
      </p:sp>
      <p:sp>
        <p:nvSpPr>
          <p:cNvPr id="7" name="Content Placeholder 6">
            <a:extLst>
              <a:ext uri="{FF2B5EF4-FFF2-40B4-BE49-F238E27FC236}">
                <a16:creationId xmlns:a16="http://schemas.microsoft.com/office/drawing/2014/main" id="{C4DE5B4F-8689-45EC-B0B4-BF784F3A9177}"/>
              </a:ext>
            </a:extLst>
          </p:cNvPr>
          <p:cNvSpPr>
            <a:spLocks noGrp="1"/>
          </p:cNvSpPr>
          <p:nvPr>
            <p:ph idx="1"/>
          </p:nvPr>
        </p:nvSpPr>
        <p:spPr>
          <a:xfrm>
            <a:off x="668003" y="1376817"/>
            <a:ext cx="9679645" cy="4034938"/>
          </a:xfrm>
        </p:spPr>
        <p:txBody>
          <a:bodyPr>
            <a:normAutofit fontScale="92500" lnSpcReduction="20000"/>
          </a:bodyPr>
          <a:lstStyle/>
          <a:p>
            <a:pPr marL="0" indent="0" algn="just">
              <a:lnSpc>
                <a:spcPct val="107000"/>
              </a:lnSpc>
              <a:spcAft>
                <a:spcPts val="800"/>
              </a:spcAft>
              <a:buNone/>
            </a:pPr>
            <a:r>
              <a:rPr lang="en-IN" sz="2900"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1. Excel </a:t>
            </a: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2. Python (Visual Studio)</a:t>
            </a:r>
          </a:p>
          <a:p>
            <a:pPr marL="0" indent="0">
              <a:lnSpc>
                <a:spcPct val="107000"/>
              </a:lnSpc>
              <a:spcAft>
                <a:spcPts val="800"/>
              </a:spcAft>
              <a:buNone/>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3. Power BI</a:t>
            </a:r>
          </a:p>
          <a:p>
            <a:pPr marL="0" indent="0" algn="just">
              <a:lnSpc>
                <a:spcPct val="107000"/>
              </a:lnSpc>
              <a:spcAft>
                <a:spcPts val="800"/>
              </a:spcAft>
              <a:buNone/>
            </a:pPr>
            <a:r>
              <a:rPr lang="en-IN" sz="2900" b="1" kern="100" dirty="0">
                <a:latin typeface="Times New Roman" panose="02020603050405020304" pitchFamily="18" charset="0"/>
                <a:ea typeface="Calibri" panose="020F0502020204030204" pitchFamily="34" charset="0"/>
                <a:cs typeface="Times New Roman" panose="02020603050405020304" pitchFamily="18" charset="0"/>
              </a:rPr>
              <a:t>Main Software Libraries </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1. Beautiful Soup</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2. Requests</a:t>
            </a:r>
          </a:p>
          <a:p>
            <a:pPr marL="0" indent="0">
              <a:lnSpc>
                <a:spcPct val="107000"/>
              </a:lnSpc>
              <a:spcAft>
                <a:spcPts val="800"/>
              </a:spcAft>
              <a:buNone/>
            </a:pPr>
            <a:r>
              <a:rPr lang="en-IN" sz="1900" kern="100" dirty="0">
                <a:latin typeface="Times New Roman" panose="02020603050405020304" pitchFamily="18" charset="0"/>
                <a:ea typeface="Calibri" panose="020F0502020204030204" pitchFamily="34" charset="0"/>
                <a:cs typeface="Times New Roman" panose="02020603050405020304" pitchFamily="18" charset="0"/>
              </a:rPr>
              <a:t>3. Openpyxl</a:t>
            </a:r>
          </a:p>
          <a:p>
            <a:pPr marL="0" indent="0">
              <a:buNone/>
            </a:pPr>
            <a:endParaRPr lang="en-IN" dirty="0"/>
          </a:p>
        </p:txBody>
      </p:sp>
    </p:spTree>
    <p:extLst>
      <p:ext uri="{BB962C8B-B14F-4D97-AF65-F5344CB8AC3E}">
        <p14:creationId xmlns:p14="http://schemas.microsoft.com/office/powerpoint/2010/main" val="31447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546F-D4B3-483E-B35A-C5F6E82D51B4}"/>
              </a:ext>
            </a:extLst>
          </p:cNvPr>
          <p:cNvSpPr>
            <a:spLocks noGrp="1"/>
          </p:cNvSpPr>
          <p:nvPr>
            <p:ph type="title"/>
          </p:nvPr>
        </p:nvSpPr>
        <p:spPr>
          <a:xfrm>
            <a:off x="569843" y="609601"/>
            <a:ext cx="10233887" cy="640702"/>
          </a:xfrm>
        </p:spPr>
        <p:txBody>
          <a:bodyPr>
            <a:noAutofit/>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5872C4-E254-4885-A62E-A63BEA29289F}"/>
              </a:ext>
            </a:extLst>
          </p:cNvPr>
          <p:cNvSpPr>
            <a:spLocks noGrp="1"/>
          </p:cNvSpPr>
          <p:nvPr>
            <p:ph idx="1"/>
          </p:nvPr>
        </p:nvSpPr>
        <p:spPr>
          <a:xfrm>
            <a:off x="569843" y="1553346"/>
            <a:ext cx="11009447" cy="3429201"/>
          </a:xfrm>
        </p:spPr>
        <p:txBody>
          <a:bodyPr>
            <a:normAutofit/>
          </a:bodyPr>
          <a:lstStyle/>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Overview of project</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t>
            </a:r>
          </a:p>
          <a:p>
            <a:pPr marL="400050" lvl="1"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 collection through web scraping. Data cleaning, preprocessing, and modelling in Python Using Visual Studio.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Creating impactful visualizations in Power BI to uncover actionable insights.</a:t>
            </a:r>
          </a:p>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Importance of Analyzing Used Cars Data:</a:t>
            </a:r>
          </a:p>
          <a:p>
            <a:pPr marL="400050" lvl="1"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Explore the factors influencing the price variation among used car brands (e.g., brand reputation, mileage, age, age of the car, and market demand).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Importance of web scraping and data preprocessing and data visualization:</a:t>
            </a:r>
          </a:p>
          <a:p>
            <a:pPr marL="400050" lvl="1" indent="0">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Web scraping is used to extract the data form the websites. Visualization tools like Power Bi make complex datasets easier to understand and communicate, enabling data-driven decision-making.</a:t>
            </a:r>
          </a:p>
          <a:p>
            <a:pPr marL="0" indent="0">
              <a:buNone/>
            </a:pP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913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C00D5-5947-4A80-BC40-F210F755F514}"/>
              </a:ext>
            </a:extLst>
          </p:cNvPr>
          <p:cNvSpPr>
            <a:spLocks noGrp="1"/>
          </p:cNvSpPr>
          <p:nvPr>
            <p:ph idx="1"/>
          </p:nvPr>
        </p:nvSpPr>
        <p:spPr>
          <a:xfrm>
            <a:off x="1033669" y="1533330"/>
            <a:ext cx="10233887" cy="4425018"/>
          </a:xfrm>
        </p:spPr>
        <p:txBody>
          <a:bodyPr>
            <a:normAutofit lnSpcReduction="10000"/>
          </a:bodyPr>
          <a:lstStyle/>
          <a:p>
            <a:pPr>
              <a:buFont typeface="Wingdings" panose="05000000000000000000" pitchFamily="2" charset="2"/>
              <a:buChar char="v"/>
            </a:pPr>
            <a:r>
              <a:rPr lang="en-US" sz="2000" b="1" dirty="0">
                <a:latin typeface="Times New Roman" panose="02020603050405020304" pitchFamily="18" charset="0"/>
                <a:ea typeface="Fira Sans" pitchFamily="34" charset="-122"/>
                <a:cs typeface="Times New Roman" panose="02020603050405020304" pitchFamily="18" charset="0"/>
              </a:rPr>
              <a:t>Step 1: Importing Libraries</a:t>
            </a:r>
            <a:endParaRPr lang="en-US" dirty="0">
              <a:latin typeface="Times New Roman" panose="02020603050405020304" pitchFamily="18" charset="0"/>
              <a:cs typeface="Times New Roman" panose="02020603050405020304" pitchFamily="18" charset="0"/>
            </a:endParaRPr>
          </a:p>
          <a:p>
            <a:pPr lvl="1">
              <a:lnSpc>
                <a:spcPts val="1425"/>
              </a:lnSpc>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import requests </a:t>
            </a:r>
            <a:r>
              <a:rPr lang="en-US" sz="1800" dirty="0">
                <a:solidFill>
                  <a:schemeClr val="accent5">
                    <a:lumMod val="75000"/>
                  </a:schemeClr>
                </a:solidFill>
                <a:latin typeface="Times New Roman" panose="02020603050405020304" pitchFamily="18" charset="0"/>
                <a:ea typeface="Fira Sans" pitchFamily="34" charset="-122"/>
                <a:cs typeface="Times New Roman" panose="02020603050405020304" pitchFamily="18" charset="0"/>
              </a:rPr>
              <a:t># HTTP requests :-web scraping or interacting with web</a:t>
            </a:r>
            <a:endParaRPr lang="en-US" sz="1800" dirty="0">
              <a:solidFill>
                <a:schemeClr val="accent5">
                  <a:lumMod val="75000"/>
                </a:schemeClr>
              </a:solidFill>
              <a:latin typeface="Times New Roman" panose="02020603050405020304" pitchFamily="18" charset="0"/>
              <a:cs typeface="Times New Roman" panose="02020603050405020304" pitchFamily="18" charset="0"/>
            </a:endParaRPr>
          </a:p>
          <a:p>
            <a:pPr lvl="1">
              <a:lnSpc>
                <a:spcPts val="1425"/>
              </a:lnSpc>
              <a:buFont typeface="+mj-lt"/>
              <a:buAutoNum type="arabicPeriod"/>
            </a:pPr>
            <a:r>
              <a:rPr lang="en-US" sz="1800" dirty="0">
                <a:latin typeface="Times New Roman" panose="02020603050405020304" pitchFamily="18" charset="0"/>
                <a:ea typeface="Fira Sans" pitchFamily="34" charset="-122"/>
                <a:cs typeface="Times New Roman" panose="02020603050405020304" pitchFamily="18" charset="0"/>
              </a:rPr>
              <a:t>from bs4 import Beautiful Soup </a:t>
            </a:r>
            <a:r>
              <a:rPr lang="en-US" sz="1800" dirty="0">
                <a:solidFill>
                  <a:schemeClr val="accent5">
                    <a:lumMod val="75000"/>
                  </a:schemeClr>
                </a:solidFill>
                <a:latin typeface="Times New Roman" panose="02020603050405020304" pitchFamily="18" charset="0"/>
                <a:cs typeface="Times New Roman" panose="02020603050405020304" pitchFamily="18" charset="0"/>
              </a:rPr>
              <a:t># HTML parsing using Beautiful Soup : pulling data out of HTML and XML files and searching and modifying phrase tree</a:t>
            </a: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a:p>
            <a:pPr lvl="1">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import openpyxl </a:t>
            </a:r>
            <a:r>
              <a:rPr lang="en-IN" sz="1800" dirty="0">
                <a:solidFill>
                  <a:schemeClr val="accent5">
                    <a:lumMod val="75000"/>
                  </a:schemeClr>
                </a:solidFill>
                <a:latin typeface="Times New Roman" panose="02020603050405020304" pitchFamily="18" charset="0"/>
                <a:cs typeface="Times New Roman" panose="02020603050405020304" pitchFamily="18" charset="0"/>
              </a:rPr>
              <a:t>#</a:t>
            </a:r>
            <a:r>
              <a:rPr lang="en-US" sz="1800" dirty="0">
                <a:solidFill>
                  <a:schemeClr val="accent5">
                    <a:lumMod val="75000"/>
                  </a:schemeClr>
                </a:solidFill>
                <a:latin typeface="Times New Roman" panose="02020603050405020304" pitchFamily="18" charset="0"/>
                <a:cs typeface="Times New Roman" panose="02020603050405020304" pitchFamily="18" charset="0"/>
              </a:rPr>
              <a:t> The openpyxl library in Python is used for working with Excel files</a:t>
            </a:r>
          </a:p>
          <a:p>
            <a:pPr lvl="1">
              <a:buFont typeface="+mj-lt"/>
              <a:buAutoNum type="arabicPeriod"/>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from openpyxl import Workbook </a:t>
            </a:r>
            <a:r>
              <a:rPr lang="en-IN" sz="1800" dirty="0">
                <a:solidFill>
                  <a:schemeClr val="accent5">
                    <a:lumMod val="75000"/>
                  </a:schemeClr>
                </a:solidFill>
                <a:latin typeface="Times New Roman" panose="02020603050405020304" pitchFamily="18" charset="0"/>
                <a:cs typeface="Times New Roman" panose="02020603050405020304" pitchFamily="18" charset="0"/>
              </a:rPr>
              <a:t>#</a:t>
            </a:r>
            <a:r>
              <a:rPr lang="en-US" sz="1800" dirty="0">
                <a:solidFill>
                  <a:schemeClr val="accent5">
                    <a:lumMod val="75000"/>
                  </a:schemeClr>
                </a:solidFill>
                <a:latin typeface="Times New Roman" panose="02020603050405020304" pitchFamily="18" charset="0"/>
                <a:cs typeface="Times New Roman" panose="02020603050405020304" pitchFamily="18" charset="0"/>
              </a:rPr>
              <a:t> The Workbook class from openpyxl is used to create a new Excel workbook</a:t>
            </a: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a:p>
            <a:pPr>
              <a:lnSpc>
                <a:spcPts val="1425"/>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2 : Opening Excel Sheet</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excel = openpyxl.Workbook() </a:t>
            </a:r>
            <a:r>
              <a:rPr lang="en-US" sz="1800" dirty="0">
                <a:solidFill>
                  <a:schemeClr val="accent5">
                    <a:lumMod val="75000"/>
                  </a:schemeClr>
                </a:solidFill>
                <a:latin typeface="Times New Roman" panose="02020603050405020304" pitchFamily="18" charset="0"/>
                <a:cs typeface="Times New Roman" panose="02020603050405020304" pitchFamily="18" charset="0"/>
              </a:rPr>
              <a:t># Opening the new workbook</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sheet = excel.active </a:t>
            </a:r>
            <a:r>
              <a:rPr lang="en-US" sz="1800" dirty="0">
                <a:solidFill>
                  <a:schemeClr val="accent5">
                    <a:lumMod val="75000"/>
                  </a:schemeClr>
                </a:solidFill>
                <a:latin typeface="Times New Roman" panose="02020603050405020304" pitchFamily="18" charset="0"/>
                <a:cs typeface="Times New Roman" panose="02020603050405020304" pitchFamily="18" charset="0"/>
              </a:rPr>
              <a:t># setting up the active sheet to add the data </a:t>
            </a:r>
          </a:p>
          <a:p>
            <a:pPr>
              <a:lnSpc>
                <a:spcPts val="1425"/>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Step 3 :Adding columns names to the sheet</a:t>
            </a:r>
          </a:p>
          <a:p>
            <a:pPr marL="400050" lvl="1" indent="0">
              <a:lnSpc>
                <a:spcPts val="1425"/>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sheet.append(["Car Name","Car Company","Price","Purchased Year","Fuel","Kilometers Travelled","Transmission","Location"]) </a:t>
            </a:r>
            <a:r>
              <a:rPr lang="en-US" sz="1800" dirty="0">
                <a:solidFill>
                  <a:schemeClr val="accent5">
                    <a:lumMod val="75000"/>
                  </a:schemeClr>
                </a:solidFill>
                <a:latin typeface="Times New Roman" panose="02020603050405020304" pitchFamily="18" charset="0"/>
                <a:cs typeface="Times New Roman" panose="02020603050405020304" pitchFamily="18" charset="0"/>
              </a:rPr>
              <a:t># appending column names in the active sheet </a:t>
            </a:r>
          </a:p>
          <a:p>
            <a:pPr marL="400050" lvl="1" indent="0">
              <a:lnSpc>
                <a:spcPts val="1425"/>
              </a:lnSpc>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en-IN" dirty="0"/>
          </a:p>
        </p:txBody>
      </p:sp>
      <p:sp>
        <p:nvSpPr>
          <p:cNvPr id="5" name="Title 4">
            <a:extLst>
              <a:ext uri="{FF2B5EF4-FFF2-40B4-BE49-F238E27FC236}">
                <a16:creationId xmlns:a16="http://schemas.microsoft.com/office/drawing/2014/main" id="{208598BC-8C84-B137-50D5-A2161F732DED}"/>
              </a:ext>
            </a:extLst>
          </p:cNvPr>
          <p:cNvSpPr>
            <a:spLocks noGrp="1"/>
          </p:cNvSpPr>
          <p:nvPr>
            <p:ph type="title"/>
          </p:nvPr>
        </p:nvSpPr>
        <p:spPr>
          <a:xfrm>
            <a:off x="959025" y="464457"/>
            <a:ext cx="9940903" cy="776514"/>
          </a:xfrm>
        </p:spPr>
        <p:txBody>
          <a:bodyPr>
            <a:normAutofit/>
          </a:bodyPr>
          <a:lstStyle/>
          <a:p>
            <a:r>
              <a:rPr lang="en-US" sz="4400" b="1" dirty="0">
                <a:latin typeface="Times New Roman" panose="02020603050405020304" pitchFamily="18" charset="0"/>
                <a:cs typeface="Times New Roman" panose="02020603050405020304" pitchFamily="18" charset="0"/>
              </a:rPr>
              <a:t>Web Scraping</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28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2EBD-6B77-4D5A-8999-3C2ED2724336}"/>
              </a:ext>
            </a:extLst>
          </p:cNvPr>
          <p:cNvSpPr>
            <a:spLocks noGrp="1"/>
          </p:cNvSpPr>
          <p:nvPr>
            <p:ph type="title"/>
          </p:nvPr>
        </p:nvSpPr>
        <p:spPr>
          <a:xfrm flipH="1">
            <a:off x="12099234" y="1"/>
            <a:ext cx="92765" cy="119270"/>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61791C27-818C-4B40-BBCE-5C88EBD77732}"/>
              </a:ext>
            </a:extLst>
          </p:cNvPr>
          <p:cNvSpPr>
            <a:spLocks noGrp="1"/>
          </p:cNvSpPr>
          <p:nvPr>
            <p:ph idx="1"/>
          </p:nvPr>
        </p:nvSpPr>
        <p:spPr>
          <a:xfrm>
            <a:off x="390939" y="669181"/>
            <a:ext cx="11410121" cy="5519638"/>
          </a:xfrm>
        </p:spPr>
        <p:txBody>
          <a:bodyPr>
            <a:normAutofit fontScale="47500" lnSpcReduction="20000"/>
          </a:bodyPr>
          <a:lstStyle/>
          <a:p>
            <a:pPr>
              <a:buFont typeface="Wingdings" panose="05000000000000000000" pitchFamily="2" charset="2"/>
              <a:buChar char="v"/>
            </a:pPr>
            <a:r>
              <a:rPr lang="en-US" sz="4200" b="1" dirty="0">
                <a:latin typeface="Times New Roman" panose="02020603050405020304" pitchFamily="18" charset="0"/>
                <a:cs typeface="Times New Roman" panose="02020603050405020304" pitchFamily="18" charset="0"/>
              </a:rPr>
              <a:t>Step 4 : </a:t>
            </a:r>
            <a:r>
              <a:rPr lang="en-IN" sz="4200" b="1" dirty="0">
                <a:latin typeface="Times New Roman" panose="02020603050405020304" pitchFamily="18" charset="0"/>
                <a:cs typeface="Times New Roman" panose="02020603050405020304" pitchFamily="18" charset="0"/>
              </a:rPr>
              <a:t>CHECKING THE ACCESS OF URL</a:t>
            </a:r>
            <a:endParaRPr lang="en-US" sz="4200" b="1" dirty="0">
              <a:latin typeface="Times New Roman" panose="02020603050405020304" pitchFamily="18" charset="0"/>
              <a:cs typeface="Times New Roman" panose="02020603050405020304" pitchFamily="18" charset="0"/>
            </a:endParaRPr>
          </a:p>
          <a:p>
            <a:pPr marL="400050" lvl="1" indent="0">
              <a:buNone/>
            </a:pPr>
            <a:r>
              <a:rPr lang="en-IN" sz="3800" kern="100" dirty="0">
                <a:latin typeface="Times New Roman" panose="02020603050405020304" pitchFamily="18" charset="0"/>
                <a:ea typeface="Calibri" panose="020F0502020204030204" pitchFamily="34" charset="0"/>
                <a:cs typeface="Times New Roman" panose="02020603050405020304" pitchFamily="18" charset="0"/>
              </a:rPr>
              <a:t>headers = {'User-Agent': 'Mozilla/5.0 (Windows NT 10.0; Win64; x64) AppleWebKit/537.36 (KHTML, like Gecko) Chrome/116.0.0.0 Safari/537.36 Edg/116.0.1938.54'}</a:t>
            </a:r>
            <a:endParaRPr lang="en-US" sz="3800"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4200" b="1" dirty="0">
                <a:latin typeface="Times New Roman" panose="02020603050405020304" pitchFamily="18" charset="0"/>
                <a:cs typeface="Times New Roman" panose="02020603050405020304" pitchFamily="18" charset="0"/>
              </a:rPr>
              <a:t>Step 5 : </a:t>
            </a:r>
            <a:r>
              <a:rPr lang="en-IN" sz="4200" b="1" dirty="0">
                <a:latin typeface="Times New Roman" panose="02020603050405020304" pitchFamily="18" charset="0"/>
                <a:cs typeface="Times New Roman" panose="02020603050405020304" pitchFamily="18" charset="0"/>
              </a:rPr>
              <a:t>URL TO EXTRACT THE DATA USING SOUP OBJECT</a:t>
            </a:r>
          </a:p>
          <a:p>
            <a:pPr marL="400050" lvl="1" indent="0">
              <a:buNone/>
            </a:pPr>
            <a:r>
              <a:rPr lang="en-IN" sz="3800" kern="100" dirty="0">
                <a:latin typeface="Times New Roman" panose="02020603050405020304" pitchFamily="18" charset="0"/>
                <a:ea typeface="Calibri" panose="020F0502020204030204" pitchFamily="34" charset="0"/>
                <a:cs typeface="Times New Roman" panose="02020603050405020304" pitchFamily="18" charset="0"/>
              </a:rPr>
              <a:t>Hundayi_data = requests.get("https://www.cardekho.com/used-hyundai+cars+in+hyderabad",headers=headers)soup = BeautifulSoup(Hundayi_data.text, "html.parser") </a:t>
            </a:r>
            <a:r>
              <a:rPr lang="en-IN" sz="3600" dirty="0">
                <a:solidFill>
                  <a:schemeClr val="accent5">
                    <a:lumMod val="75000"/>
                  </a:schemeClr>
                </a:solidFill>
                <a:latin typeface="Times New Roman" panose="02020603050405020304" pitchFamily="18" charset="0"/>
                <a:cs typeface="Times New Roman" panose="02020603050405020304" pitchFamily="18" charset="0"/>
              </a:rPr>
              <a:t># Hyundai cars in hyderabad</a:t>
            </a:r>
          </a:p>
          <a:p>
            <a:pPr marL="400050" lvl="1" indent="0">
              <a:lnSpc>
                <a:spcPts val="1425"/>
              </a:lnSpc>
              <a:buNone/>
            </a:pPr>
            <a:r>
              <a:rPr lang="en-IN" sz="3800" kern="100" dirty="0">
                <a:latin typeface="Times New Roman" panose="02020603050405020304" pitchFamily="18" charset="0"/>
                <a:ea typeface="Calibri" panose="020F0502020204030204" pitchFamily="34" charset="0"/>
                <a:cs typeface="Times New Roman" panose="02020603050405020304" pitchFamily="18" charset="0"/>
              </a:rPr>
              <a:t>Hundayi_Banglore = requests.get("https://www.cardekho.com/used-hyundai+cars+in+bangalore",headers=headers)</a:t>
            </a:r>
          </a:p>
          <a:p>
            <a:pPr marL="400050" lvl="1" indent="0">
              <a:lnSpc>
                <a:spcPts val="1425"/>
              </a:lnSpc>
              <a:buNone/>
            </a:pPr>
            <a:r>
              <a:rPr lang="en-IN" sz="3800" kern="100" dirty="0">
                <a:latin typeface="Times New Roman" panose="02020603050405020304" pitchFamily="18" charset="0"/>
                <a:ea typeface="Calibri" panose="020F0502020204030204" pitchFamily="34" charset="0"/>
                <a:cs typeface="Times New Roman" panose="02020603050405020304" pitchFamily="18" charset="0"/>
              </a:rPr>
              <a:t>B_Hundayi = BeautifulSoup(Hundayi_Banglore.text,"html.parser") </a:t>
            </a:r>
            <a:r>
              <a:rPr lang="en-IN" sz="3600" dirty="0">
                <a:solidFill>
                  <a:schemeClr val="accent5">
                    <a:lumMod val="75000"/>
                  </a:schemeClr>
                </a:solidFill>
                <a:latin typeface="Times New Roman" panose="02020603050405020304" pitchFamily="18" charset="0"/>
                <a:cs typeface="Times New Roman" panose="02020603050405020304" pitchFamily="18" charset="0"/>
              </a:rPr>
              <a:t># Hyundai cars in Bangalore</a:t>
            </a:r>
          </a:p>
          <a:p>
            <a:pPr>
              <a:buFont typeface="Wingdings" panose="05000000000000000000" pitchFamily="2" charset="2"/>
              <a:buChar char="v"/>
            </a:pPr>
            <a:r>
              <a:rPr lang="en-IN" sz="4200" b="1" dirty="0">
                <a:latin typeface="Times New Roman" panose="02020603050405020304" pitchFamily="18" charset="0"/>
                <a:cs typeface="Times New Roman" panose="02020603050405020304" pitchFamily="18" charset="0"/>
              </a:rPr>
              <a:t>Step 6: Extracting all the Hyundai Cars from the path </a:t>
            </a:r>
          </a:p>
          <a:p>
            <a:pPr marL="400050" lvl="1" indent="0">
              <a:buNone/>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Hundayi_cars = soup.find("body").find("div",class_="listViewCard").find("div",class_="gsc_row")\</a:t>
            </a:r>
          </a:p>
          <a:p>
            <a:pPr marL="400050" lvl="1" indent="0">
              <a:buNone/>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                           .find_all("div",class_="gsc_col-xs-12 gsc_col-sm-6 gsc_col-md-4 cardColumn")</a:t>
            </a:r>
          </a:p>
          <a:p>
            <a:pPr>
              <a:buFont typeface="Wingdings" panose="05000000000000000000" pitchFamily="2" charset="2"/>
              <a:buChar char="v"/>
            </a:pPr>
            <a:r>
              <a:rPr lang="en-IN" sz="4200" b="1" dirty="0">
                <a:latin typeface="Times New Roman" panose="02020603050405020304" pitchFamily="18" charset="0"/>
                <a:cs typeface="Times New Roman" panose="02020603050405020304" pitchFamily="18" charset="0"/>
              </a:rPr>
              <a:t>Step 7: Using for Loop to extract all the details of car</a:t>
            </a:r>
          </a:p>
          <a:p>
            <a:pPr marL="400050" lvl="1" indent="0">
              <a:buNone/>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for car in Hundayi_cars:</a:t>
            </a:r>
          </a:p>
          <a:p>
            <a:pPr marL="400050" lvl="1" indent="0">
              <a:buNone/>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try: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3800" b="1" kern="100" dirty="0">
                <a:latin typeface="Times New Roman" panose="02020603050405020304" pitchFamily="18" charset="0"/>
                <a:ea typeface="Calibri" panose="020F0502020204030204" pitchFamily="34" charset="0"/>
                <a:cs typeface="Times New Roman" panose="02020603050405020304" pitchFamily="18" charset="0"/>
              </a:rPr>
              <a:t>name</a:t>
            </a:r>
            <a:r>
              <a:rPr lang="en-US" sz="3800" kern="100" dirty="0">
                <a:latin typeface="Times New Roman" panose="02020603050405020304" pitchFamily="18" charset="0"/>
                <a:ea typeface="Calibri" panose="020F0502020204030204" pitchFamily="34" charset="0"/>
                <a:cs typeface="Times New Roman" panose="02020603050405020304" pitchFamily="18" charset="0"/>
              </a:rPr>
              <a:t>=car.find("div",class_="NewUcExCardposR").find("div",class_="title_heart_section").find("h3",class_="title")\</a:t>
            </a:r>
          </a:p>
          <a:p>
            <a:pPr marL="400050" lvl="1" indent="0">
              <a:buNone/>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                        .find("a").text.split(" ") </a:t>
            </a:r>
            <a:r>
              <a:rPr lang="en-US" sz="3600" dirty="0">
                <a:solidFill>
                  <a:schemeClr val="accent5">
                    <a:lumMod val="75000"/>
                  </a:schemeClr>
                </a:solidFill>
                <a:latin typeface="Times New Roman" panose="02020603050405020304" pitchFamily="18" charset="0"/>
                <a:cs typeface="Times New Roman" panose="02020603050405020304" pitchFamily="18" charset="0"/>
              </a:rPr>
              <a:t># To extract the name of the car</a:t>
            </a:r>
          </a:p>
          <a:p>
            <a:pPr marL="0" indent="0">
              <a:buNone/>
            </a:pPr>
            <a:r>
              <a:rPr lang="en-US" sz="29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92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47B2-8AB4-4895-9448-F63BA1DC94FD}"/>
              </a:ext>
            </a:extLst>
          </p:cNvPr>
          <p:cNvSpPr>
            <a:spLocks noGrp="1"/>
          </p:cNvSpPr>
          <p:nvPr>
            <p:ph type="title"/>
          </p:nvPr>
        </p:nvSpPr>
        <p:spPr>
          <a:xfrm flipH="1" flipV="1">
            <a:off x="11860696" y="1"/>
            <a:ext cx="331304" cy="318051"/>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3B1297C4-BAB7-44A9-9217-EB4CE57862E5}"/>
              </a:ext>
            </a:extLst>
          </p:cNvPr>
          <p:cNvSpPr>
            <a:spLocks noGrp="1"/>
          </p:cNvSpPr>
          <p:nvPr>
            <p:ph idx="1"/>
          </p:nvPr>
        </p:nvSpPr>
        <p:spPr>
          <a:xfrm>
            <a:off x="835741" y="594318"/>
            <a:ext cx="9792930" cy="5668830"/>
          </a:xfrm>
        </p:spPr>
        <p:txBody>
          <a:bodyPr>
            <a:normAutofit fontScale="92500" lnSpcReduction="20000"/>
          </a:bodyPr>
          <a:lstStyle/>
          <a:p>
            <a:pPr marL="0" indent="0">
              <a:buNone/>
            </a:pPr>
            <a:r>
              <a:rPr lang="en-US" sz="1800" dirty="0">
                <a:latin typeface="Times New Roman" panose="02020603050405020304" pitchFamily="18" charset="0"/>
                <a:cs typeface="Times New Roman" panose="02020603050405020304" pitchFamily="18" charset="0"/>
              </a:rPr>
              <a:t>name.pop(0)</a:t>
            </a:r>
          </a:p>
          <a:p>
            <a:pPr marL="0" indent="0">
              <a:buNone/>
            </a:pPr>
            <a:r>
              <a:rPr lang="en-US" sz="1800" dirty="0">
                <a:latin typeface="Times New Roman" panose="02020603050405020304" pitchFamily="18" charset="0"/>
                <a:cs typeface="Times New Roman" panose="02020603050405020304" pitchFamily="18" charset="0"/>
              </a:rPr>
              <a:t>           result=""</a:t>
            </a:r>
          </a:p>
          <a:p>
            <a:pPr marL="0" indent="0">
              <a:buNone/>
            </a:pPr>
            <a:r>
              <a:rPr lang="en-US" dirty="0">
                <a:latin typeface="Times New Roman" panose="02020603050405020304" pitchFamily="18" charset="0"/>
                <a:cs typeface="Times New Roman" panose="02020603050405020304" pitchFamily="18" charset="0"/>
              </a:rPr>
              <a:t>for string in name:</a:t>
            </a:r>
          </a:p>
          <a:p>
            <a:pPr marL="0" indent="0">
              <a:buNone/>
            </a:pPr>
            <a:r>
              <a:rPr lang="en-US" dirty="0">
                <a:latin typeface="Times New Roman" panose="02020603050405020304" pitchFamily="18" charset="0"/>
                <a:cs typeface="Times New Roman" panose="02020603050405020304" pitchFamily="18" charset="0"/>
              </a:rPr>
              <a:t>            result+= " "+string</a:t>
            </a:r>
          </a:p>
          <a:p>
            <a:pPr marL="0" indent="0">
              <a:buNone/>
            </a:pPr>
            <a:r>
              <a:rPr lang="en-US" b="1" dirty="0">
                <a:latin typeface="Times New Roman" panose="02020603050405020304" pitchFamily="18" charset="0"/>
                <a:cs typeface="Times New Roman" panose="02020603050405020304" pitchFamily="18" charset="0"/>
              </a:rPr>
              <a:t>Car_company</a:t>
            </a:r>
            <a:r>
              <a:rPr lang="en-US" dirty="0">
                <a:latin typeface="Times New Roman" panose="02020603050405020304" pitchFamily="18" charset="0"/>
                <a:cs typeface="Times New Roman" panose="02020603050405020304" pitchFamily="18" charset="0"/>
              </a:rPr>
              <a:t>=car.find("div",class_="NewUcExCardposR").find("div",class_="title_heart_section").find("h3",class_   ="title")\ .find("a").text.split(" ")[1] </a:t>
            </a:r>
            <a:r>
              <a:rPr lang="en-US" dirty="0">
                <a:solidFill>
                  <a:schemeClr val="accent5">
                    <a:lumMod val="75000"/>
                  </a:schemeClr>
                </a:solidFill>
                <a:latin typeface="Times New Roman" panose="02020603050405020304" pitchFamily="18" charset="0"/>
                <a:cs typeface="Times New Roman" panose="02020603050405020304" pitchFamily="18" charset="0"/>
              </a:rPr>
              <a:t># To get the Company name of the car</a:t>
            </a:r>
          </a:p>
          <a:p>
            <a:pPr marL="0" indent="0">
              <a:buNone/>
            </a:pPr>
            <a:r>
              <a:rPr lang="en-US" b="1" dirty="0">
                <a:latin typeface="Times New Roman" panose="02020603050405020304" pitchFamily="18" charset="0"/>
                <a:cs typeface="Times New Roman" panose="02020603050405020304" pitchFamily="18" charset="0"/>
              </a:rPr>
              <a:t>price </a:t>
            </a:r>
            <a:r>
              <a:rPr lang="en-US" dirty="0">
                <a:latin typeface="Times New Roman" panose="02020603050405020304" pitchFamily="18" charset="0"/>
                <a:cs typeface="Times New Roman" panose="02020603050405020304" pitchFamily="18" charset="0"/>
              </a:rPr>
              <a:t>= car. find("div",class_="NewUcExCard posR").find("div",class_="Price hover").find("p").text.split(" ") [0].split("₹")[1] </a:t>
            </a:r>
            <a:r>
              <a:rPr lang="en-US" dirty="0">
                <a:solidFill>
                  <a:schemeClr val="accent5">
                    <a:lumMod val="75000"/>
                  </a:schemeClr>
                </a:solidFill>
                <a:latin typeface="Times New Roman" panose="02020603050405020304" pitchFamily="18" charset="0"/>
                <a:cs typeface="Times New Roman" panose="02020603050405020304" pitchFamily="18" charset="0"/>
              </a:rPr>
              <a:t># To extract the price of the car</a:t>
            </a:r>
          </a:p>
          <a:p>
            <a:pPr marL="0" indent="0">
              <a:buNone/>
            </a:pPr>
            <a:r>
              <a:rPr lang="en-US" b="1" dirty="0">
                <a:latin typeface="Times New Roman" panose="02020603050405020304" pitchFamily="18" charset="0"/>
                <a:cs typeface="Times New Roman" panose="02020603050405020304" pitchFamily="18" charset="0"/>
              </a:rPr>
              <a:t>purchased_year</a:t>
            </a:r>
            <a:r>
              <a:rPr lang="en-US" dirty="0">
                <a:latin typeface="Times New Roman" panose="02020603050405020304" pitchFamily="18" charset="0"/>
                <a:cs typeface="Times New Roman" panose="02020603050405020304" pitchFamily="18" charset="0"/>
              </a:rPr>
              <a:t>=int(car.find("div",class_="NewUcExCardposR").find("div",class_="title_heart_section").find("h3",class_="title")\.find("a").text.split(" ")[0]) </a:t>
            </a:r>
            <a:r>
              <a:rPr lang="en-US" dirty="0">
                <a:solidFill>
                  <a:schemeClr val="accent5">
                    <a:lumMod val="75000"/>
                  </a:schemeClr>
                </a:solidFill>
                <a:latin typeface="Times New Roman" panose="02020603050405020304" pitchFamily="18" charset="0"/>
                <a:cs typeface="Times New Roman" panose="02020603050405020304" pitchFamily="18" charset="0"/>
              </a:rPr>
              <a:t># To get the year of the car that is purchased</a:t>
            </a:r>
          </a:p>
          <a:p>
            <a:pPr marL="0" indent="0">
              <a:buNone/>
            </a:pPr>
            <a:r>
              <a:rPr lang="en-US" b="1" dirty="0">
                <a:latin typeface="Times New Roman" panose="02020603050405020304" pitchFamily="18" charset="0"/>
                <a:cs typeface="Times New Roman" panose="02020603050405020304" pitchFamily="18" charset="0"/>
              </a:rPr>
              <a:t>fuel</a:t>
            </a:r>
            <a:r>
              <a:rPr lang="en-US" dirty="0">
                <a:latin typeface="Times New Roman" panose="02020603050405020304" pitchFamily="18" charset="0"/>
                <a:cs typeface="Times New Roman" panose="02020603050405020304" pitchFamily="18" charset="0"/>
              </a:rPr>
              <a:t>=car.find("div",class_="NewUcExCardposR").find("div",class_="title_heart_section").find("div",class_="dotsDetails")\.text.split("•")[1]</a:t>
            </a:r>
            <a:r>
              <a:rPr lang="en-US" dirty="0">
                <a:solidFill>
                  <a:schemeClr val="accent5">
                    <a:lumMod val="75000"/>
                  </a:schemeClr>
                </a:solidFill>
                <a:latin typeface="Times New Roman" panose="02020603050405020304" pitchFamily="18" charset="0"/>
                <a:cs typeface="Times New Roman" panose="02020603050405020304" pitchFamily="18" charset="0"/>
              </a:rPr>
              <a:t> # To get type of fuel of car (eg: petrol or diesel)</a:t>
            </a:r>
          </a:p>
          <a:p>
            <a:pPr marL="0" indent="0">
              <a:buNone/>
            </a:pPr>
            <a:r>
              <a:rPr lang="en-US" b="1" dirty="0">
                <a:latin typeface="Times New Roman" panose="02020603050405020304" pitchFamily="18" charset="0"/>
                <a:cs typeface="Times New Roman" panose="02020603050405020304" pitchFamily="18" charset="0"/>
              </a:rPr>
              <a:t>travelled</a:t>
            </a:r>
            <a:r>
              <a:rPr lang="en-US" dirty="0">
                <a:latin typeface="Times New Roman" panose="02020603050405020304" pitchFamily="18" charset="0"/>
                <a:cs typeface="Times New Roman" panose="02020603050405020304" pitchFamily="18" charset="0"/>
              </a:rPr>
              <a:t> = car. find("div",class_="NewUcExCard posR").find("div",class_="title_heart_section")\</a:t>
            </a:r>
          </a:p>
          <a:p>
            <a:pPr marL="0" indent="0">
              <a:buNone/>
            </a:pPr>
            <a:r>
              <a:rPr lang="en-US" dirty="0">
                <a:latin typeface="Times New Roman" panose="02020603050405020304" pitchFamily="18" charset="0"/>
                <a:cs typeface="Times New Roman" panose="02020603050405020304" pitchFamily="18" charset="0"/>
              </a:rPr>
              <a:t>         .find("div",class_="dotsDetails").text.split("•")[0].split(" ")[0] </a:t>
            </a:r>
            <a:r>
              <a:rPr lang="en-US" dirty="0">
                <a:solidFill>
                  <a:schemeClr val="accent5">
                    <a:lumMod val="75000"/>
                  </a:schemeClr>
                </a:solidFill>
                <a:latin typeface="Times New Roman" panose="02020603050405020304" pitchFamily="18" charset="0"/>
                <a:cs typeface="Times New Roman" panose="02020603050405020304" pitchFamily="18" charset="0"/>
              </a:rPr>
              <a:t># To get the kilometers travelled of the car</a:t>
            </a:r>
          </a:p>
          <a:p>
            <a:pPr marL="0" indent="0">
              <a:buNone/>
            </a:pPr>
            <a:r>
              <a:rPr lang="en-US" b="1" dirty="0">
                <a:latin typeface="Times New Roman" panose="02020603050405020304" pitchFamily="18" charset="0"/>
                <a:cs typeface="Times New Roman" panose="02020603050405020304" pitchFamily="18" charset="0"/>
              </a:rPr>
              <a:t>Transmission</a:t>
            </a:r>
            <a:r>
              <a:rPr lang="en-US" dirty="0">
                <a:latin typeface="Times New Roman" panose="02020603050405020304" pitchFamily="18" charset="0"/>
                <a:cs typeface="Times New Roman" panose="02020603050405020304" pitchFamily="18" charset="0"/>
              </a:rPr>
              <a:t>=car.find("div",class_="NewUcExCardposR").find("div",class_="title_heart_section")\</a:t>
            </a:r>
          </a:p>
          <a:p>
            <a:pPr marL="0" indent="0">
              <a:buNone/>
            </a:pPr>
            <a:r>
              <a:rPr lang="en-US" dirty="0">
                <a:latin typeface="Times New Roman" panose="02020603050405020304" pitchFamily="18" charset="0"/>
                <a:cs typeface="Times New Roman" panose="02020603050405020304" pitchFamily="18" charset="0"/>
              </a:rPr>
              <a:t>             .find("div",class_="dotsDetails").text.split("•")[2]</a:t>
            </a:r>
            <a:r>
              <a:rPr lang="en-US" dirty="0"/>
              <a:t> </a:t>
            </a:r>
            <a:r>
              <a:rPr lang="en-US" dirty="0">
                <a:solidFill>
                  <a:schemeClr val="accent5">
                    <a:lumMod val="75000"/>
                  </a:schemeClr>
                </a:solidFill>
                <a:latin typeface="Times New Roman" panose="02020603050405020304" pitchFamily="18" charset="0"/>
                <a:cs typeface="Times New Roman" panose="02020603050405020304" pitchFamily="18" charset="0"/>
              </a:rPr>
              <a:t># To get type of transmission of the car</a:t>
            </a:r>
          </a:p>
          <a:p>
            <a:pPr marL="0" indent="0">
              <a:buNone/>
            </a:pPr>
            <a:r>
              <a:rPr lang="en-US" b="1" dirty="0">
                <a:latin typeface="Times New Roman" panose="02020603050405020304" pitchFamily="18" charset="0"/>
                <a:cs typeface="Times New Roman" panose="02020603050405020304" pitchFamily="18" charset="0"/>
              </a:rPr>
              <a:t>location</a:t>
            </a:r>
            <a:r>
              <a:rPr lang="en-US" dirty="0">
                <a:latin typeface="Times New Roman" panose="02020603050405020304" pitchFamily="18" charset="0"/>
                <a:cs typeface="Times New Roman" panose="02020603050405020304" pitchFamily="18" charset="0"/>
              </a:rPr>
              <a:t> = car. find("div",class_="NewUcExCard posR").find("div",class_="distanceText").text.split(",")[1]</a:t>
            </a:r>
          </a:p>
          <a:p>
            <a:pPr marL="0" indent="0">
              <a:buNone/>
            </a:pPr>
            <a:r>
              <a:rPr lang="en-US" dirty="0">
                <a:solidFill>
                  <a:schemeClr val="accent5">
                    <a:lumMod val="75000"/>
                  </a:schemeClr>
                </a:solidFill>
                <a:latin typeface="Times New Roman" panose="02020603050405020304" pitchFamily="18" charset="0"/>
                <a:cs typeface="Times New Roman" panose="02020603050405020304" pitchFamily="18" charset="0"/>
              </a:rPr>
              <a:t>                  # To extract the location of car availability</a:t>
            </a:r>
          </a:p>
          <a:p>
            <a:pPr marL="0" indent="0">
              <a:buNone/>
            </a:pP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57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19C7-35E4-4798-A9D2-8310B4C0A9F7}"/>
              </a:ext>
            </a:extLst>
          </p:cNvPr>
          <p:cNvSpPr>
            <a:spLocks noGrp="1"/>
          </p:cNvSpPr>
          <p:nvPr>
            <p:ph type="title"/>
          </p:nvPr>
        </p:nvSpPr>
        <p:spPr>
          <a:xfrm flipH="1" flipV="1">
            <a:off x="12026900" y="1"/>
            <a:ext cx="165100" cy="215899"/>
          </a:xfrm>
        </p:spPr>
        <p:txBody>
          <a:bodyPr>
            <a:normAutofit/>
          </a:bodyPr>
          <a:lstStyle/>
          <a:p>
            <a:r>
              <a:rPr lang="en-US" sz="800" dirty="0"/>
              <a:t>.</a:t>
            </a:r>
            <a:endParaRPr lang="en-IN" sz="800" dirty="0"/>
          </a:p>
        </p:txBody>
      </p:sp>
      <p:sp>
        <p:nvSpPr>
          <p:cNvPr id="5" name="Content Placeholder 4">
            <a:extLst>
              <a:ext uri="{FF2B5EF4-FFF2-40B4-BE49-F238E27FC236}">
                <a16:creationId xmlns:a16="http://schemas.microsoft.com/office/drawing/2014/main" id="{38774666-78A2-A09F-B18D-E782B1A3DBBC}"/>
              </a:ext>
            </a:extLst>
          </p:cNvPr>
          <p:cNvSpPr>
            <a:spLocks noGrp="1"/>
          </p:cNvSpPr>
          <p:nvPr>
            <p:ph idx="1"/>
          </p:nvPr>
        </p:nvSpPr>
        <p:spPr>
          <a:xfrm>
            <a:off x="923140" y="550607"/>
            <a:ext cx="10678925" cy="1533832"/>
          </a:xfrm>
        </p:spPr>
        <p:txBody>
          <a:bodyPr/>
          <a:lstStyle/>
          <a:p>
            <a:pPr marL="0" indent="0">
              <a:buNone/>
            </a:pPr>
            <a:r>
              <a:rPr lang="en-IN" sz="2000" b="1" dirty="0">
                <a:latin typeface="Times New Roman" panose="02020603050405020304" pitchFamily="18" charset="0"/>
                <a:cs typeface="Times New Roman" panose="02020603050405020304" pitchFamily="18" charset="0"/>
              </a:rPr>
              <a:t>Step 8: Printing the classes to extract the data </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print(result,car</a:t>
            </a:r>
            <a:r>
              <a:rPr lang="en-US" b="1" dirty="0">
                <a:latin typeface="Times New Roman" panose="02020603050405020304" pitchFamily="18" charset="0"/>
                <a:cs typeface="Times New Roman" panose="02020603050405020304" pitchFamily="18" charset="0"/>
              </a:rPr>
              <a:t>_</a:t>
            </a:r>
            <a:r>
              <a:rPr lang="en-US" dirty="0">
                <a:latin typeface="Times New Roman" panose="02020603050405020304" pitchFamily="18" charset="0"/>
                <a:cs typeface="Times New Roman" panose="02020603050405020304" pitchFamily="18" charset="0"/>
              </a:rPr>
              <a:t>company,float(price)*100000,purchased_year,fuel,travelled,transmission,location) </a:t>
            </a:r>
            <a:r>
              <a:rPr lang="en-US" sz="1700" dirty="0">
                <a:solidFill>
                  <a:schemeClr val="accent5">
                    <a:lumMod val="75000"/>
                  </a:schemeClr>
                </a:solidFill>
                <a:latin typeface="Times New Roman" panose="02020603050405020304" pitchFamily="18" charset="0"/>
                <a:cs typeface="Times New Roman" panose="02020603050405020304" pitchFamily="18" charset="0"/>
              </a:rPr>
              <a:t># extracting the data using classes from the website</a:t>
            </a:r>
          </a:p>
          <a:p>
            <a:pPr marL="0" indent="0">
              <a:lnSpc>
                <a:spcPts val="1425"/>
              </a:lnSpc>
              <a:buNone/>
            </a:pPr>
            <a:r>
              <a:rPr lang="en-US" sz="2000" b="1" dirty="0">
                <a:latin typeface="Times New Roman" panose="02020603050405020304" pitchFamily="18" charset="0"/>
                <a:cs typeface="Times New Roman" panose="02020603050405020304" pitchFamily="18" charset="0"/>
              </a:rPr>
              <a:t>Output: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9786624-1AC4-9E9E-67A2-F6600057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39" y="2084439"/>
            <a:ext cx="10010331" cy="4395019"/>
          </a:xfrm>
          <a:prstGeom prst="rect">
            <a:avLst/>
          </a:prstGeom>
        </p:spPr>
      </p:pic>
    </p:spTree>
    <p:extLst>
      <p:ext uri="{BB962C8B-B14F-4D97-AF65-F5344CB8AC3E}">
        <p14:creationId xmlns:p14="http://schemas.microsoft.com/office/powerpoint/2010/main" val="18072613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6872</TotalTime>
  <Words>1567</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Times New Roman</vt:lpstr>
      <vt:lpstr>Trebuchet MS</vt:lpstr>
      <vt:lpstr>Wingdings</vt:lpstr>
      <vt:lpstr>Wingdings 3</vt:lpstr>
      <vt:lpstr>Facet</vt:lpstr>
      <vt:lpstr>Used Car Sales Analysis </vt:lpstr>
      <vt:lpstr>Project Objective</vt:lpstr>
      <vt:lpstr>Main Agenda</vt:lpstr>
      <vt:lpstr>Tools and Technologies</vt:lpstr>
      <vt:lpstr>Introduction</vt:lpstr>
      <vt:lpstr>Web Scraping</vt:lpstr>
      <vt:lpstr>.</vt:lpstr>
      <vt:lpstr>.</vt:lpstr>
      <vt:lpstr>.</vt:lpstr>
      <vt:lpstr>.</vt:lpstr>
      <vt:lpstr>Preprocessing 1.Import Data: </vt:lpstr>
      <vt:lpstr>.</vt:lpstr>
      <vt:lpstr>.</vt:lpstr>
      <vt:lpst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 on Indian Hotels</dc:title>
  <dc:creator>deepak royal</dc:creator>
  <cp:lastModifiedBy>Baig Manzoor</cp:lastModifiedBy>
  <cp:revision>36</cp:revision>
  <dcterms:created xsi:type="dcterms:W3CDTF">2024-08-14T11:02:29Z</dcterms:created>
  <dcterms:modified xsi:type="dcterms:W3CDTF">2025-06-28T11:34:39Z</dcterms:modified>
</cp:coreProperties>
</file>