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notesMasterIdLst>
    <p:notesMasterId r:id="rId21"/>
  </p:notesMasterIdLst>
  <p:sldIdLst>
    <p:sldId id="256" r:id="rId2"/>
    <p:sldId id="271" r:id="rId3"/>
    <p:sldId id="291" r:id="rId4"/>
    <p:sldId id="298" r:id="rId5"/>
    <p:sldId id="297" r:id="rId6"/>
    <p:sldId id="293" r:id="rId7"/>
    <p:sldId id="287" r:id="rId8"/>
    <p:sldId id="273" r:id="rId9"/>
    <p:sldId id="275" r:id="rId10"/>
    <p:sldId id="300" r:id="rId11"/>
    <p:sldId id="292" r:id="rId12"/>
    <p:sldId id="301" r:id="rId13"/>
    <p:sldId id="294" r:id="rId14"/>
    <p:sldId id="295" r:id="rId15"/>
    <p:sldId id="286" r:id="rId16"/>
    <p:sldId id="290" r:id="rId17"/>
    <p:sldId id="296" r:id="rId18"/>
    <p:sldId id="285" r:id="rId19"/>
    <p:sldId id="302" r:id="rId20"/>
  </p:sldIdLst>
  <p:sldSz cx="9144000" cy="5715000" type="screen16x10"/>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113" algn="l" rtl="0" fontAlgn="base">
      <a:spcBef>
        <a:spcPct val="0"/>
      </a:spcBef>
      <a:spcAft>
        <a:spcPct val="0"/>
      </a:spcAft>
      <a:defRPr kern="1200">
        <a:solidFill>
          <a:schemeClr val="tx1"/>
        </a:solidFill>
        <a:latin typeface="Arial" pitchFamily="34" charset="0"/>
        <a:ea typeface="+mn-ea"/>
        <a:cs typeface="+mn-cs"/>
      </a:defRPr>
    </a:lvl2pPr>
    <a:lvl3pPr marL="914226" algn="l" rtl="0" fontAlgn="base">
      <a:spcBef>
        <a:spcPct val="0"/>
      </a:spcBef>
      <a:spcAft>
        <a:spcPct val="0"/>
      </a:spcAft>
      <a:defRPr kern="1200">
        <a:solidFill>
          <a:schemeClr val="tx1"/>
        </a:solidFill>
        <a:latin typeface="Arial" pitchFamily="34" charset="0"/>
        <a:ea typeface="+mn-ea"/>
        <a:cs typeface="+mn-cs"/>
      </a:defRPr>
    </a:lvl3pPr>
    <a:lvl4pPr marL="1371341" algn="l" rtl="0" fontAlgn="base">
      <a:spcBef>
        <a:spcPct val="0"/>
      </a:spcBef>
      <a:spcAft>
        <a:spcPct val="0"/>
      </a:spcAft>
      <a:defRPr kern="1200">
        <a:solidFill>
          <a:schemeClr val="tx1"/>
        </a:solidFill>
        <a:latin typeface="Arial" pitchFamily="34" charset="0"/>
        <a:ea typeface="+mn-ea"/>
        <a:cs typeface="+mn-cs"/>
      </a:defRPr>
    </a:lvl4pPr>
    <a:lvl5pPr marL="1828453" algn="l" rtl="0" fontAlgn="base">
      <a:spcBef>
        <a:spcPct val="0"/>
      </a:spcBef>
      <a:spcAft>
        <a:spcPct val="0"/>
      </a:spcAft>
      <a:defRPr kern="1200">
        <a:solidFill>
          <a:schemeClr val="tx1"/>
        </a:solidFill>
        <a:latin typeface="Arial" pitchFamily="34" charset="0"/>
        <a:ea typeface="+mn-ea"/>
        <a:cs typeface="+mn-cs"/>
      </a:defRPr>
    </a:lvl5pPr>
    <a:lvl6pPr marL="2285566" algn="l" defTabSz="914226" rtl="0" eaLnBrk="1" latinLnBrk="0" hangingPunct="1">
      <a:defRPr kern="1200">
        <a:solidFill>
          <a:schemeClr val="tx1"/>
        </a:solidFill>
        <a:latin typeface="Arial" pitchFamily="34" charset="0"/>
        <a:ea typeface="+mn-ea"/>
        <a:cs typeface="+mn-cs"/>
      </a:defRPr>
    </a:lvl6pPr>
    <a:lvl7pPr marL="2742679" algn="l" defTabSz="914226" rtl="0" eaLnBrk="1" latinLnBrk="0" hangingPunct="1">
      <a:defRPr kern="1200">
        <a:solidFill>
          <a:schemeClr val="tx1"/>
        </a:solidFill>
        <a:latin typeface="Arial" pitchFamily="34" charset="0"/>
        <a:ea typeface="+mn-ea"/>
        <a:cs typeface="+mn-cs"/>
      </a:defRPr>
    </a:lvl7pPr>
    <a:lvl8pPr marL="3199794" algn="l" defTabSz="914226" rtl="0" eaLnBrk="1" latinLnBrk="0" hangingPunct="1">
      <a:defRPr kern="1200">
        <a:solidFill>
          <a:schemeClr val="tx1"/>
        </a:solidFill>
        <a:latin typeface="Arial" pitchFamily="34" charset="0"/>
        <a:ea typeface="+mn-ea"/>
        <a:cs typeface="+mn-cs"/>
      </a:defRPr>
    </a:lvl8pPr>
    <a:lvl9pPr marL="3656907" algn="l" defTabSz="914226"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71" autoAdjust="0"/>
  </p:normalViewPr>
  <p:slideViewPr>
    <p:cSldViewPr>
      <p:cViewPr varScale="1">
        <p:scale>
          <a:sx n="84" d="100"/>
          <a:sy n="84" d="100"/>
        </p:scale>
        <p:origin x="-966" y="-78"/>
      </p:cViewPr>
      <p:guideLst>
        <p:guide orient="horz" pos="180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C37E083F-A2EF-4DFD-A6DE-17C9C76351D3}" type="datetimeFigureOut">
              <a:rPr lang="en-US"/>
              <a:pPr>
                <a:defRPr/>
              </a:pPr>
              <a:t>6/9/2017</a:t>
            </a:fld>
            <a:endParaRPr lang="en-US"/>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0044CAE1-C45D-4BB1-B89F-BB7B1B51FBF9}" type="slidenum">
              <a:rPr lang="en-US"/>
              <a:pPr>
                <a:defRPr/>
              </a:pPr>
              <a:t>‹#›</a:t>
            </a:fld>
            <a:endParaRPr lang="en-US"/>
          </a:p>
        </p:txBody>
      </p:sp>
    </p:spTree>
    <p:extLst>
      <p:ext uri="{BB962C8B-B14F-4D97-AF65-F5344CB8AC3E}">
        <p14:creationId xmlns:p14="http://schemas.microsoft.com/office/powerpoint/2010/main" val="163711301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113" algn="l" rtl="0" fontAlgn="base">
      <a:spcBef>
        <a:spcPct val="30000"/>
      </a:spcBef>
      <a:spcAft>
        <a:spcPct val="0"/>
      </a:spcAft>
      <a:defRPr sz="1200" kern="1200">
        <a:solidFill>
          <a:schemeClr val="tx1"/>
        </a:solidFill>
        <a:latin typeface="+mn-lt"/>
        <a:ea typeface="+mn-ea"/>
        <a:cs typeface="+mn-cs"/>
      </a:defRPr>
    </a:lvl2pPr>
    <a:lvl3pPr marL="914226" algn="l" rtl="0" fontAlgn="base">
      <a:spcBef>
        <a:spcPct val="30000"/>
      </a:spcBef>
      <a:spcAft>
        <a:spcPct val="0"/>
      </a:spcAft>
      <a:defRPr sz="1200" kern="1200">
        <a:solidFill>
          <a:schemeClr val="tx1"/>
        </a:solidFill>
        <a:latin typeface="+mn-lt"/>
        <a:ea typeface="+mn-ea"/>
        <a:cs typeface="+mn-cs"/>
      </a:defRPr>
    </a:lvl3pPr>
    <a:lvl4pPr marL="1371341" algn="l" rtl="0" fontAlgn="base">
      <a:spcBef>
        <a:spcPct val="30000"/>
      </a:spcBef>
      <a:spcAft>
        <a:spcPct val="0"/>
      </a:spcAft>
      <a:defRPr sz="1200" kern="1200">
        <a:solidFill>
          <a:schemeClr val="tx1"/>
        </a:solidFill>
        <a:latin typeface="+mn-lt"/>
        <a:ea typeface="+mn-ea"/>
        <a:cs typeface="+mn-cs"/>
      </a:defRPr>
    </a:lvl4pPr>
    <a:lvl5pPr marL="1828453" algn="l" rtl="0" fontAlgn="base">
      <a:spcBef>
        <a:spcPct val="30000"/>
      </a:spcBef>
      <a:spcAft>
        <a:spcPct val="0"/>
      </a:spcAft>
      <a:defRPr sz="1200" kern="1200">
        <a:solidFill>
          <a:schemeClr val="tx1"/>
        </a:solidFill>
        <a:latin typeface="+mn-lt"/>
        <a:ea typeface="+mn-ea"/>
        <a:cs typeface="+mn-cs"/>
      </a:defRPr>
    </a:lvl5pPr>
    <a:lvl6pPr marL="2285566" algn="l" defTabSz="914226" rtl="0" eaLnBrk="1" latinLnBrk="0" hangingPunct="1">
      <a:defRPr sz="1200" kern="1200">
        <a:solidFill>
          <a:schemeClr val="tx1"/>
        </a:solidFill>
        <a:latin typeface="+mn-lt"/>
        <a:ea typeface="+mn-ea"/>
        <a:cs typeface="+mn-cs"/>
      </a:defRPr>
    </a:lvl6pPr>
    <a:lvl7pPr marL="2742679" algn="l" defTabSz="914226" rtl="0" eaLnBrk="1" latinLnBrk="0" hangingPunct="1">
      <a:defRPr sz="1200" kern="1200">
        <a:solidFill>
          <a:schemeClr val="tx1"/>
        </a:solidFill>
        <a:latin typeface="+mn-lt"/>
        <a:ea typeface="+mn-ea"/>
        <a:cs typeface="+mn-cs"/>
      </a:defRPr>
    </a:lvl7pPr>
    <a:lvl8pPr marL="3199794" algn="l" defTabSz="914226" rtl="0" eaLnBrk="1" latinLnBrk="0" hangingPunct="1">
      <a:defRPr sz="1200" kern="1200">
        <a:solidFill>
          <a:schemeClr val="tx1"/>
        </a:solidFill>
        <a:latin typeface="+mn-lt"/>
        <a:ea typeface="+mn-ea"/>
        <a:cs typeface="+mn-cs"/>
      </a:defRPr>
    </a:lvl8pPr>
    <a:lvl9pPr marL="3656907" algn="l" defTabSz="914226"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1775367"/>
            <a:ext cx="7772400" cy="1225019"/>
          </a:xfrm>
        </p:spPr>
        <p:txBody>
          <a:bodyPr/>
          <a:lstStyle/>
          <a:p>
            <a:r>
              <a:rPr lang="en-US" smtClean="0"/>
              <a:t>Click to edit Master title style</a:t>
            </a:r>
            <a:endParaRPr lang="es-UY"/>
          </a:p>
        </p:txBody>
      </p:sp>
      <p:sp>
        <p:nvSpPr>
          <p:cNvPr id="3" name="2 Subtítulo"/>
          <p:cNvSpPr>
            <a:spLocks noGrp="1"/>
          </p:cNvSpPr>
          <p:nvPr>
            <p:ph type="subTitle" idx="1"/>
          </p:nvPr>
        </p:nvSpPr>
        <p:spPr>
          <a:xfrm>
            <a:off x="1371600" y="3238500"/>
            <a:ext cx="6400800" cy="1460500"/>
          </a:xfrm>
        </p:spPr>
        <p:txBody>
          <a:bodyPr/>
          <a:lstStyle>
            <a:lvl1pPr marL="0" indent="0" algn="ctr">
              <a:buNone/>
              <a:defRPr/>
            </a:lvl1pPr>
            <a:lvl2pPr marL="457113" indent="0" algn="ctr">
              <a:buNone/>
              <a:defRPr/>
            </a:lvl2pPr>
            <a:lvl3pPr marL="914226" indent="0" algn="ctr">
              <a:buNone/>
              <a:defRPr/>
            </a:lvl3pPr>
            <a:lvl4pPr marL="1371341" indent="0" algn="ctr">
              <a:buNone/>
              <a:defRPr/>
            </a:lvl4pPr>
            <a:lvl5pPr marL="1828453" indent="0" algn="ctr">
              <a:buNone/>
              <a:defRPr/>
            </a:lvl5pPr>
            <a:lvl6pPr marL="2285566" indent="0" algn="ctr">
              <a:buNone/>
              <a:defRPr/>
            </a:lvl6pPr>
            <a:lvl7pPr marL="2742679" indent="0" algn="ctr">
              <a:buNone/>
              <a:defRPr/>
            </a:lvl7pPr>
            <a:lvl8pPr marL="3199794" indent="0" algn="ctr">
              <a:buNone/>
              <a:defRPr/>
            </a:lvl8pPr>
            <a:lvl9pPr marL="3656907" indent="0" algn="ctr">
              <a:buNone/>
              <a:defRPr/>
            </a:lvl9pPr>
          </a:lstStyle>
          <a:p>
            <a:r>
              <a:rPr lang="en-US" smtClean="0"/>
              <a:t>Click to edit Master subtitle style</a:t>
            </a:r>
            <a:endParaRPr lang="es-UY"/>
          </a:p>
        </p:txBody>
      </p:sp>
      <p:sp>
        <p:nvSpPr>
          <p:cNvPr id="4" name="Rectangle 4"/>
          <p:cNvSpPr>
            <a:spLocks noGrp="1" noChangeArrowheads="1"/>
          </p:cNvSpPr>
          <p:nvPr>
            <p:ph type="dt" sz="half" idx="10"/>
          </p:nvPr>
        </p:nvSpPr>
        <p:spPr>
          <a:ln/>
        </p:spPr>
        <p:txBody>
          <a:bodyPr/>
          <a:lstStyle>
            <a:lvl1pPr>
              <a:defRPr/>
            </a:lvl1pPr>
          </a:lstStyle>
          <a:p>
            <a:pPr>
              <a:defRPr/>
            </a:pPr>
            <a:fld id="{9E36F419-3E3E-4025-AE97-1F8C7050206A}" type="datetimeFigureOut">
              <a:rPr lang="en-US"/>
              <a:pPr>
                <a:defRPr/>
              </a:pPr>
              <a:t>6/9/2017</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B292630-766F-4837-B0A8-F6F2DF3865B6}" type="slidenum">
              <a:rPr lang="en-US"/>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smtClean="0"/>
              <a:t>Click to edit Master title style</a:t>
            </a:r>
            <a:endParaRPr lang="es-UY"/>
          </a:p>
        </p:txBody>
      </p:sp>
      <p:sp>
        <p:nvSpPr>
          <p:cNvPr id="3" name="2 Marcador de texto vertical"/>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4" name="Rectangle 4"/>
          <p:cNvSpPr>
            <a:spLocks noGrp="1" noChangeArrowheads="1"/>
          </p:cNvSpPr>
          <p:nvPr>
            <p:ph type="dt" sz="half" idx="10"/>
          </p:nvPr>
        </p:nvSpPr>
        <p:spPr>
          <a:ln/>
        </p:spPr>
        <p:txBody>
          <a:bodyPr/>
          <a:lstStyle>
            <a:lvl1pPr>
              <a:defRPr/>
            </a:lvl1pPr>
          </a:lstStyle>
          <a:p>
            <a:pPr>
              <a:defRPr/>
            </a:pPr>
            <a:fld id="{D8605CF1-5EBA-4043-8F7C-94B18AA6D697}" type="datetimeFigureOut">
              <a:rPr lang="en-US"/>
              <a:pPr>
                <a:defRPr/>
              </a:pPr>
              <a:t>6/9/2017</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16C30E7-904D-4648-890B-98F02045589F}" type="slidenum">
              <a:rPr lang="en-US"/>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28873"/>
            <a:ext cx="2057400" cy="4876269"/>
          </a:xfrm>
        </p:spPr>
        <p:txBody>
          <a:bodyPr vert="eaVert"/>
          <a:lstStyle/>
          <a:p>
            <a:r>
              <a:rPr lang="en-US" smtClean="0"/>
              <a:t>Click to edit Master title style</a:t>
            </a:r>
            <a:endParaRPr lang="es-UY"/>
          </a:p>
        </p:txBody>
      </p:sp>
      <p:sp>
        <p:nvSpPr>
          <p:cNvPr id="3" name="2 Marcador de texto vertical"/>
          <p:cNvSpPr>
            <a:spLocks noGrp="1"/>
          </p:cNvSpPr>
          <p:nvPr>
            <p:ph type="body" orient="vert" idx="1"/>
          </p:nvPr>
        </p:nvSpPr>
        <p:spPr>
          <a:xfrm>
            <a:off x="457200" y="228873"/>
            <a:ext cx="6019800" cy="48762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4" name="Rectangle 4"/>
          <p:cNvSpPr>
            <a:spLocks noGrp="1" noChangeArrowheads="1"/>
          </p:cNvSpPr>
          <p:nvPr>
            <p:ph type="dt" sz="half" idx="10"/>
          </p:nvPr>
        </p:nvSpPr>
        <p:spPr>
          <a:ln/>
        </p:spPr>
        <p:txBody>
          <a:bodyPr/>
          <a:lstStyle>
            <a:lvl1pPr>
              <a:defRPr/>
            </a:lvl1pPr>
          </a:lstStyle>
          <a:p>
            <a:pPr>
              <a:defRPr/>
            </a:pPr>
            <a:fld id="{021787C7-7FA8-4793-93B7-4B9BDE89D301}" type="datetimeFigureOut">
              <a:rPr lang="en-US"/>
              <a:pPr>
                <a:defRPr/>
              </a:pPr>
              <a:t>6/9/2017</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CB58BB7-B30C-4022-9095-E32AB9B70D3B}" type="slidenum">
              <a:rPr lang="en-US"/>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smtClean="0"/>
              <a:t>Click to edit Master title style</a:t>
            </a:r>
            <a:endParaRPr lang="es-UY"/>
          </a:p>
        </p:txBody>
      </p:sp>
      <p:sp>
        <p:nvSpPr>
          <p:cNvPr id="3" name="2 Marcador de contenido"/>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4" name="Rectangle 4"/>
          <p:cNvSpPr>
            <a:spLocks noGrp="1" noChangeArrowheads="1"/>
          </p:cNvSpPr>
          <p:nvPr>
            <p:ph type="dt" sz="half" idx="10"/>
          </p:nvPr>
        </p:nvSpPr>
        <p:spPr>
          <a:ln/>
        </p:spPr>
        <p:txBody>
          <a:bodyPr/>
          <a:lstStyle>
            <a:lvl1pPr>
              <a:defRPr/>
            </a:lvl1pPr>
          </a:lstStyle>
          <a:p>
            <a:pPr>
              <a:defRPr/>
            </a:pPr>
            <a:fld id="{EA11F10C-F767-4D7A-9BE1-6D303996170C}" type="datetimeFigureOut">
              <a:rPr lang="en-US"/>
              <a:pPr>
                <a:defRPr/>
              </a:pPr>
              <a:t>6/9/2017</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9061ADE-A083-48C9-AF9F-572B75020259}" type="slidenum">
              <a:rPr lang="en-US"/>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3672419"/>
            <a:ext cx="7772400" cy="1135063"/>
          </a:xfrm>
        </p:spPr>
        <p:txBody>
          <a:bodyPr anchor="t"/>
          <a:lstStyle>
            <a:lvl1pPr algn="l">
              <a:defRPr sz="4100" b="1" cap="all"/>
            </a:lvl1pPr>
          </a:lstStyle>
          <a:p>
            <a:r>
              <a:rPr lang="en-US" smtClean="0"/>
              <a:t>Click to edit Master title style</a:t>
            </a:r>
            <a:endParaRPr lang="es-UY"/>
          </a:p>
        </p:txBody>
      </p:sp>
      <p:sp>
        <p:nvSpPr>
          <p:cNvPr id="3" name="2 Marcador de texto"/>
          <p:cNvSpPr>
            <a:spLocks noGrp="1"/>
          </p:cNvSpPr>
          <p:nvPr>
            <p:ph type="body" idx="1"/>
          </p:nvPr>
        </p:nvSpPr>
        <p:spPr>
          <a:xfrm>
            <a:off x="722313" y="2422267"/>
            <a:ext cx="7772400" cy="1250157"/>
          </a:xfrm>
        </p:spPr>
        <p:txBody>
          <a:bodyPr anchor="b"/>
          <a:lstStyle>
            <a:lvl1pPr marL="0" indent="0">
              <a:buNone/>
              <a:defRPr sz="1900"/>
            </a:lvl1pPr>
            <a:lvl2pPr marL="457113" indent="0">
              <a:buNone/>
              <a:defRPr sz="1700"/>
            </a:lvl2pPr>
            <a:lvl3pPr marL="914226" indent="0">
              <a:buNone/>
              <a:defRPr sz="1600"/>
            </a:lvl3pPr>
            <a:lvl4pPr marL="1371341" indent="0">
              <a:buNone/>
              <a:defRPr sz="1400"/>
            </a:lvl4pPr>
            <a:lvl5pPr marL="1828453" indent="0">
              <a:buNone/>
              <a:defRPr sz="1400"/>
            </a:lvl5pPr>
            <a:lvl6pPr marL="2285566" indent="0">
              <a:buNone/>
              <a:defRPr sz="1400"/>
            </a:lvl6pPr>
            <a:lvl7pPr marL="2742679" indent="0">
              <a:buNone/>
              <a:defRPr sz="1400"/>
            </a:lvl7pPr>
            <a:lvl8pPr marL="3199794" indent="0">
              <a:buNone/>
              <a:defRPr sz="1400"/>
            </a:lvl8pPr>
            <a:lvl9pPr marL="3656907"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A9D681BF-3C5A-4158-BCFB-744C2C13D15E}" type="datetimeFigureOut">
              <a:rPr lang="en-US"/>
              <a:pPr>
                <a:defRPr/>
              </a:pPr>
              <a:t>6/9/2017</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D136290-4296-474C-939B-0434833A4FF2}" type="slidenum">
              <a:rPr lang="en-US"/>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smtClean="0"/>
              <a:t>Click to edit Master title style</a:t>
            </a:r>
            <a:endParaRPr lang="es-UY"/>
          </a:p>
        </p:txBody>
      </p:sp>
      <p:sp>
        <p:nvSpPr>
          <p:cNvPr id="3" name="2 Marcador de contenido"/>
          <p:cNvSpPr>
            <a:spLocks noGrp="1"/>
          </p:cNvSpPr>
          <p:nvPr>
            <p:ph sz="half" idx="1"/>
          </p:nvPr>
        </p:nvSpPr>
        <p:spPr>
          <a:xfrm>
            <a:off x="457200" y="1333500"/>
            <a:ext cx="4038600" cy="3771638"/>
          </a:xfrm>
        </p:spPr>
        <p:txBody>
          <a:bodyPr/>
          <a:lstStyle>
            <a:lvl1pPr>
              <a:defRPr sz="2700"/>
            </a:lvl1pPr>
            <a:lvl2pPr>
              <a:defRPr sz="23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4" name="3 Marcador de contenido"/>
          <p:cNvSpPr>
            <a:spLocks noGrp="1"/>
          </p:cNvSpPr>
          <p:nvPr>
            <p:ph sz="half" idx="2"/>
          </p:nvPr>
        </p:nvSpPr>
        <p:spPr>
          <a:xfrm>
            <a:off x="4648200" y="1333500"/>
            <a:ext cx="4038600" cy="3771638"/>
          </a:xfrm>
        </p:spPr>
        <p:txBody>
          <a:bodyPr/>
          <a:lstStyle>
            <a:lvl1pPr>
              <a:defRPr sz="2700"/>
            </a:lvl1pPr>
            <a:lvl2pPr>
              <a:defRPr sz="23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5" name="Rectangle 4"/>
          <p:cNvSpPr>
            <a:spLocks noGrp="1" noChangeArrowheads="1"/>
          </p:cNvSpPr>
          <p:nvPr>
            <p:ph type="dt" sz="half" idx="10"/>
          </p:nvPr>
        </p:nvSpPr>
        <p:spPr>
          <a:ln/>
        </p:spPr>
        <p:txBody>
          <a:bodyPr/>
          <a:lstStyle>
            <a:lvl1pPr>
              <a:defRPr/>
            </a:lvl1pPr>
          </a:lstStyle>
          <a:p>
            <a:pPr>
              <a:defRPr/>
            </a:pPr>
            <a:fld id="{FADA124B-2BC4-449F-A1CA-B71841DBDF54}" type="datetimeFigureOut">
              <a:rPr lang="en-US"/>
              <a:pPr>
                <a:defRPr/>
              </a:pPr>
              <a:t>6/9/2017</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D507FEB-CDC3-448E-BC4B-2716A5BD33F2}" type="slidenum">
              <a:rPr lang="en-US"/>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n-US" smtClean="0"/>
              <a:t>Click to edit Master title style</a:t>
            </a:r>
            <a:endParaRPr lang="es-UY"/>
          </a:p>
        </p:txBody>
      </p:sp>
      <p:sp>
        <p:nvSpPr>
          <p:cNvPr id="3" name="2 Marcador de texto"/>
          <p:cNvSpPr>
            <a:spLocks noGrp="1"/>
          </p:cNvSpPr>
          <p:nvPr>
            <p:ph type="body" idx="1"/>
          </p:nvPr>
        </p:nvSpPr>
        <p:spPr>
          <a:xfrm>
            <a:off x="457200" y="1279263"/>
            <a:ext cx="4040188" cy="533138"/>
          </a:xfrm>
        </p:spPr>
        <p:txBody>
          <a:bodyPr anchor="b"/>
          <a:lstStyle>
            <a:lvl1pPr marL="0" indent="0">
              <a:buNone/>
              <a:defRPr sz="2300" b="1"/>
            </a:lvl1pPr>
            <a:lvl2pPr marL="457113" indent="0">
              <a:buNone/>
              <a:defRPr sz="1900" b="1"/>
            </a:lvl2pPr>
            <a:lvl3pPr marL="914226" indent="0">
              <a:buNone/>
              <a:defRPr sz="1700" b="1"/>
            </a:lvl3pPr>
            <a:lvl4pPr marL="1371341" indent="0">
              <a:buNone/>
              <a:defRPr sz="1600" b="1"/>
            </a:lvl4pPr>
            <a:lvl5pPr marL="1828453" indent="0">
              <a:buNone/>
              <a:defRPr sz="1600" b="1"/>
            </a:lvl5pPr>
            <a:lvl6pPr marL="2285566" indent="0">
              <a:buNone/>
              <a:defRPr sz="1600" b="1"/>
            </a:lvl6pPr>
            <a:lvl7pPr marL="2742679" indent="0">
              <a:buNone/>
              <a:defRPr sz="1600" b="1"/>
            </a:lvl7pPr>
            <a:lvl8pPr marL="3199794" indent="0">
              <a:buNone/>
              <a:defRPr sz="1600" b="1"/>
            </a:lvl8pPr>
            <a:lvl9pPr marL="3656907" indent="0">
              <a:buNone/>
              <a:defRPr sz="1600" b="1"/>
            </a:lvl9pPr>
          </a:lstStyle>
          <a:p>
            <a:pPr lvl="0"/>
            <a:r>
              <a:rPr lang="en-US" smtClean="0"/>
              <a:t>Click to edit Master text styles</a:t>
            </a:r>
          </a:p>
        </p:txBody>
      </p:sp>
      <p:sp>
        <p:nvSpPr>
          <p:cNvPr id="4" name="3 Marcador de contenido"/>
          <p:cNvSpPr>
            <a:spLocks noGrp="1"/>
          </p:cNvSpPr>
          <p:nvPr>
            <p:ph sz="half" idx="2"/>
          </p:nvPr>
        </p:nvSpPr>
        <p:spPr>
          <a:xfrm>
            <a:off x="457200" y="1812400"/>
            <a:ext cx="4040188" cy="3292738"/>
          </a:xfrm>
        </p:spPr>
        <p:txBody>
          <a:bodyPr/>
          <a:lstStyle>
            <a:lvl1pPr>
              <a:defRPr sz="2300"/>
            </a:lvl1pPr>
            <a:lvl2pPr>
              <a:defRPr sz="1900"/>
            </a:lvl2pPr>
            <a:lvl3pPr>
              <a:defRPr sz="17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5" name="4 Marcador de texto"/>
          <p:cNvSpPr>
            <a:spLocks noGrp="1"/>
          </p:cNvSpPr>
          <p:nvPr>
            <p:ph type="body" sz="quarter" idx="3"/>
          </p:nvPr>
        </p:nvSpPr>
        <p:spPr>
          <a:xfrm>
            <a:off x="4645037" y="1279263"/>
            <a:ext cx="4041775" cy="533138"/>
          </a:xfrm>
        </p:spPr>
        <p:txBody>
          <a:bodyPr anchor="b"/>
          <a:lstStyle>
            <a:lvl1pPr marL="0" indent="0">
              <a:buNone/>
              <a:defRPr sz="2300" b="1"/>
            </a:lvl1pPr>
            <a:lvl2pPr marL="457113" indent="0">
              <a:buNone/>
              <a:defRPr sz="1900" b="1"/>
            </a:lvl2pPr>
            <a:lvl3pPr marL="914226" indent="0">
              <a:buNone/>
              <a:defRPr sz="1700" b="1"/>
            </a:lvl3pPr>
            <a:lvl4pPr marL="1371341" indent="0">
              <a:buNone/>
              <a:defRPr sz="1600" b="1"/>
            </a:lvl4pPr>
            <a:lvl5pPr marL="1828453" indent="0">
              <a:buNone/>
              <a:defRPr sz="1600" b="1"/>
            </a:lvl5pPr>
            <a:lvl6pPr marL="2285566" indent="0">
              <a:buNone/>
              <a:defRPr sz="1600" b="1"/>
            </a:lvl6pPr>
            <a:lvl7pPr marL="2742679" indent="0">
              <a:buNone/>
              <a:defRPr sz="1600" b="1"/>
            </a:lvl7pPr>
            <a:lvl8pPr marL="3199794" indent="0">
              <a:buNone/>
              <a:defRPr sz="1600" b="1"/>
            </a:lvl8pPr>
            <a:lvl9pPr marL="3656907" indent="0">
              <a:buNone/>
              <a:defRPr sz="1600" b="1"/>
            </a:lvl9pPr>
          </a:lstStyle>
          <a:p>
            <a:pPr lvl="0"/>
            <a:r>
              <a:rPr lang="en-US" smtClean="0"/>
              <a:t>Click to edit Master text styles</a:t>
            </a:r>
          </a:p>
        </p:txBody>
      </p:sp>
      <p:sp>
        <p:nvSpPr>
          <p:cNvPr id="6" name="5 Marcador de contenido"/>
          <p:cNvSpPr>
            <a:spLocks noGrp="1"/>
          </p:cNvSpPr>
          <p:nvPr>
            <p:ph sz="quarter" idx="4"/>
          </p:nvPr>
        </p:nvSpPr>
        <p:spPr>
          <a:xfrm>
            <a:off x="4645037" y="1812400"/>
            <a:ext cx="4041775" cy="3292738"/>
          </a:xfrm>
        </p:spPr>
        <p:txBody>
          <a:bodyPr/>
          <a:lstStyle>
            <a:lvl1pPr>
              <a:defRPr sz="2300"/>
            </a:lvl1pPr>
            <a:lvl2pPr>
              <a:defRPr sz="1900"/>
            </a:lvl2pPr>
            <a:lvl3pPr>
              <a:defRPr sz="17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7" name="Rectangle 4"/>
          <p:cNvSpPr>
            <a:spLocks noGrp="1" noChangeArrowheads="1"/>
          </p:cNvSpPr>
          <p:nvPr>
            <p:ph type="dt" sz="half" idx="10"/>
          </p:nvPr>
        </p:nvSpPr>
        <p:spPr>
          <a:ln/>
        </p:spPr>
        <p:txBody>
          <a:bodyPr/>
          <a:lstStyle>
            <a:lvl1pPr>
              <a:defRPr/>
            </a:lvl1pPr>
          </a:lstStyle>
          <a:p>
            <a:pPr>
              <a:defRPr/>
            </a:pPr>
            <a:fld id="{6677A909-7C4C-46EE-A300-E9536F1190B4}" type="datetimeFigureOut">
              <a:rPr lang="en-US"/>
              <a:pPr>
                <a:defRPr/>
              </a:pPr>
              <a:t>6/9/2017</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0F6374A2-6FA0-4314-B09F-E573149A3648}" type="slidenum">
              <a:rPr lang="en-US"/>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smtClean="0"/>
              <a:t>Click to edit Master title style</a:t>
            </a:r>
            <a:endParaRPr lang="es-UY"/>
          </a:p>
        </p:txBody>
      </p:sp>
      <p:sp>
        <p:nvSpPr>
          <p:cNvPr id="3" name="Rectangle 4"/>
          <p:cNvSpPr>
            <a:spLocks noGrp="1" noChangeArrowheads="1"/>
          </p:cNvSpPr>
          <p:nvPr>
            <p:ph type="dt" sz="half" idx="10"/>
          </p:nvPr>
        </p:nvSpPr>
        <p:spPr>
          <a:ln/>
        </p:spPr>
        <p:txBody>
          <a:bodyPr/>
          <a:lstStyle>
            <a:lvl1pPr>
              <a:defRPr/>
            </a:lvl1pPr>
          </a:lstStyle>
          <a:p>
            <a:pPr>
              <a:defRPr/>
            </a:pPr>
            <a:fld id="{22E9D0DF-8D60-45B1-B97A-ED52389C34C1}" type="datetimeFigureOut">
              <a:rPr lang="en-US"/>
              <a:pPr>
                <a:defRPr/>
              </a:pPr>
              <a:t>6/9/2017</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1B01E82-2C19-44C2-931D-3E26EF9A8E0B}" type="slidenum">
              <a:rPr lang="en-US"/>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67882010-97CF-4D37-9AD0-9368D9317B87}" type="datetimeFigureOut">
              <a:rPr lang="en-US"/>
              <a:pPr>
                <a:defRPr/>
              </a:pPr>
              <a:t>6/9/2017</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2D34C09C-78CC-431A-AA53-A8178307C6D0}" type="slidenum">
              <a:rPr lang="en-US"/>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12" y="227544"/>
            <a:ext cx="3008313" cy="968375"/>
          </a:xfrm>
        </p:spPr>
        <p:txBody>
          <a:bodyPr anchor="b"/>
          <a:lstStyle>
            <a:lvl1pPr algn="l">
              <a:defRPr sz="1900" b="1"/>
            </a:lvl1pPr>
          </a:lstStyle>
          <a:p>
            <a:r>
              <a:rPr lang="en-US" smtClean="0"/>
              <a:t>Click to edit Master title style</a:t>
            </a:r>
            <a:endParaRPr lang="es-UY"/>
          </a:p>
        </p:txBody>
      </p:sp>
      <p:sp>
        <p:nvSpPr>
          <p:cNvPr id="3" name="2 Marcador de contenido"/>
          <p:cNvSpPr>
            <a:spLocks noGrp="1"/>
          </p:cNvSpPr>
          <p:nvPr>
            <p:ph idx="1"/>
          </p:nvPr>
        </p:nvSpPr>
        <p:spPr>
          <a:xfrm>
            <a:off x="3575050" y="227547"/>
            <a:ext cx="5111750" cy="4877594"/>
          </a:xfrm>
        </p:spPr>
        <p:txBody>
          <a:bodyPr/>
          <a:lstStyle>
            <a:lvl1pPr>
              <a:defRPr sz="3100"/>
            </a:lvl1pPr>
            <a:lvl2pPr>
              <a:defRPr sz="2700"/>
            </a:lvl2pPr>
            <a:lvl3pPr>
              <a:defRPr sz="23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UY"/>
          </a:p>
        </p:txBody>
      </p:sp>
      <p:sp>
        <p:nvSpPr>
          <p:cNvPr id="4" name="3 Marcador de texto"/>
          <p:cNvSpPr>
            <a:spLocks noGrp="1"/>
          </p:cNvSpPr>
          <p:nvPr>
            <p:ph type="body" sz="half" idx="2"/>
          </p:nvPr>
        </p:nvSpPr>
        <p:spPr>
          <a:xfrm>
            <a:off x="457212" y="1195923"/>
            <a:ext cx="3008313" cy="3909219"/>
          </a:xfrm>
        </p:spPr>
        <p:txBody>
          <a:bodyPr/>
          <a:lstStyle>
            <a:lvl1pPr marL="0" indent="0">
              <a:buNone/>
              <a:defRPr sz="1400"/>
            </a:lvl1pPr>
            <a:lvl2pPr marL="457113" indent="0">
              <a:buNone/>
              <a:defRPr sz="1200"/>
            </a:lvl2pPr>
            <a:lvl3pPr marL="914226" indent="0">
              <a:buNone/>
              <a:defRPr sz="1000"/>
            </a:lvl3pPr>
            <a:lvl4pPr marL="1371341" indent="0">
              <a:buNone/>
              <a:defRPr sz="1000"/>
            </a:lvl4pPr>
            <a:lvl5pPr marL="1828453" indent="0">
              <a:buNone/>
              <a:defRPr sz="1000"/>
            </a:lvl5pPr>
            <a:lvl6pPr marL="2285566" indent="0">
              <a:buNone/>
              <a:defRPr sz="1000"/>
            </a:lvl6pPr>
            <a:lvl7pPr marL="2742679" indent="0">
              <a:buNone/>
              <a:defRPr sz="1000"/>
            </a:lvl7pPr>
            <a:lvl8pPr marL="3199794" indent="0">
              <a:buNone/>
              <a:defRPr sz="1000"/>
            </a:lvl8pPr>
            <a:lvl9pPr marL="3656907"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C8C18D4D-2EAF-4626-802D-EE601A24C877}" type="datetimeFigureOut">
              <a:rPr lang="en-US"/>
              <a:pPr>
                <a:defRPr/>
              </a:pPr>
              <a:t>6/9/2017</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42BAACE-99FD-415A-9387-2233FCCAF056}" type="slidenum">
              <a:rPr lang="en-US"/>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000503"/>
            <a:ext cx="5486400" cy="472282"/>
          </a:xfrm>
        </p:spPr>
        <p:txBody>
          <a:bodyPr anchor="b"/>
          <a:lstStyle>
            <a:lvl1pPr algn="l">
              <a:defRPr sz="1900" b="1"/>
            </a:lvl1pPr>
          </a:lstStyle>
          <a:p>
            <a:r>
              <a:rPr lang="en-US" smtClean="0"/>
              <a:t>Click to edit Master title style</a:t>
            </a:r>
            <a:endParaRPr lang="es-UY"/>
          </a:p>
        </p:txBody>
      </p:sp>
      <p:sp>
        <p:nvSpPr>
          <p:cNvPr id="3" name="2 Marcador de posición de imagen"/>
          <p:cNvSpPr>
            <a:spLocks noGrp="1"/>
          </p:cNvSpPr>
          <p:nvPr>
            <p:ph type="pic" idx="1"/>
          </p:nvPr>
        </p:nvSpPr>
        <p:spPr>
          <a:xfrm>
            <a:off x="1792288" y="510644"/>
            <a:ext cx="5486400" cy="3429000"/>
          </a:xfrm>
        </p:spPr>
        <p:txBody>
          <a:bodyPr/>
          <a:lstStyle>
            <a:lvl1pPr marL="0" indent="0">
              <a:buNone/>
              <a:defRPr sz="3100"/>
            </a:lvl1pPr>
            <a:lvl2pPr marL="457113" indent="0">
              <a:buNone/>
              <a:defRPr sz="2700"/>
            </a:lvl2pPr>
            <a:lvl3pPr marL="914226" indent="0">
              <a:buNone/>
              <a:defRPr sz="2300"/>
            </a:lvl3pPr>
            <a:lvl4pPr marL="1371341" indent="0">
              <a:buNone/>
              <a:defRPr sz="1900"/>
            </a:lvl4pPr>
            <a:lvl5pPr marL="1828453" indent="0">
              <a:buNone/>
              <a:defRPr sz="1900"/>
            </a:lvl5pPr>
            <a:lvl6pPr marL="2285566" indent="0">
              <a:buNone/>
              <a:defRPr sz="1900"/>
            </a:lvl6pPr>
            <a:lvl7pPr marL="2742679" indent="0">
              <a:buNone/>
              <a:defRPr sz="1900"/>
            </a:lvl7pPr>
            <a:lvl8pPr marL="3199794" indent="0">
              <a:buNone/>
              <a:defRPr sz="1900"/>
            </a:lvl8pPr>
            <a:lvl9pPr marL="3656907" indent="0">
              <a:buNone/>
              <a:defRPr sz="1900"/>
            </a:lvl9pPr>
          </a:lstStyle>
          <a:p>
            <a:pPr lvl="0"/>
            <a:r>
              <a:rPr lang="en-US" noProof="0" smtClean="0"/>
              <a:t>Click icon to add picture</a:t>
            </a:r>
            <a:endParaRPr lang="es-UY" noProof="0" smtClean="0"/>
          </a:p>
        </p:txBody>
      </p:sp>
      <p:sp>
        <p:nvSpPr>
          <p:cNvPr id="4" name="3 Marcador de texto"/>
          <p:cNvSpPr>
            <a:spLocks noGrp="1"/>
          </p:cNvSpPr>
          <p:nvPr>
            <p:ph type="body" sz="half" idx="2"/>
          </p:nvPr>
        </p:nvSpPr>
        <p:spPr>
          <a:xfrm>
            <a:off x="1792288" y="4472786"/>
            <a:ext cx="5486400" cy="670719"/>
          </a:xfrm>
        </p:spPr>
        <p:txBody>
          <a:bodyPr/>
          <a:lstStyle>
            <a:lvl1pPr marL="0" indent="0">
              <a:buNone/>
              <a:defRPr sz="1400"/>
            </a:lvl1pPr>
            <a:lvl2pPr marL="457113" indent="0">
              <a:buNone/>
              <a:defRPr sz="1200"/>
            </a:lvl2pPr>
            <a:lvl3pPr marL="914226" indent="0">
              <a:buNone/>
              <a:defRPr sz="1000"/>
            </a:lvl3pPr>
            <a:lvl4pPr marL="1371341" indent="0">
              <a:buNone/>
              <a:defRPr sz="1000"/>
            </a:lvl4pPr>
            <a:lvl5pPr marL="1828453" indent="0">
              <a:buNone/>
              <a:defRPr sz="1000"/>
            </a:lvl5pPr>
            <a:lvl6pPr marL="2285566" indent="0">
              <a:buNone/>
              <a:defRPr sz="1000"/>
            </a:lvl6pPr>
            <a:lvl7pPr marL="2742679" indent="0">
              <a:buNone/>
              <a:defRPr sz="1000"/>
            </a:lvl7pPr>
            <a:lvl8pPr marL="3199794" indent="0">
              <a:buNone/>
              <a:defRPr sz="1000"/>
            </a:lvl8pPr>
            <a:lvl9pPr marL="3656907"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23179236-A683-4D03-B3E3-9BED7113B6DB}" type="datetimeFigureOut">
              <a:rPr lang="en-US"/>
              <a:pPr>
                <a:defRPr/>
              </a:pPr>
              <a:t>6/9/2017</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6FA46F8-A78C-48C9-B9F5-5A8A9A9958E7}" type="slidenum">
              <a:rPr lang="en-US"/>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28863"/>
            <a:ext cx="8229600" cy="952500"/>
          </a:xfrm>
          <a:prstGeom prst="rect">
            <a:avLst/>
          </a:prstGeom>
          <a:noFill/>
          <a:ln w="9525">
            <a:noFill/>
            <a:miter lim="800000"/>
            <a:headEnd/>
            <a:tailEnd/>
          </a:ln>
        </p:spPr>
        <p:txBody>
          <a:bodyPr vert="horz" wrap="square" lIns="91422" tIns="45711" rIns="91422" bIns="45711" numCol="1" anchor="ctr" anchorCtr="0" compatLnSpc="1">
            <a:prstTxWarp prst="textNoShape">
              <a:avLst/>
            </a:prstTxWarp>
          </a:bodyPr>
          <a:lstStyle/>
          <a:p>
            <a:pPr lvl="0"/>
            <a:r>
              <a:rPr lang="es-ES" smtClean="0"/>
              <a:t>Haga clic para cambiar el estilo de título	</a:t>
            </a:r>
          </a:p>
        </p:txBody>
      </p:sp>
      <p:sp>
        <p:nvSpPr>
          <p:cNvPr id="1027" name="Rectangle 3"/>
          <p:cNvSpPr>
            <a:spLocks noGrp="1" noChangeArrowheads="1"/>
          </p:cNvSpPr>
          <p:nvPr>
            <p:ph type="body" idx="1"/>
          </p:nvPr>
        </p:nvSpPr>
        <p:spPr bwMode="auto">
          <a:xfrm>
            <a:off x="457200" y="1333500"/>
            <a:ext cx="8229600" cy="3771638"/>
          </a:xfrm>
          <a:prstGeom prst="rect">
            <a:avLst/>
          </a:prstGeom>
          <a:noFill/>
          <a:ln w="9525">
            <a:noFill/>
            <a:miter lim="800000"/>
            <a:headEnd/>
            <a:tailEnd/>
          </a:ln>
        </p:spPr>
        <p:txBody>
          <a:bodyPr vert="horz" wrap="square" lIns="91422" tIns="45711" rIns="91422" bIns="45711"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28" name="Rectangle 4"/>
          <p:cNvSpPr>
            <a:spLocks noGrp="1" noChangeArrowheads="1"/>
          </p:cNvSpPr>
          <p:nvPr>
            <p:ph type="dt" sz="half" idx="2"/>
          </p:nvPr>
        </p:nvSpPr>
        <p:spPr bwMode="auto">
          <a:xfrm>
            <a:off x="457200" y="5204358"/>
            <a:ext cx="2133600" cy="396875"/>
          </a:xfrm>
          <a:prstGeom prst="rect">
            <a:avLst/>
          </a:prstGeom>
          <a:noFill/>
          <a:ln w="9525">
            <a:noFill/>
            <a:miter lim="800000"/>
            <a:headEnd/>
            <a:tailEnd/>
          </a:ln>
          <a:effectLst/>
        </p:spPr>
        <p:txBody>
          <a:bodyPr vert="horz" wrap="square" lIns="91422" tIns="45711" rIns="91422" bIns="45711" numCol="1" anchor="t" anchorCtr="0" compatLnSpc="1">
            <a:prstTxWarp prst="textNoShape">
              <a:avLst/>
            </a:prstTxWarp>
          </a:bodyPr>
          <a:lstStyle>
            <a:lvl1pPr>
              <a:defRPr sz="1400" smtClean="0">
                <a:latin typeface="Arial" charset="0"/>
              </a:defRPr>
            </a:lvl1pPr>
          </a:lstStyle>
          <a:p>
            <a:pPr>
              <a:defRPr/>
            </a:pPr>
            <a:fld id="{F5A93B1F-DCAB-42E1-8CA5-4749AF29B9AE}" type="datetimeFigureOut">
              <a:rPr lang="en-US"/>
              <a:pPr>
                <a:defRPr/>
              </a:pPr>
              <a:t>6/9/2017</a:t>
            </a:fld>
            <a:endParaRPr lang="en-US"/>
          </a:p>
        </p:txBody>
      </p:sp>
      <p:sp>
        <p:nvSpPr>
          <p:cNvPr id="1029" name="Rectangle 5"/>
          <p:cNvSpPr>
            <a:spLocks noGrp="1" noChangeArrowheads="1"/>
          </p:cNvSpPr>
          <p:nvPr>
            <p:ph type="ftr" sz="quarter" idx="3"/>
          </p:nvPr>
        </p:nvSpPr>
        <p:spPr bwMode="auto">
          <a:xfrm>
            <a:off x="3124200" y="5204358"/>
            <a:ext cx="2895600" cy="396875"/>
          </a:xfrm>
          <a:prstGeom prst="rect">
            <a:avLst/>
          </a:prstGeom>
          <a:noFill/>
          <a:ln w="9525">
            <a:noFill/>
            <a:miter lim="800000"/>
            <a:headEnd/>
            <a:tailEnd/>
          </a:ln>
          <a:effectLst/>
        </p:spPr>
        <p:txBody>
          <a:bodyPr vert="horz" wrap="square" lIns="91422" tIns="45711" rIns="91422" bIns="45711" numCol="1" anchor="t" anchorCtr="0" compatLnSpc="1">
            <a:prstTxWarp prst="textNoShape">
              <a:avLst/>
            </a:prstTxWarp>
          </a:bodyPr>
          <a:lstStyle>
            <a:lvl1pPr algn="ctr">
              <a:defRPr sz="140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5204358"/>
            <a:ext cx="2133600" cy="396875"/>
          </a:xfrm>
          <a:prstGeom prst="rect">
            <a:avLst/>
          </a:prstGeom>
          <a:noFill/>
          <a:ln w="9525">
            <a:noFill/>
            <a:miter lim="800000"/>
            <a:headEnd/>
            <a:tailEnd/>
          </a:ln>
          <a:effectLst/>
        </p:spPr>
        <p:txBody>
          <a:bodyPr vert="horz" wrap="square" lIns="91422" tIns="45711" rIns="91422" bIns="45711" numCol="1" anchor="t" anchorCtr="0" compatLnSpc="1">
            <a:prstTxWarp prst="textNoShape">
              <a:avLst/>
            </a:prstTxWarp>
          </a:bodyPr>
          <a:lstStyle>
            <a:lvl1pPr algn="r">
              <a:defRPr sz="1400" smtClean="0">
                <a:latin typeface="Arial" charset="0"/>
              </a:defRPr>
            </a:lvl1pPr>
          </a:lstStyle>
          <a:p>
            <a:pPr>
              <a:defRPr/>
            </a:pPr>
            <a:fld id="{21DED704-F8FA-4DD3-B1DF-868C4B5D6FA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xStyles>
    <p:titleStyle>
      <a:lvl1pPr algn="ctr" rtl="0" fontAlgn="base">
        <a:spcBef>
          <a:spcPct val="0"/>
        </a:spcBef>
        <a:spcAft>
          <a:spcPct val="0"/>
        </a:spcAft>
        <a:defRPr sz="4500">
          <a:solidFill>
            <a:schemeClr val="tx2"/>
          </a:solidFill>
          <a:latin typeface="+mj-lt"/>
          <a:ea typeface="+mj-ea"/>
          <a:cs typeface="+mj-cs"/>
        </a:defRPr>
      </a:lvl1pPr>
      <a:lvl2pPr algn="ctr" rtl="0" fontAlgn="base">
        <a:spcBef>
          <a:spcPct val="0"/>
        </a:spcBef>
        <a:spcAft>
          <a:spcPct val="0"/>
        </a:spcAft>
        <a:defRPr sz="4500">
          <a:solidFill>
            <a:schemeClr val="tx2"/>
          </a:solidFill>
          <a:latin typeface="Arial" charset="0"/>
        </a:defRPr>
      </a:lvl2pPr>
      <a:lvl3pPr algn="ctr" rtl="0" fontAlgn="base">
        <a:spcBef>
          <a:spcPct val="0"/>
        </a:spcBef>
        <a:spcAft>
          <a:spcPct val="0"/>
        </a:spcAft>
        <a:defRPr sz="4500">
          <a:solidFill>
            <a:schemeClr val="tx2"/>
          </a:solidFill>
          <a:latin typeface="Arial" charset="0"/>
        </a:defRPr>
      </a:lvl3pPr>
      <a:lvl4pPr algn="ctr" rtl="0" fontAlgn="base">
        <a:spcBef>
          <a:spcPct val="0"/>
        </a:spcBef>
        <a:spcAft>
          <a:spcPct val="0"/>
        </a:spcAft>
        <a:defRPr sz="4500">
          <a:solidFill>
            <a:schemeClr val="tx2"/>
          </a:solidFill>
          <a:latin typeface="Arial" charset="0"/>
        </a:defRPr>
      </a:lvl4pPr>
      <a:lvl5pPr algn="ctr" rtl="0" fontAlgn="base">
        <a:spcBef>
          <a:spcPct val="0"/>
        </a:spcBef>
        <a:spcAft>
          <a:spcPct val="0"/>
        </a:spcAft>
        <a:defRPr sz="4500">
          <a:solidFill>
            <a:schemeClr val="tx2"/>
          </a:solidFill>
          <a:latin typeface="Arial" charset="0"/>
        </a:defRPr>
      </a:lvl5pPr>
      <a:lvl6pPr marL="457113" algn="ctr" rtl="0" eaLnBrk="1" fontAlgn="base" hangingPunct="1">
        <a:spcBef>
          <a:spcPct val="0"/>
        </a:spcBef>
        <a:spcAft>
          <a:spcPct val="0"/>
        </a:spcAft>
        <a:defRPr sz="4500">
          <a:solidFill>
            <a:schemeClr val="tx2"/>
          </a:solidFill>
          <a:latin typeface="Arial" charset="0"/>
        </a:defRPr>
      </a:lvl6pPr>
      <a:lvl7pPr marL="914226" algn="ctr" rtl="0" eaLnBrk="1" fontAlgn="base" hangingPunct="1">
        <a:spcBef>
          <a:spcPct val="0"/>
        </a:spcBef>
        <a:spcAft>
          <a:spcPct val="0"/>
        </a:spcAft>
        <a:defRPr sz="4500">
          <a:solidFill>
            <a:schemeClr val="tx2"/>
          </a:solidFill>
          <a:latin typeface="Arial" charset="0"/>
        </a:defRPr>
      </a:lvl7pPr>
      <a:lvl8pPr marL="1371341" algn="ctr" rtl="0" eaLnBrk="1" fontAlgn="base" hangingPunct="1">
        <a:spcBef>
          <a:spcPct val="0"/>
        </a:spcBef>
        <a:spcAft>
          <a:spcPct val="0"/>
        </a:spcAft>
        <a:defRPr sz="4500">
          <a:solidFill>
            <a:schemeClr val="tx2"/>
          </a:solidFill>
          <a:latin typeface="Arial" charset="0"/>
        </a:defRPr>
      </a:lvl8pPr>
      <a:lvl9pPr marL="1828453" algn="ctr" rtl="0" eaLnBrk="1" fontAlgn="base" hangingPunct="1">
        <a:spcBef>
          <a:spcPct val="0"/>
        </a:spcBef>
        <a:spcAft>
          <a:spcPct val="0"/>
        </a:spcAft>
        <a:defRPr sz="4500">
          <a:solidFill>
            <a:schemeClr val="tx2"/>
          </a:solidFill>
          <a:latin typeface="Arial" charset="0"/>
        </a:defRPr>
      </a:lvl9pPr>
    </p:titleStyle>
    <p:bodyStyle>
      <a:lvl1pPr marL="342835" indent="-342835" algn="l" rtl="0" fontAlgn="base">
        <a:spcBef>
          <a:spcPct val="20000"/>
        </a:spcBef>
        <a:spcAft>
          <a:spcPct val="0"/>
        </a:spcAft>
        <a:buChar char="•"/>
        <a:defRPr sz="3100">
          <a:solidFill>
            <a:schemeClr val="tx1"/>
          </a:solidFill>
          <a:latin typeface="+mn-lt"/>
          <a:ea typeface="+mn-ea"/>
          <a:cs typeface="+mn-cs"/>
        </a:defRPr>
      </a:lvl1pPr>
      <a:lvl2pPr marL="742809" indent="-285697" algn="l" rtl="0" fontAlgn="base">
        <a:spcBef>
          <a:spcPct val="20000"/>
        </a:spcBef>
        <a:spcAft>
          <a:spcPct val="0"/>
        </a:spcAft>
        <a:buChar char="–"/>
        <a:defRPr sz="2700">
          <a:solidFill>
            <a:schemeClr val="tx1"/>
          </a:solidFill>
          <a:latin typeface="+mn-lt"/>
        </a:defRPr>
      </a:lvl2pPr>
      <a:lvl3pPr marL="1142784" indent="-228556" algn="l" rtl="0" fontAlgn="base">
        <a:spcBef>
          <a:spcPct val="20000"/>
        </a:spcBef>
        <a:spcAft>
          <a:spcPct val="0"/>
        </a:spcAft>
        <a:buChar char="•"/>
        <a:defRPr sz="2300">
          <a:solidFill>
            <a:schemeClr val="tx1"/>
          </a:solidFill>
          <a:latin typeface="+mn-lt"/>
        </a:defRPr>
      </a:lvl3pPr>
      <a:lvl4pPr marL="1599897" indent="-228556" algn="l" rtl="0" fontAlgn="base">
        <a:spcBef>
          <a:spcPct val="20000"/>
        </a:spcBef>
        <a:spcAft>
          <a:spcPct val="0"/>
        </a:spcAft>
        <a:buChar char="–"/>
        <a:defRPr sz="1900">
          <a:solidFill>
            <a:schemeClr val="tx1"/>
          </a:solidFill>
          <a:latin typeface="+mn-lt"/>
        </a:defRPr>
      </a:lvl4pPr>
      <a:lvl5pPr marL="2057010" indent="-228556" algn="l" rtl="0" fontAlgn="base">
        <a:spcBef>
          <a:spcPct val="20000"/>
        </a:spcBef>
        <a:spcAft>
          <a:spcPct val="0"/>
        </a:spcAft>
        <a:buChar char="»"/>
        <a:defRPr sz="1900">
          <a:solidFill>
            <a:schemeClr val="tx1"/>
          </a:solidFill>
          <a:latin typeface="+mn-lt"/>
        </a:defRPr>
      </a:lvl5pPr>
      <a:lvl6pPr marL="2514123" indent="-228556" algn="l" rtl="0" eaLnBrk="1" fontAlgn="base" hangingPunct="1">
        <a:spcBef>
          <a:spcPct val="20000"/>
        </a:spcBef>
        <a:spcAft>
          <a:spcPct val="0"/>
        </a:spcAft>
        <a:buChar char="»"/>
        <a:defRPr sz="1900">
          <a:solidFill>
            <a:schemeClr val="tx1"/>
          </a:solidFill>
          <a:latin typeface="+mn-lt"/>
        </a:defRPr>
      </a:lvl6pPr>
      <a:lvl7pPr marL="2971238" indent="-228556" algn="l" rtl="0" eaLnBrk="1" fontAlgn="base" hangingPunct="1">
        <a:spcBef>
          <a:spcPct val="20000"/>
        </a:spcBef>
        <a:spcAft>
          <a:spcPct val="0"/>
        </a:spcAft>
        <a:buChar char="»"/>
        <a:defRPr sz="1900">
          <a:solidFill>
            <a:schemeClr val="tx1"/>
          </a:solidFill>
          <a:latin typeface="+mn-lt"/>
        </a:defRPr>
      </a:lvl7pPr>
      <a:lvl8pPr marL="3428351" indent="-228556" algn="l" rtl="0" eaLnBrk="1" fontAlgn="base" hangingPunct="1">
        <a:spcBef>
          <a:spcPct val="20000"/>
        </a:spcBef>
        <a:spcAft>
          <a:spcPct val="0"/>
        </a:spcAft>
        <a:buChar char="»"/>
        <a:defRPr sz="1900">
          <a:solidFill>
            <a:schemeClr val="tx1"/>
          </a:solidFill>
          <a:latin typeface="+mn-lt"/>
        </a:defRPr>
      </a:lvl8pPr>
      <a:lvl9pPr marL="3885463" indent="-228556" algn="l" rtl="0" eaLnBrk="1" fontAlgn="base" hangingPunct="1">
        <a:spcBef>
          <a:spcPct val="20000"/>
        </a:spcBef>
        <a:spcAft>
          <a:spcPct val="0"/>
        </a:spcAft>
        <a:buChar char="»"/>
        <a:defRPr sz="1900">
          <a:solidFill>
            <a:schemeClr val="tx1"/>
          </a:solidFill>
          <a:latin typeface="+mn-lt"/>
        </a:defRPr>
      </a:lvl9pPr>
    </p:bodyStyle>
    <p:otherStyle>
      <a:defPPr>
        <a:defRPr lang="es-UY"/>
      </a:defPPr>
      <a:lvl1pPr marL="0" algn="l" defTabSz="914226" rtl="0" eaLnBrk="1" latinLnBrk="0" hangingPunct="1">
        <a:defRPr sz="1700" kern="1200">
          <a:solidFill>
            <a:schemeClr val="tx1"/>
          </a:solidFill>
          <a:latin typeface="+mn-lt"/>
          <a:ea typeface="+mn-ea"/>
          <a:cs typeface="+mn-cs"/>
        </a:defRPr>
      </a:lvl1pPr>
      <a:lvl2pPr marL="457113" algn="l" defTabSz="914226" rtl="0" eaLnBrk="1" latinLnBrk="0" hangingPunct="1">
        <a:defRPr sz="1700" kern="1200">
          <a:solidFill>
            <a:schemeClr val="tx1"/>
          </a:solidFill>
          <a:latin typeface="+mn-lt"/>
          <a:ea typeface="+mn-ea"/>
          <a:cs typeface="+mn-cs"/>
        </a:defRPr>
      </a:lvl2pPr>
      <a:lvl3pPr marL="914226" algn="l" defTabSz="914226" rtl="0" eaLnBrk="1" latinLnBrk="0" hangingPunct="1">
        <a:defRPr sz="1700" kern="1200">
          <a:solidFill>
            <a:schemeClr val="tx1"/>
          </a:solidFill>
          <a:latin typeface="+mn-lt"/>
          <a:ea typeface="+mn-ea"/>
          <a:cs typeface="+mn-cs"/>
        </a:defRPr>
      </a:lvl3pPr>
      <a:lvl4pPr marL="1371341" algn="l" defTabSz="914226" rtl="0" eaLnBrk="1" latinLnBrk="0" hangingPunct="1">
        <a:defRPr sz="1700" kern="1200">
          <a:solidFill>
            <a:schemeClr val="tx1"/>
          </a:solidFill>
          <a:latin typeface="+mn-lt"/>
          <a:ea typeface="+mn-ea"/>
          <a:cs typeface="+mn-cs"/>
        </a:defRPr>
      </a:lvl4pPr>
      <a:lvl5pPr marL="1828453" algn="l" defTabSz="914226" rtl="0" eaLnBrk="1" latinLnBrk="0" hangingPunct="1">
        <a:defRPr sz="1700" kern="1200">
          <a:solidFill>
            <a:schemeClr val="tx1"/>
          </a:solidFill>
          <a:latin typeface="+mn-lt"/>
          <a:ea typeface="+mn-ea"/>
          <a:cs typeface="+mn-cs"/>
        </a:defRPr>
      </a:lvl5pPr>
      <a:lvl6pPr marL="2285566" algn="l" defTabSz="914226" rtl="0" eaLnBrk="1" latinLnBrk="0" hangingPunct="1">
        <a:defRPr sz="1700" kern="1200">
          <a:solidFill>
            <a:schemeClr val="tx1"/>
          </a:solidFill>
          <a:latin typeface="+mn-lt"/>
          <a:ea typeface="+mn-ea"/>
          <a:cs typeface="+mn-cs"/>
        </a:defRPr>
      </a:lvl6pPr>
      <a:lvl7pPr marL="2742679" algn="l" defTabSz="914226" rtl="0" eaLnBrk="1" latinLnBrk="0" hangingPunct="1">
        <a:defRPr sz="1700" kern="1200">
          <a:solidFill>
            <a:schemeClr val="tx1"/>
          </a:solidFill>
          <a:latin typeface="+mn-lt"/>
          <a:ea typeface="+mn-ea"/>
          <a:cs typeface="+mn-cs"/>
        </a:defRPr>
      </a:lvl7pPr>
      <a:lvl8pPr marL="3199794" algn="l" defTabSz="914226" rtl="0" eaLnBrk="1" latinLnBrk="0" hangingPunct="1">
        <a:defRPr sz="1700" kern="1200">
          <a:solidFill>
            <a:schemeClr val="tx1"/>
          </a:solidFill>
          <a:latin typeface="+mn-lt"/>
          <a:ea typeface="+mn-ea"/>
          <a:cs typeface="+mn-cs"/>
        </a:defRPr>
      </a:lvl8pPr>
      <a:lvl9pPr marL="3656907" algn="l" defTabSz="914226"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ubtitle 2"/>
          <p:cNvSpPr>
            <a:spLocks noGrp="1"/>
          </p:cNvSpPr>
          <p:nvPr>
            <p:ph type="subTitle" idx="1"/>
          </p:nvPr>
        </p:nvSpPr>
        <p:spPr>
          <a:xfrm>
            <a:off x="1219200" y="3467099"/>
            <a:ext cx="6400800" cy="1258913"/>
          </a:xfrm>
        </p:spPr>
        <p:txBody>
          <a:bodyPr/>
          <a:lstStyle/>
          <a:p>
            <a:pPr algn="l">
              <a:defRPr/>
            </a:pPr>
            <a:r>
              <a:rPr lang="en-US" sz="1800" dirty="0" smtClean="0">
                <a:solidFill>
                  <a:schemeClr val="tx1">
                    <a:lumMod val="95000"/>
                    <a:lumOff val="5000"/>
                  </a:schemeClr>
                </a:solidFill>
                <a:latin typeface="Century Gothic" pitchFamily="34" charset="0"/>
                <a:ea typeface="Adobe Ming Std L" pitchFamily="18" charset="-128"/>
                <a:cs typeface="Times New Roman" pitchFamily="18" charset="0"/>
              </a:rPr>
              <a:t>By,</a:t>
            </a:r>
          </a:p>
          <a:p>
            <a:pPr marL="285697" indent="-285697" algn="l">
              <a:buFont typeface="Arial" pitchFamily="34" charset="0"/>
              <a:buChar char="•"/>
              <a:defRPr/>
            </a:pPr>
            <a:r>
              <a:rPr lang="en-US" sz="1800" dirty="0">
                <a:solidFill>
                  <a:schemeClr val="tx1">
                    <a:lumMod val="95000"/>
                    <a:lumOff val="5000"/>
                  </a:schemeClr>
                </a:solidFill>
                <a:latin typeface="Century Gothic" pitchFamily="34" charset="0"/>
                <a:ea typeface="Adobe Ming Std L" pitchFamily="18" charset="-128"/>
                <a:cs typeface="Times New Roman" pitchFamily="18" charset="0"/>
              </a:rPr>
              <a:t>Manzoor </a:t>
            </a:r>
            <a:r>
              <a:rPr lang="en-US" sz="1800" dirty="0" smtClean="0">
                <a:solidFill>
                  <a:schemeClr val="tx1">
                    <a:lumMod val="95000"/>
                    <a:lumOff val="5000"/>
                  </a:schemeClr>
                </a:solidFill>
                <a:latin typeface="Century Gothic" pitchFamily="34" charset="0"/>
                <a:ea typeface="Adobe Ming Std L" pitchFamily="18" charset="-128"/>
                <a:cs typeface="Times New Roman" pitchFamily="18" charset="0"/>
              </a:rPr>
              <a:t>Ambekar</a:t>
            </a:r>
          </a:p>
          <a:p>
            <a:pPr marL="285697" indent="-285697" algn="l">
              <a:buFont typeface="Arial" pitchFamily="34" charset="0"/>
              <a:buChar char="•"/>
              <a:defRPr/>
            </a:pPr>
            <a:r>
              <a:rPr lang="en-US" sz="1800" dirty="0" smtClean="0">
                <a:solidFill>
                  <a:schemeClr val="tx1">
                    <a:lumMod val="95000"/>
                    <a:lumOff val="5000"/>
                  </a:schemeClr>
                </a:solidFill>
                <a:latin typeface="Century Gothic" pitchFamily="34" charset="0"/>
                <a:ea typeface="Adobe Ming Std L" pitchFamily="18" charset="-128"/>
                <a:cs typeface="Times New Roman" pitchFamily="18" charset="0"/>
              </a:rPr>
              <a:t>Prasad </a:t>
            </a:r>
            <a:r>
              <a:rPr lang="en-US" sz="1800" dirty="0">
                <a:solidFill>
                  <a:schemeClr val="tx1">
                    <a:lumMod val="95000"/>
                    <a:lumOff val="5000"/>
                  </a:schemeClr>
                </a:solidFill>
                <a:latin typeface="Century Gothic" pitchFamily="34" charset="0"/>
                <a:ea typeface="Adobe Ming Std L" pitchFamily="18" charset="-128"/>
                <a:cs typeface="Times New Roman" pitchFamily="18" charset="0"/>
              </a:rPr>
              <a:t>S. Bomble</a:t>
            </a:r>
          </a:p>
          <a:p>
            <a:pPr marL="285697" indent="-285697" algn="l">
              <a:buFont typeface="Arial" pitchFamily="34" charset="0"/>
              <a:buChar char="•"/>
              <a:defRPr/>
            </a:pPr>
            <a:r>
              <a:rPr lang="en-US" sz="1800" dirty="0" smtClean="0">
                <a:solidFill>
                  <a:schemeClr val="tx1">
                    <a:lumMod val="95000"/>
                    <a:lumOff val="5000"/>
                  </a:schemeClr>
                </a:solidFill>
                <a:latin typeface="Century Gothic" pitchFamily="34" charset="0"/>
                <a:ea typeface="Adobe Ming Std L" pitchFamily="18" charset="-128"/>
                <a:cs typeface="Times New Roman" pitchFamily="18" charset="0"/>
              </a:rPr>
              <a:t>Kuldeep </a:t>
            </a:r>
            <a:r>
              <a:rPr lang="en-US" sz="1800" dirty="0">
                <a:solidFill>
                  <a:schemeClr val="tx1">
                    <a:lumMod val="95000"/>
                    <a:lumOff val="5000"/>
                  </a:schemeClr>
                </a:solidFill>
                <a:latin typeface="Century Gothic" pitchFamily="34" charset="0"/>
                <a:ea typeface="Adobe Ming Std L" pitchFamily="18" charset="-128"/>
                <a:cs typeface="Times New Roman" pitchFamily="18" charset="0"/>
              </a:rPr>
              <a:t>Tekale</a:t>
            </a:r>
          </a:p>
          <a:p>
            <a:pPr>
              <a:defRPr/>
            </a:pPr>
            <a:endParaRPr lang="en-US" sz="2300" dirty="0">
              <a:latin typeface="Century Gothic" pitchFamily="34" charset="0"/>
            </a:endParaRPr>
          </a:p>
        </p:txBody>
      </p:sp>
      <p:sp>
        <p:nvSpPr>
          <p:cNvPr id="2052" name="Rectangle 3"/>
          <p:cNvSpPr>
            <a:spLocks noChangeArrowheads="1"/>
          </p:cNvSpPr>
          <p:nvPr/>
        </p:nvSpPr>
        <p:spPr bwMode="auto">
          <a:xfrm>
            <a:off x="5867400" y="4726013"/>
            <a:ext cx="3124200" cy="677090"/>
          </a:xfrm>
          <a:prstGeom prst="rect">
            <a:avLst/>
          </a:prstGeom>
          <a:noFill/>
          <a:ln w="9525">
            <a:noFill/>
            <a:miter lim="800000"/>
            <a:headEnd/>
            <a:tailEnd/>
          </a:ln>
        </p:spPr>
        <p:txBody>
          <a:bodyPr wrap="square" lIns="91422" tIns="45711" rIns="91422" bIns="45711">
            <a:spAutoFit/>
          </a:bodyPr>
          <a:lstStyle/>
          <a:p>
            <a:pPr algn="ctr"/>
            <a:r>
              <a:rPr lang="fr-FR" sz="1900" dirty="0" smtClean="0">
                <a:latin typeface="Century Gothic" pitchFamily="34" charset="0"/>
                <a:cs typeface="Times New Roman" pitchFamily="18" charset="0"/>
              </a:rPr>
              <a:t>Under The Guidance Of, </a:t>
            </a:r>
          </a:p>
          <a:p>
            <a:pPr algn="ctr"/>
            <a:r>
              <a:rPr lang="fr-FR" sz="1900" dirty="0" smtClean="0">
                <a:latin typeface="Century Gothic" pitchFamily="34" charset="0"/>
                <a:cs typeface="Times New Roman" pitchFamily="18" charset="0"/>
              </a:rPr>
              <a:t>Prof. D. G. Ingale</a:t>
            </a:r>
            <a:endParaRPr lang="en-US" sz="1900" dirty="0">
              <a:latin typeface="Century Gothic" pitchFamily="34" charset="0"/>
              <a:cs typeface="Times New Roman" pitchFamily="18" charset="0"/>
            </a:endParaRPr>
          </a:p>
        </p:txBody>
      </p:sp>
      <p:sp>
        <p:nvSpPr>
          <p:cNvPr id="6" name="Rectangle 5"/>
          <p:cNvSpPr/>
          <p:nvPr/>
        </p:nvSpPr>
        <p:spPr>
          <a:xfrm>
            <a:off x="1447800" y="1028701"/>
            <a:ext cx="5791200" cy="1985141"/>
          </a:xfrm>
          <a:prstGeom prst="rect">
            <a:avLst/>
          </a:prstGeom>
          <a:noFill/>
        </p:spPr>
        <p:txBody>
          <a:bodyPr wrap="square" lIns="91422" tIns="45711" rIns="91422" bIns="45711">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4100" b="1" u="sng" dirty="0" smtClean="0">
                <a:ln>
                  <a:solidFill>
                    <a:schemeClr val="tx1"/>
                  </a:solidFill>
                  <a:prstDash val="solid"/>
                </a:ln>
                <a:effectLst>
                  <a:outerShdw blurRad="88000" dist="50800" dir="5040000" algn="tl">
                    <a:schemeClr val="accent4">
                      <a:tint val="80000"/>
                      <a:satMod val="250000"/>
                      <a:alpha val="45000"/>
                    </a:schemeClr>
                  </a:outerShdw>
                </a:effectLst>
                <a:latin typeface="Colonna MT" pitchFamily="82" charset="0"/>
                <a:ea typeface="Adobe Ming Std L" pitchFamily="18" charset="-128"/>
                <a:cs typeface="Times New Roman" pitchFamily="18" charset="0"/>
              </a:rPr>
              <a:t>RoboSantral</a:t>
            </a:r>
            <a:r>
              <a:rPr lang="en-US" sz="4100" b="1" u="sng" dirty="0">
                <a:ln>
                  <a:solidFill>
                    <a:schemeClr val="tx1"/>
                  </a:solidFill>
                  <a:prstDash val="solid"/>
                </a:ln>
                <a:effectLst>
                  <a:outerShdw blurRad="88000" dist="50800" dir="5040000" algn="tl">
                    <a:schemeClr val="accent4">
                      <a:tint val="80000"/>
                      <a:satMod val="250000"/>
                      <a:alpha val="45000"/>
                    </a:schemeClr>
                  </a:outerShdw>
                </a:effectLst>
                <a:latin typeface="Colonna MT" pitchFamily="82" charset="0"/>
                <a:ea typeface="Adobe Ming Std L" pitchFamily="18" charset="-128"/>
                <a:cs typeface="Times New Roman" pitchFamily="18" charset="0"/>
              </a:rPr>
              <a:t>: </a:t>
            </a:r>
          </a:p>
          <a:p>
            <a:pPr algn="ctr"/>
            <a:r>
              <a:rPr lang="en-US" sz="4100" b="1" u="sng" dirty="0">
                <a:ln>
                  <a:solidFill>
                    <a:schemeClr val="tx1"/>
                  </a:solidFill>
                  <a:prstDash val="solid"/>
                </a:ln>
                <a:effectLst>
                  <a:outerShdw blurRad="88000" dist="50800" dir="5040000" algn="tl">
                    <a:schemeClr val="accent4">
                      <a:tint val="80000"/>
                      <a:satMod val="250000"/>
                      <a:alpha val="45000"/>
                    </a:schemeClr>
                  </a:outerShdw>
                </a:effectLst>
                <a:latin typeface="Colonna MT" pitchFamily="82" charset="0"/>
                <a:ea typeface="Adobe Ming Std L" pitchFamily="18" charset="-128"/>
                <a:cs typeface="Times New Roman" pitchFamily="18" charset="0"/>
              </a:rPr>
              <a:t>An </a:t>
            </a:r>
            <a:r>
              <a:rPr lang="en-US" sz="4100" b="1" u="sng" dirty="0" smtClean="0">
                <a:ln>
                  <a:solidFill>
                    <a:schemeClr val="tx1"/>
                  </a:solidFill>
                  <a:prstDash val="solid"/>
                </a:ln>
                <a:effectLst>
                  <a:outerShdw blurRad="88000" dist="50800" dir="5040000" algn="tl">
                    <a:schemeClr val="accent4">
                      <a:tint val="80000"/>
                      <a:satMod val="250000"/>
                      <a:alpha val="45000"/>
                    </a:schemeClr>
                  </a:outerShdw>
                </a:effectLst>
                <a:latin typeface="Colonna MT" pitchFamily="82" charset="0"/>
                <a:ea typeface="Adobe Ming Std L" pitchFamily="18" charset="-128"/>
                <a:cs typeface="Times New Roman" pitchFamily="18" charset="0"/>
              </a:rPr>
              <a:t>Autonomous </a:t>
            </a:r>
            <a:r>
              <a:rPr lang="en-US" sz="4100" b="1" u="sng" dirty="0">
                <a:ln>
                  <a:solidFill>
                    <a:schemeClr val="tx1"/>
                  </a:solidFill>
                  <a:prstDash val="solid"/>
                </a:ln>
                <a:effectLst>
                  <a:outerShdw blurRad="88000" dist="50800" dir="5040000" algn="tl">
                    <a:schemeClr val="accent4">
                      <a:tint val="80000"/>
                      <a:satMod val="250000"/>
                      <a:alpha val="45000"/>
                    </a:schemeClr>
                  </a:outerShdw>
                </a:effectLst>
                <a:latin typeface="Colonna MT" pitchFamily="82" charset="0"/>
                <a:ea typeface="Adobe Ming Std L" pitchFamily="18" charset="-128"/>
                <a:cs typeface="Times New Roman" pitchFamily="18" charset="0"/>
              </a:rPr>
              <a:t>Guide Robot</a:t>
            </a:r>
            <a:endParaRPr lang="en-US" sz="4100" b="1" dirty="0">
              <a:ln>
                <a:solidFill>
                  <a:schemeClr val="tx1"/>
                </a:solidFill>
                <a:prstDash val="solid"/>
              </a:ln>
              <a:effectLst>
                <a:outerShdw blurRad="88000" dist="50800" dir="5040000" algn="tl">
                  <a:schemeClr val="accent4">
                    <a:tint val="80000"/>
                    <a:satMod val="250000"/>
                    <a:alpha val="45000"/>
                  </a:schemeClr>
                </a:outerShdw>
              </a:effectLst>
              <a:latin typeface="Colonna MT" pitchFamily="82" charset="0"/>
              <a:ea typeface="Adobe Ming Std L" pitchFamily="18" charset="-128"/>
              <a:cs typeface="Times New Roman" pitchFamily="18" charset="0"/>
            </a:endParaRPr>
          </a:p>
        </p:txBody>
      </p:sp>
      <p:pic>
        <p:nvPicPr>
          <p:cNvPr id="2" name="Picture 2"/>
          <p:cNvPicPr>
            <a:picLocks noChangeAspect="1" noChangeArrowheads="1"/>
          </p:cNvPicPr>
          <p:nvPr/>
        </p:nvPicPr>
        <p:blipFill>
          <a:blip r:embed="rId2"/>
          <a:srcRect/>
          <a:stretch>
            <a:fillRect/>
          </a:stretch>
        </p:blipFill>
        <p:spPr bwMode="auto">
          <a:xfrm>
            <a:off x="8029587" y="5405439"/>
            <a:ext cx="1114425" cy="309563"/>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100"/>
                                  </p:stCondLst>
                                  <p:iterate type="lt">
                                    <p:tmPct val="10000"/>
                                  </p:iterate>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2200"/>
                            </p:stCondLst>
                            <p:childTnLst>
                              <p:par>
                                <p:cTn id="11" presetID="42" presetClass="entr" presetSubtype="0" fill="hold" nodeType="afterEffect">
                                  <p:stCondLst>
                                    <p:cond delay="0"/>
                                  </p:stCondLst>
                                  <p:iterate type="lt">
                                    <p:tmPct val="8000"/>
                                  </p:iterate>
                                  <p:childTnLst>
                                    <p:set>
                                      <p:cBhvr>
                                        <p:cTn id="12" dur="1" fill="hold">
                                          <p:stCondLst>
                                            <p:cond delay="0"/>
                                          </p:stCondLst>
                                        </p:cTn>
                                        <p:tgtEl>
                                          <p:spTgt spid="6">
                                            <p:txEl>
                                              <p:pRg st="1" end="1"/>
                                            </p:txEl>
                                          </p:spTgt>
                                        </p:tgtEl>
                                        <p:attrNameLst>
                                          <p:attrName>style.visibility</p:attrName>
                                        </p:attrNameLst>
                                      </p:cBhvr>
                                      <p:to>
                                        <p:strVal val="visible"/>
                                      </p:to>
                                    </p:set>
                                    <p:animEffect transition="in" filter="fade">
                                      <p:cBhvr>
                                        <p:cTn id="13" dur="1000"/>
                                        <p:tgtEl>
                                          <p:spTgt spid="6">
                                            <p:txEl>
                                              <p:pRg st="1" end="1"/>
                                            </p:txEl>
                                          </p:spTgt>
                                        </p:tgtEl>
                                      </p:cBhvr>
                                    </p:animEffect>
                                    <p:anim calcmode="lin" valueType="num">
                                      <p:cBhvr>
                                        <p:cTn id="14"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4880"/>
                            </p:stCondLst>
                            <p:childTnLst>
                              <p:par>
                                <p:cTn id="17" presetID="10" presetClass="entr" presetSubtype="0" fill="hold" grpId="0" nodeType="afterEffect">
                                  <p:stCondLst>
                                    <p:cond delay="0"/>
                                  </p:stCondLst>
                                  <p:childTnLst>
                                    <p:set>
                                      <p:cBhvr>
                                        <p:cTn id="18" dur="1" fill="hold">
                                          <p:stCondLst>
                                            <p:cond delay="0"/>
                                          </p:stCondLst>
                                        </p:cTn>
                                        <p:tgtEl>
                                          <p:spTgt spid="5123">
                                            <p:txEl>
                                              <p:pRg st="0" end="0"/>
                                            </p:txEl>
                                          </p:spTgt>
                                        </p:tgtEl>
                                        <p:attrNameLst>
                                          <p:attrName>style.visibility</p:attrName>
                                        </p:attrNameLst>
                                      </p:cBhvr>
                                      <p:to>
                                        <p:strVal val="visible"/>
                                      </p:to>
                                    </p:set>
                                    <p:animEffect transition="in" filter="fade">
                                      <p:cBhvr>
                                        <p:cTn id="19" dur="500"/>
                                        <p:tgtEl>
                                          <p:spTgt spid="5123">
                                            <p:txEl>
                                              <p:pRg st="0" end="0"/>
                                            </p:txEl>
                                          </p:spTgt>
                                        </p:tgtEl>
                                      </p:cBhvr>
                                    </p:animEffect>
                                  </p:childTnLst>
                                </p:cTn>
                              </p:par>
                            </p:childTnLst>
                          </p:cTn>
                        </p:par>
                        <p:par>
                          <p:cTn id="20" fill="hold">
                            <p:stCondLst>
                              <p:cond delay="5380"/>
                            </p:stCondLst>
                            <p:childTnLst>
                              <p:par>
                                <p:cTn id="21" presetID="10" presetClass="entr" presetSubtype="0" fill="hold" grpId="0" nodeType="afterEffect">
                                  <p:stCondLst>
                                    <p:cond delay="0"/>
                                  </p:stCondLst>
                                  <p:childTnLst>
                                    <p:set>
                                      <p:cBhvr>
                                        <p:cTn id="22" dur="1" fill="hold">
                                          <p:stCondLst>
                                            <p:cond delay="0"/>
                                          </p:stCondLst>
                                        </p:cTn>
                                        <p:tgtEl>
                                          <p:spTgt spid="5123">
                                            <p:txEl>
                                              <p:pRg st="1" end="1"/>
                                            </p:txEl>
                                          </p:spTgt>
                                        </p:tgtEl>
                                        <p:attrNameLst>
                                          <p:attrName>style.visibility</p:attrName>
                                        </p:attrNameLst>
                                      </p:cBhvr>
                                      <p:to>
                                        <p:strVal val="visible"/>
                                      </p:to>
                                    </p:set>
                                    <p:animEffect transition="in" filter="fade">
                                      <p:cBhvr>
                                        <p:cTn id="23" dur="500"/>
                                        <p:tgtEl>
                                          <p:spTgt spid="5123">
                                            <p:txEl>
                                              <p:pRg st="1" end="1"/>
                                            </p:txEl>
                                          </p:spTgt>
                                        </p:tgtEl>
                                      </p:cBhvr>
                                    </p:animEffect>
                                  </p:childTnLst>
                                </p:cTn>
                              </p:par>
                            </p:childTnLst>
                          </p:cTn>
                        </p:par>
                        <p:par>
                          <p:cTn id="24" fill="hold">
                            <p:stCondLst>
                              <p:cond delay="5880"/>
                            </p:stCondLst>
                            <p:childTnLst>
                              <p:par>
                                <p:cTn id="25" presetID="10" presetClass="entr" presetSubtype="0" fill="hold" grpId="0" nodeType="afterEffect">
                                  <p:stCondLst>
                                    <p:cond delay="0"/>
                                  </p:stCondLst>
                                  <p:childTnLst>
                                    <p:set>
                                      <p:cBhvr>
                                        <p:cTn id="26" dur="1" fill="hold">
                                          <p:stCondLst>
                                            <p:cond delay="0"/>
                                          </p:stCondLst>
                                        </p:cTn>
                                        <p:tgtEl>
                                          <p:spTgt spid="5123">
                                            <p:txEl>
                                              <p:pRg st="2" end="2"/>
                                            </p:txEl>
                                          </p:spTgt>
                                        </p:tgtEl>
                                        <p:attrNameLst>
                                          <p:attrName>style.visibility</p:attrName>
                                        </p:attrNameLst>
                                      </p:cBhvr>
                                      <p:to>
                                        <p:strVal val="visible"/>
                                      </p:to>
                                    </p:set>
                                    <p:animEffect transition="in" filter="fade">
                                      <p:cBhvr>
                                        <p:cTn id="27" dur="500"/>
                                        <p:tgtEl>
                                          <p:spTgt spid="5123">
                                            <p:txEl>
                                              <p:pRg st="2" end="2"/>
                                            </p:txEl>
                                          </p:spTgt>
                                        </p:tgtEl>
                                      </p:cBhvr>
                                    </p:animEffect>
                                  </p:childTnLst>
                                </p:cTn>
                              </p:par>
                            </p:childTnLst>
                          </p:cTn>
                        </p:par>
                        <p:par>
                          <p:cTn id="28" fill="hold">
                            <p:stCondLst>
                              <p:cond delay="6380"/>
                            </p:stCondLst>
                            <p:childTnLst>
                              <p:par>
                                <p:cTn id="29" presetID="10" presetClass="entr" presetSubtype="0" fill="hold" grpId="0" nodeType="afterEffect">
                                  <p:stCondLst>
                                    <p:cond delay="0"/>
                                  </p:stCondLst>
                                  <p:childTnLst>
                                    <p:set>
                                      <p:cBhvr>
                                        <p:cTn id="30" dur="1" fill="hold">
                                          <p:stCondLst>
                                            <p:cond delay="0"/>
                                          </p:stCondLst>
                                        </p:cTn>
                                        <p:tgtEl>
                                          <p:spTgt spid="5123">
                                            <p:txEl>
                                              <p:pRg st="3" end="3"/>
                                            </p:txEl>
                                          </p:spTgt>
                                        </p:tgtEl>
                                        <p:attrNameLst>
                                          <p:attrName>style.visibility</p:attrName>
                                        </p:attrNameLst>
                                      </p:cBhvr>
                                      <p:to>
                                        <p:strVal val="visible"/>
                                      </p:to>
                                    </p:set>
                                    <p:animEffect transition="in" filter="fade">
                                      <p:cBhvr>
                                        <p:cTn id="31" dur="500"/>
                                        <p:tgtEl>
                                          <p:spTgt spid="5123">
                                            <p:txEl>
                                              <p:pRg st="3" end="3"/>
                                            </p:txEl>
                                          </p:spTgt>
                                        </p:tgtEl>
                                      </p:cBhvr>
                                    </p:animEffect>
                                  </p:childTnLst>
                                </p:cTn>
                              </p:par>
                            </p:childTnLst>
                          </p:cTn>
                        </p:par>
                        <p:par>
                          <p:cTn id="32" fill="hold">
                            <p:stCondLst>
                              <p:cond delay="6880"/>
                            </p:stCondLst>
                            <p:childTnLst>
                              <p:par>
                                <p:cTn id="33" presetID="10" presetClass="entr" presetSubtype="0" fill="hold" grpId="0" nodeType="afterEffect">
                                  <p:stCondLst>
                                    <p:cond delay="0"/>
                                  </p:stCondLst>
                                  <p:childTnLst>
                                    <p:set>
                                      <p:cBhvr>
                                        <p:cTn id="34" dur="1" fill="hold">
                                          <p:stCondLst>
                                            <p:cond delay="0"/>
                                          </p:stCondLst>
                                        </p:cTn>
                                        <p:tgtEl>
                                          <p:spTgt spid="2052"/>
                                        </p:tgtEl>
                                        <p:attrNameLst>
                                          <p:attrName>style.visibility</p:attrName>
                                        </p:attrNameLst>
                                      </p:cBhvr>
                                      <p:to>
                                        <p:strVal val="visible"/>
                                      </p:to>
                                    </p:set>
                                    <p:animEffect transition="in" filter="fade">
                                      <p:cBhvr>
                                        <p:cTn id="35"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P spid="205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2095500"/>
            <a:ext cx="4572000" cy="2308324"/>
          </a:xfrm>
          <a:prstGeom prst="rect">
            <a:avLst/>
          </a:prstGeom>
        </p:spPr>
        <p:txBody>
          <a:bodyPr wrap="square">
            <a:spAutoFit/>
          </a:bodyPr>
          <a:lstStyle/>
          <a:p>
            <a:pPr marL="285750" indent="-285750" algn="just">
              <a:buFont typeface="Arial" pitchFamily="34" charset="0"/>
              <a:buChar char="•"/>
            </a:pPr>
            <a:r>
              <a:rPr lang="en-US" dirty="0">
                <a:latin typeface="Century Gothic" pitchFamily="34" charset="0"/>
              </a:rPr>
              <a:t>Motor driving is achieved through the DC motor driver (L293D). On the robot 12 V/200-rpm motors are driven by the motor driver. Motor driving manages the  currents going to the  wheels therefore turns and a balanced straight movement is possible. </a:t>
            </a:r>
          </a:p>
        </p:txBody>
      </p:sp>
      <p:pic>
        <p:nvPicPr>
          <p:cNvPr id="3074" name="Picture 2" descr="D:\Manzoor\project\Robosantral file\pics\images (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2120900"/>
            <a:ext cx="3384525" cy="228292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noChangeArrowheads="1"/>
          </p:cNvPicPr>
          <p:nvPr/>
        </p:nvPicPr>
        <p:blipFill>
          <a:blip r:embed="rId3"/>
          <a:srcRect/>
          <a:stretch>
            <a:fillRect/>
          </a:stretch>
        </p:blipFill>
        <p:spPr bwMode="auto">
          <a:xfrm>
            <a:off x="8029587" y="5405439"/>
            <a:ext cx="1114425" cy="309563"/>
          </a:xfrm>
          <a:prstGeom prst="rect">
            <a:avLst/>
          </a:prstGeom>
          <a:noFill/>
          <a:ln w="9525">
            <a:noFill/>
            <a:miter lim="800000"/>
            <a:headEnd/>
            <a:tailEnd/>
          </a:ln>
          <a:effectLst/>
        </p:spPr>
      </p:pic>
    </p:spTree>
    <p:extLst>
      <p:ext uri="{BB962C8B-B14F-4D97-AF65-F5344CB8AC3E}">
        <p14:creationId xmlns:p14="http://schemas.microsoft.com/office/powerpoint/2010/main" val="169280313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srcRect/>
          <a:stretch>
            <a:fillRect/>
          </a:stretch>
        </p:blipFill>
        <p:spPr bwMode="auto">
          <a:xfrm>
            <a:off x="8029587" y="5405439"/>
            <a:ext cx="1114425" cy="309563"/>
          </a:xfrm>
          <a:prstGeom prst="rect">
            <a:avLst/>
          </a:prstGeom>
          <a:noFill/>
          <a:ln w="9525">
            <a:noFill/>
            <a:miter lim="800000"/>
            <a:headEnd/>
            <a:tailEnd/>
          </a:ln>
          <a:effectLst/>
        </p:spPr>
      </p:pic>
      <p:sp>
        <p:nvSpPr>
          <p:cNvPr id="2" name="Rectangle 1"/>
          <p:cNvSpPr/>
          <p:nvPr/>
        </p:nvSpPr>
        <p:spPr>
          <a:xfrm>
            <a:off x="371122" y="4000500"/>
            <a:ext cx="8325555" cy="923330"/>
          </a:xfrm>
          <a:prstGeom prst="rect">
            <a:avLst/>
          </a:prstGeom>
        </p:spPr>
        <p:txBody>
          <a:bodyPr wrap="square">
            <a:spAutoFit/>
          </a:bodyPr>
          <a:lstStyle/>
          <a:p>
            <a:pPr algn="just"/>
            <a:endParaRPr lang="en-US" dirty="0" smtClean="0">
              <a:latin typeface="Century Gothic" pitchFamily="34" charset="0"/>
            </a:endParaRPr>
          </a:p>
          <a:p>
            <a:pPr marL="285750" indent="-285750" algn="just">
              <a:buFont typeface="Arial" pitchFamily="34" charset="0"/>
              <a:buChar char="•"/>
            </a:pPr>
            <a:r>
              <a:rPr lang="en-US" dirty="0" smtClean="0">
                <a:latin typeface="Century Gothic" pitchFamily="34" charset="0"/>
              </a:rPr>
              <a:t>Recognition of a RFID tag tends the microcontroller to instruct the Voice playback unit to audio out the saved  voice file.</a:t>
            </a:r>
          </a:p>
        </p:txBody>
      </p:sp>
      <p:sp>
        <p:nvSpPr>
          <p:cNvPr id="5" name="Rectangle 4"/>
          <p:cNvSpPr/>
          <p:nvPr/>
        </p:nvSpPr>
        <p:spPr>
          <a:xfrm>
            <a:off x="371122" y="1490365"/>
            <a:ext cx="6563078" cy="923330"/>
          </a:xfrm>
          <a:prstGeom prst="rect">
            <a:avLst/>
          </a:prstGeom>
        </p:spPr>
        <p:txBody>
          <a:bodyPr wrap="square">
            <a:spAutoFit/>
          </a:bodyPr>
          <a:lstStyle/>
          <a:p>
            <a:pPr marL="285750" indent="-285750" algn="just">
              <a:buFont typeface="Arial" pitchFamily="34" charset="0"/>
              <a:buChar char="•"/>
            </a:pPr>
            <a:r>
              <a:rPr lang="en-US" dirty="0">
                <a:latin typeface="Century Gothic" pitchFamily="34" charset="0"/>
              </a:rPr>
              <a:t>RoboSantral recognizes certain forum in a campus using the predefined location RFID tags. These tags helps to identify the specific location.</a:t>
            </a:r>
          </a:p>
        </p:txBody>
      </p:sp>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2476499"/>
            <a:ext cx="1905000" cy="1715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918764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2263319"/>
            <a:ext cx="5562600" cy="2862322"/>
          </a:xfrm>
          <a:prstGeom prst="rect">
            <a:avLst/>
          </a:prstGeom>
        </p:spPr>
        <p:txBody>
          <a:bodyPr wrap="square">
            <a:spAutoFit/>
          </a:bodyPr>
          <a:lstStyle/>
          <a:p>
            <a:pPr marL="285750" indent="-285750" algn="just">
              <a:buFont typeface="Arial" pitchFamily="34" charset="0"/>
              <a:buChar char="•"/>
            </a:pPr>
            <a:endParaRPr lang="en-US" dirty="0">
              <a:latin typeface="Century Gothic" pitchFamily="34" charset="0"/>
            </a:endParaRPr>
          </a:p>
          <a:p>
            <a:pPr marL="285750" indent="-285750" algn="just">
              <a:buFont typeface="Arial" pitchFamily="34" charset="0"/>
              <a:buChar char="•"/>
            </a:pPr>
            <a:r>
              <a:rPr lang="en-US" dirty="0">
                <a:latin typeface="Century Gothic" pitchFamily="34" charset="0"/>
              </a:rPr>
              <a:t>The command register stores the command instructions given to the LCD. A command is an instruction given to LCD to do a predefined task like initializing it, clearing its screen, setting the cursor position, controlling display etc. The data register stores the data to be displayed on the LCD. The data is the ASCII value of the character to be displayed on the LCD.</a:t>
            </a:r>
          </a:p>
        </p:txBody>
      </p:sp>
      <p:pic>
        <p:nvPicPr>
          <p:cNvPr id="5124" name="Picture 4" descr="D:\Manzoor\project\Robosantral file\pics\images (5).jp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969000" y="2560409"/>
            <a:ext cx="3026465" cy="226814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81001" y="1257300"/>
            <a:ext cx="6095999" cy="1200329"/>
          </a:xfrm>
          <a:prstGeom prst="rect">
            <a:avLst/>
          </a:prstGeom>
        </p:spPr>
        <p:txBody>
          <a:bodyPr wrap="square">
            <a:spAutoFit/>
          </a:bodyPr>
          <a:lstStyle/>
          <a:p>
            <a:pPr marL="285750" indent="-285750" algn="just">
              <a:buFont typeface="Arial" pitchFamily="34" charset="0"/>
              <a:buChar char="•"/>
            </a:pPr>
            <a:r>
              <a:rPr lang="en-US" dirty="0">
                <a:latin typeface="Century Gothic" pitchFamily="34" charset="0"/>
              </a:rPr>
              <a:t>A 16x2 LCD means it can display 16 characters per line and there are 2 such lines. In this LCD each character is displayed in 5x7 pixel matrix. This LCD has two registers, namely, Command and Data.</a:t>
            </a:r>
          </a:p>
        </p:txBody>
      </p:sp>
      <p:pic>
        <p:nvPicPr>
          <p:cNvPr id="8" name="Picture 7"/>
          <p:cNvPicPr>
            <a:picLocks noChangeAspect="1" noChangeArrowheads="1"/>
          </p:cNvPicPr>
          <p:nvPr/>
        </p:nvPicPr>
        <p:blipFill>
          <a:blip r:embed="rId3"/>
          <a:srcRect/>
          <a:stretch>
            <a:fillRect/>
          </a:stretch>
        </p:blipFill>
        <p:spPr bwMode="auto">
          <a:xfrm>
            <a:off x="8029587" y="5405439"/>
            <a:ext cx="1114425" cy="309563"/>
          </a:xfrm>
          <a:prstGeom prst="rect">
            <a:avLst/>
          </a:prstGeom>
          <a:noFill/>
          <a:ln w="9525">
            <a:noFill/>
            <a:miter lim="800000"/>
            <a:headEnd/>
            <a:tailEnd/>
          </a:ln>
          <a:effectLst/>
        </p:spPr>
      </p:pic>
    </p:spTree>
    <p:extLst>
      <p:ext uri="{BB962C8B-B14F-4D97-AF65-F5344CB8AC3E}">
        <p14:creationId xmlns:p14="http://schemas.microsoft.com/office/powerpoint/2010/main" val="14412360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srcRect/>
          <a:stretch>
            <a:fillRect/>
          </a:stretch>
        </p:blipFill>
        <p:spPr bwMode="auto">
          <a:xfrm>
            <a:off x="8029587" y="5405439"/>
            <a:ext cx="1114425" cy="309563"/>
          </a:xfrm>
          <a:prstGeom prst="rect">
            <a:avLst/>
          </a:prstGeom>
          <a:noFill/>
          <a:ln w="9525">
            <a:noFill/>
            <a:miter lim="800000"/>
            <a:headEnd/>
            <a:tailEnd/>
          </a:ln>
          <a:effectLst/>
        </p:spPr>
      </p:pic>
      <p:sp>
        <p:nvSpPr>
          <p:cNvPr id="4" name="TextBox 1"/>
          <p:cNvSpPr txBox="1">
            <a:spLocks noChangeArrowheads="1"/>
          </p:cNvSpPr>
          <p:nvPr/>
        </p:nvSpPr>
        <p:spPr bwMode="auto">
          <a:xfrm>
            <a:off x="609600" y="265077"/>
            <a:ext cx="3581400" cy="523202"/>
          </a:xfrm>
          <a:prstGeom prst="rect">
            <a:avLst/>
          </a:prstGeom>
          <a:noFill/>
          <a:ln w="9525">
            <a:noFill/>
            <a:miter lim="800000"/>
            <a:headEnd/>
            <a:tailEnd/>
          </a:ln>
        </p:spPr>
        <p:txBody>
          <a:bodyPr wrap="square" lIns="91422" tIns="45711" rIns="91422" bIns="45711">
            <a:spAutoFit/>
          </a:bodyPr>
          <a:lstStyle/>
          <a:p>
            <a:r>
              <a:rPr lang="en-US" sz="2800" b="1" u="sng" dirty="0" smtClean="0">
                <a:latin typeface="Century Gothic" pitchFamily="34" charset="0"/>
                <a:cs typeface="Times New Roman" pitchFamily="18" charset="0"/>
              </a:rPr>
              <a:t>Circuit Schematics:</a:t>
            </a:r>
            <a:endParaRPr lang="en-US" sz="3600" b="1" u="sng" dirty="0">
              <a:latin typeface="Century Gothic" pitchFamily="34" charset="0"/>
              <a:cs typeface="Times New Roman" pitchFamily="18" charset="0"/>
            </a:endParaRPr>
          </a:p>
        </p:txBody>
      </p:sp>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1490980" y="800100"/>
            <a:ext cx="6662420" cy="4495800"/>
          </a:xfrm>
          <a:prstGeom prst="rect">
            <a:avLst/>
          </a:prstGeom>
          <a:noFill/>
          <a:ln>
            <a:noFill/>
          </a:ln>
        </p:spPr>
      </p:pic>
    </p:spTree>
    <p:extLst>
      <p:ext uri="{BB962C8B-B14F-4D97-AF65-F5344CB8AC3E}">
        <p14:creationId xmlns:p14="http://schemas.microsoft.com/office/powerpoint/2010/main" val="378138111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Box 1"/>
          <p:cNvSpPr txBox="1">
            <a:spLocks noChangeArrowheads="1"/>
          </p:cNvSpPr>
          <p:nvPr/>
        </p:nvSpPr>
        <p:spPr bwMode="auto">
          <a:xfrm>
            <a:off x="457200" y="1079504"/>
            <a:ext cx="8382000" cy="3508635"/>
          </a:xfrm>
          <a:prstGeom prst="rect">
            <a:avLst/>
          </a:prstGeom>
          <a:noFill/>
          <a:ln w="9525">
            <a:noFill/>
            <a:miter lim="800000"/>
            <a:headEnd/>
            <a:tailEnd/>
          </a:ln>
        </p:spPr>
        <p:txBody>
          <a:bodyPr wrap="square" lIns="91422" tIns="45711" rIns="91422" bIns="45711">
            <a:spAutoFit/>
          </a:bodyPr>
          <a:lstStyle/>
          <a:p>
            <a:r>
              <a:rPr lang="en-US" sz="3700" b="1" u="sng" dirty="0" smtClean="0">
                <a:latin typeface="Century Gothic" pitchFamily="34" charset="0"/>
                <a:cs typeface="Times New Roman" pitchFamily="18" charset="0"/>
              </a:rPr>
              <a:t>Advantages:</a:t>
            </a:r>
            <a:endParaRPr lang="en-US" sz="3700" b="1" u="sng" dirty="0">
              <a:latin typeface="Century Gothic" pitchFamily="34" charset="0"/>
              <a:cs typeface="Times New Roman" pitchFamily="18" charset="0"/>
            </a:endParaRPr>
          </a:p>
          <a:p>
            <a:endParaRPr lang="en-US" sz="2300" b="1" u="sng" dirty="0">
              <a:latin typeface="Century Gothic" pitchFamily="34" charset="0"/>
              <a:cs typeface="Times New Roman" pitchFamily="18" charset="0"/>
            </a:endParaRPr>
          </a:p>
          <a:p>
            <a:pPr marL="342835" indent="-342835" algn="just">
              <a:lnSpc>
                <a:spcPct val="150000"/>
              </a:lnSpc>
              <a:buFont typeface="Arial" pitchFamily="34" charset="0"/>
              <a:buChar char="•"/>
            </a:pPr>
            <a:r>
              <a:rPr lang="en-US" dirty="0" smtClean="0">
                <a:latin typeface="Century Gothic" pitchFamily="34" charset="0"/>
                <a:cs typeface="Times New Roman" pitchFamily="18" charset="0"/>
              </a:rPr>
              <a:t>Totally automated system.</a:t>
            </a:r>
            <a:endParaRPr lang="en-US" dirty="0">
              <a:latin typeface="Century Gothic" pitchFamily="34" charset="0"/>
              <a:cs typeface="Times New Roman" pitchFamily="18" charset="0"/>
            </a:endParaRPr>
          </a:p>
          <a:p>
            <a:pPr marL="342835" indent="-342835" algn="just">
              <a:lnSpc>
                <a:spcPct val="150000"/>
              </a:lnSpc>
              <a:buFont typeface="Arial" pitchFamily="34" charset="0"/>
              <a:buChar char="•"/>
            </a:pPr>
            <a:r>
              <a:rPr lang="en-US" dirty="0" smtClean="0">
                <a:latin typeface="Century Gothic" pitchFamily="34" charset="0"/>
                <a:cs typeface="Times New Roman" pitchFamily="18" charset="0"/>
              </a:rPr>
              <a:t>Easy to use &amp; require no special training or equipment.</a:t>
            </a:r>
          </a:p>
          <a:p>
            <a:pPr marL="342835" indent="-342835" algn="just">
              <a:lnSpc>
                <a:spcPct val="150000"/>
              </a:lnSpc>
              <a:buFont typeface="Arial" pitchFamily="34" charset="0"/>
              <a:buChar char="•"/>
            </a:pPr>
            <a:r>
              <a:rPr lang="en-US" dirty="0" smtClean="0">
                <a:latin typeface="Century Gothic" pitchFamily="34" charset="0"/>
                <a:cs typeface="Times New Roman" pitchFamily="18" charset="0"/>
              </a:rPr>
              <a:t>Reprogramming for different application is possible.</a:t>
            </a:r>
          </a:p>
          <a:p>
            <a:pPr marL="342835" indent="-342835" algn="just">
              <a:lnSpc>
                <a:spcPct val="150000"/>
              </a:lnSpc>
              <a:buFont typeface="Arial" pitchFamily="34" charset="0"/>
              <a:buChar char="•"/>
            </a:pPr>
            <a:r>
              <a:rPr lang="en-US" dirty="0" smtClean="0">
                <a:latin typeface="Century Gothic" pitchFamily="34" charset="0"/>
                <a:cs typeface="Times New Roman" pitchFamily="18" charset="0"/>
              </a:rPr>
              <a:t>Voice playback can be saved in many languages.</a:t>
            </a:r>
          </a:p>
          <a:p>
            <a:pPr marL="342835" indent="-342835" algn="just">
              <a:lnSpc>
                <a:spcPct val="150000"/>
              </a:lnSpc>
              <a:buFont typeface="Arial" pitchFamily="34" charset="0"/>
              <a:buChar char="•"/>
            </a:pPr>
            <a:r>
              <a:rPr lang="en-US" dirty="0" smtClean="0">
                <a:latin typeface="Century Gothic" pitchFamily="34" charset="0"/>
                <a:cs typeface="Times New Roman" pitchFamily="18" charset="0"/>
              </a:rPr>
              <a:t>Many other circuits can be implemented in the future for security or interactive response.</a:t>
            </a:r>
          </a:p>
        </p:txBody>
      </p:sp>
      <p:pic>
        <p:nvPicPr>
          <p:cNvPr id="3" name="Picture 2"/>
          <p:cNvPicPr>
            <a:picLocks noChangeAspect="1" noChangeArrowheads="1"/>
          </p:cNvPicPr>
          <p:nvPr/>
        </p:nvPicPr>
        <p:blipFill>
          <a:blip r:embed="rId2"/>
          <a:srcRect/>
          <a:stretch>
            <a:fillRect/>
          </a:stretch>
        </p:blipFill>
        <p:spPr bwMode="auto">
          <a:xfrm>
            <a:off x="8029587" y="5405439"/>
            <a:ext cx="1114425" cy="309563"/>
          </a:xfrm>
          <a:prstGeom prst="rect">
            <a:avLst/>
          </a:prstGeom>
          <a:noFill/>
          <a:ln w="9525">
            <a:noFill/>
            <a:miter lim="800000"/>
            <a:headEnd/>
            <a:tailEnd/>
          </a:ln>
          <a:effectLst/>
        </p:spPr>
      </p:pic>
    </p:spTree>
    <p:extLst>
      <p:ext uri="{BB962C8B-B14F-4D97-AF65-F5344CB8AC3E}">
        <p14:creationId xmlns:p14="http://schemas.microsoft.com/office/powerpoint/2010/main" val="202134245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Box 1"/>
          <p:cNvSpPr txBox="1">
            <a:spLocks noChangeArrowheads="1"/>
          </p:cNvSpPr>
          <p:nvPr/>
        </p:nvSpPr>
        <p:spPr bwMode="auto">
          <a:xfrm>
            <a:off x="457200" y="1079504"/>
            <a:ext cx="8382000" cy="3508635"/>
          </a:xfrm>
          <a:prstGeom prst="rect">
            <a:avLst/>
          </a:prstGeom>
          <a:noFill/>
          <a:ln w="9525">
            <a:noFill/>
            <a:miter lim="800000"/>
            <a:headEnd/>
            <a:tailEnd/>
          </a:ln>
        </p:spPr>
        <p:txBody>
          <a:bodyPr wrap="square" lIns="91422" tIns="45711" rIns="91422" bIns="45711">
            <a:spAutoFit/>
          </a:bodyPr>
          <a:lstStyle/>
          <a:p>
            <a:r>
              <a:rPr lang="en-US" sz="3700" b="1" u="sng" dirty="0">
                <a:latin typeface="Century Gothic" pitchFamily="34" charset="0"/>
                <a:cs typeface="Times New Roman" pitchFamily="18" charset="0"/>
              </a:rPr>
              <a:t>Applications:</a:t>
            </a:r>
          </a:p>
          <a:p>
            <a:endParaRPr lang="en-US" sz="2300" b="1" u="sng" dirty="0">
              <a:latin typeface="Century Gothic" pitchFamily="34" charset="0"/>
              <a:cs typeface="Times New Roman" pitchFamily="18" charset="0"/>
            </a:endParaRPr>
          </a:p>
          <a:p>
            <a:pPr marL="342835" indent="-342835" algn="just">
              <a:lnSpc>
                <a:spcPct val="150000"/>
              </a:lnSpc>
              <a:buFont typeface="Arial" pitchFamily="34" charset="0"/>
              <a:buChar char="•"/>
            </a:pPr>
            <a:r>
              <a:rPr lang="en-US" dirty="0">
                <a:latin typeface="Century Gothic" pitchFamily="34" charset="0"/>
                <a:cs typeface="Times New Roman" pitchFamily="18" charset="0"/>
              </a:rPr>
              <a:t>This robot can be used in hospitals  to send medicines to </a:t>
            </a:r>
            <a:r>
              <a:rPr lang="en-US" dirty="0" smtClean="0">
                <a:latin typeface="Century Gothic" pitchFamily="34" charset="0"/>
                <a:cs typeface="Times New Roman" pitchFamily="18" charset="0"/>
              </a:rPr>
              <a:t>patients.</a:t>
            </a:r>
            <a:endParaRPr lang="en-US" dirty="0">
              <a:latin typeface="Century Gothic" pitchFamily="34" charset="0"/>
              <a:cs typeface="Times New Roman" pitchFamily="18" charset="0"/>
            </a:endParaRPr>
          </a:p>
          <a:p>
            <a:pPr marL="342835" indent="-342835" algn="just">
              <a:lnSpc>
                <a:spcPct val="150000"/>
              </a:lnSpc>
              <a:buFont typeface="Arial" pitchFamily="34" charset="0"/>
              <a:buChar char="•"/>
            </a:pPr>
            <a:r>
              <a:rPr lang="en-US" dirty="0" smtClean="0">
                <a:latin typeface="Century Gothic" pitchFamily="34" charset="0"/>
                <a:cs typeface="Times New Roman" pitchFamily="18" charset="0"/>
              </a:rPr>
              <a:t>It can </a:t>
            </a:r>
            <a:r>
              <a:rPr lang="en-US" dirty="0">
                <a:latin typeface="Century Gothic" pitchFamily="34" charset="0"/>
                <a:cs typeface="Times New Roman" pitchFamily="18" charset="0"/>
              </a:rPr>
              <a:t>be used for industrial purpose to place the products at particular </a:t>
            </a:r>
            <a:r>
              <a:rPr lang="en-US" dirty="0" smtClean="0">
                <a:latin typeface="Century Gothic" pitchFamily="34" charset="0"/>
                <a:cs typeface="Times New Roman" pitchFamily="18" charset="0"/>
              </a:rPr>
              <a:t>locations.</a:t>
            </a:r>
          </a:p>
          <a:p>
            <a:pPr marL="342835" indent="-342835" algn="just">
              <a:lnSpc>
                <a:spcPct val="150000"/>
              </a:lnSpc>
              <a:buFont typeface="Arial" pitchFamily="34" charset="0"/>
              <a:buChar char="•"/>
            </a:pPr>
            <a:r>
              <a:rPr lang="en-US" dirty="0" smtClean="0">
                <a:latin typeface="Century Gothic" pitchFamily="34" charset="0"/>
                <a:cs typeface="Times New Roman" pitchFamily="18" charset="0"/>
              </a:rPr>
              <a:t>It can be used in museums to guide the visitors through different locations with audio playback services.</a:t>
            </a:r>
          </a:p>
          <a:p>
            <a:pPr marL="342835" indent="-342835" algn="just">
              <a:lnSpc>
                <a:spcPct val="150000"/>
              </a:lnSpc>
              <a:buFont typeface="Arial" pitchFamily="34" charset="0"/>
              <a:buChar char="•"/>
            </a:pPr>
            <a:r>
              <a:rPr lang="en-US" dirty="0" smtClean="0">
                <a:latin typeface="Century Gothic" pitchFamily="34" charset="0"/>
                <a:cs typeface="Times New Roman" pitchFamily="18" charset="0"/>
              </a:rPr>
              <a:t>It replaces human interaction for guiding purpose.</a:t>
            </a:r>
          </a:p>
        </p:txBody>
      </p:sp>
      <p:pic>
        <p:nvPicPr>
          <p:cNvPr id="3" name="Picture 2"/>
          <p:cNvPicPr>
            <a:picLocks noChangeAspect="1" noChangeArrowheads="1"/>
          </p:cNvPicPr>
          <p:nvPr/>
        </p:nvPicPr>
        <p:blipFill>
          <a:blip r:embed="rId2"/>
          <a:srcRect/>
          <a:stretch>
            <a:fillRect/>
          </a:stretch>
        </p:blipFill>
        <p:spPr bwMode="auto">
          <a:xfrm>
            <a:off x="8029587" y="5405439"/>
            <a:ext cx="1114425" cy="309563"/>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800100"/>
            <a:ext cx="7772400" cy="1225019"/>
          </a:xfrm>
        </p:spPr>
        <p:txBody>
          <a:bodyPr/>
          <a:lstStyle/>
          <a:p>
            <a:pPr algn="l"/>
            <a:r>
              <a:rPr lang="en-US" sz="3700" b="1" u="sng" dirty="0">
                <a:latin typeface="Century Gothic" pitchFamily="34" charset="0"/>
                <a:cs typeface="Times New Roman" pitchFamily="18" charset="0"/>
              </a:rPr>
              <a:t>Future Scope:</a:t>
            </a:r>
          </a:p>
        </p:txBody>
      </p:sp>
      <p:sp>
        <p:nvSpPr>
          <p:cNvPr id="3" name="Subtitle 2"/>
          <p:cNvSpPr>
            <a:spLocks noGrp="1"/>
          </p:cNvSpPr>
          <p:nvPr>
            <p:ph type="subTitle" idx="1"/>
          </p:nvPr>
        </p:nvSpPr>
        <p:spPr>
          <a:xfrm>
            <a:off x="457200" y="2019300"/>
            <a:ext cx="8382000" cy="3276600"/>
          </a:xfrm>
        </p:spPr>
        <p:txBody>
          <a:bodyPr/>
          <a:lstStyle/>
          <a:p>
            <a:pPr marL="285750" indent="-285750" algn="just">
              <a:lnSpc>
                <a:spcPct val="150000"/>
              </a:lnSpc>
              <a:buFont typeface="Arial" pitchFamily="34" charset="0"/>
              <a:buChar char="•"/>
            </a:pPr>
            <a:r>
              <a:rPr lang="en-US" sz="1800" dirty="0" smtClean="0">
                <a:latin typeface="Century Gothic" pitchFamily="34" charset="0"/>
              </a:rPr>
              <a:t>We can include camera for dual purpose i.e. one for security and other one for image processing.</a:t>
            </a:r>
          </a:p>
          <a:p>
            <a:pPr marL="285750" indent="-285750" algn="just">
              <a:lnSpc>
                <a:spcPct val="150000"/>
              </a:lnSpc>
              <a:buFont typeface="Arial" pitchFamily="34" charset="0"/>
              <a:buChar char="•"/>
            </a:pPr>
            <a:r>
              <a:rPr lang="en-US" sz="1800" dirty="0" smtClean="0">
                <a:latin typeface="Century Gothic" pitchFamily="34" charset="0"/>
              </a:rPr>
              <a:t>The robot can be interactive.</a:t>
            </a:r>
          </a:p>
          <a:p>
            <a:pPr marL="285750" indent="-285750" algn="just">
              <a:lnSpc>
                <a:spcPct val="150000"/>
              </a:lnSpc>
              <a:buFont typeface="Arial" pitchFamily="34" charset="0"/>
              <a:buChar char="•"/>
            </a:pPr>
            <a:r>
              <a:rPr lang="en-US" sz="1800" dirty="0" smtClean="0">
                <a:latin typeface="Century Gothic" pitchFamily="34" charset="0"/>
              </a:rPr>
              <a:t>We can include visitor counter.</a:t>
            </a:r>
          </a:p>
          <a:p>
            <a:pPr marL="285750" indent="-285750" algn="just">
              <a:lnSpc>
                <a:spcPct val="150000"/>
              </a:lnSpc>
              <a:buFont typeface="Arial" pitchFamily="34" charset="0"/>
              <a:buChar char="•"/>
            </a:pPr>
            <a:r>
              <a:rPr lang="en-US" sz="1800" dirty="0" smtClean="0">
                <a:latin typeface="Century Gothic" pitchFamily="34" charset="0"/>
              </a:rPr>
              <a:t>We can include display in order to represent videos.</a:t>
            </a:r>
          </a:p>
          <a:p>
            <a:pPr marL="285750" indent="-285750" algn="just">
              <a:lnSpc>
                <a:spcPct val="150000"/>
              </a:lnSpc>
              <a:buFont typeface="Arial" pitchFamily="34" charset="0"/>
              <a:buChar char="•"/>
            </a:pPr>
            <a:r>
              <a:rPr lang="en-US" sz="1800" dirty="0" smtClean="0">
                <a:latin typeface="Century Gothic" pitchFamily="34" charset="0"/>
              </a:rPr>
              <a:t>Touchpad or Keypad can be included for change in destination points.</a:t>
            </a:r>
          </a:p>
          <a:p>
            <a:pPr marL="285750" indent="-285750" algn="just">
              <a:lnSpc>
                <a:spcPct val="150000"/>
              </a:lnSpc>
              <a:buFont typeface="Arial" pitchFamily="34" charset="0"/>
              <a:buChar char="•"/>
            </a:pPr>
            <a:r>
              <a:rPr lang="en-US" sz="1800" dirty="0" smtClean="0">
                <a:latin typeface="Century Gothic" pitchFamily="34" charset="0"/>
              </a:rPr>
              <a:t>Auto rechargeable batteries can be implemented.</a:t>
            </a:r>
          </a:p>
        </p:txBody>
      </p:sp>
      <p:pic>
        <p:nvPicPr>
          <p:cNvPr id="4" name="Picture 3"/>
          <p:cNvPicPr>
            <a:picLocks noChangeAspect="1" noChangeArrowheads="1"/>
          </p:cNvPicPr>
          <p:nvPr/>
        </p:nvPicPr>
        <p:blipFill>
          <a:blip r:embed="rId2"/>
          <a:srcRect/>
          <a:stretch>
            <a:fillRect/>
          </a:stretch>
        </p:blipFill>
        <p:spPr bwMode="auto">
          <a:xfrm>
            <a:off x="8029587" y="5405439"/>
            <a:ext cx="1114425" cy="309563"/>
          </a:xfrm>
          <a:prstGeom prst="rect">
            <a:avLst/>
          </a:prstGeom>
          <a:noFill/>
          <a:ln w="9525">
            <a:noFill/>
            <a:miter lim="800000"/>
            <a:headEnd/>
            <a:tailEnd/>
          </a:ln>
          <a:effectLst/>
        </p:spPr>
      </p:pic>
    </p:spTree>
    <p:extLst>
      <p:ext uri="{BB962C8B-B14F-4D97-AF65-F5344CB8AC3E}">
        <p14:creationId xmlns:p14="http://schemas.microsoft.com/office/powerpoint/2010/main" val="314788755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90500"/>
            <a:ext cx="7772400" cy="1225019"/>
          </a:xfrm>
        </p:spPr>
        <p:txBody>
          <a:bodyPr/>
          <a:lstStyle/>
          <a:p>
            <a:pPr algn="l"/>
            <a:r>
              <a:rPr lang="en-US" sz="3700" b="1" u="sng" dirty="0" smtClean="0">
                <a:latin typeface="Century Gothic" pitchFamily="34" charset="0"/>
                <a:cs typeface="Times New Roman" pitchFamily="18" charset="0"/>
              </a:rPr>
              <a:t>Approx. Cost Analysis:</a:t>
            </a:r>
            <a:endParaRPr lang="en-US" sz="3700" b="1" u="sng" dirty="0">
              <a:latin typeface="Century Gothic" pitchFamily="34" charset="0"/>
              <a:cs typeface="Times New Roman" pitchFamily="18" charset="0"/>
            </a:endParaRPr>
          </a:p>
        </p:txBody>
      </p:sp>
      <p:pic>
        <p:nvPicPr>
          <p:cNvPr id="4" name="Picture 3"/>
          <p:cNvPicPr>
            <a:picLocks noChangeAspect="1" noChangeArrowheads="1"/>
          </p:cNvPicPr>
          <p:nvPr/>
        </p:nvPicPr>
        <p:blipFill>
          <a:blip r:embed="rId2"/>
          <a:srcRect/>
          <a:stretch>
            <a:fillRect/>
          </a:stretch>
        </p:blipFill>
        <p:spPr bwMode="auto">
          <a:xfrm>
            <a:off x="8029587" y="5405439"/>
            <a:ext cx="1114425" cy="309563"/>
          </a:xfrm>
          <a:prstGeom prst="rect">
            <a:avLst/>
          </a:prstGeom>
          <a:noFill/>
          <a:ln w="9525">
            <a:noFill/>
            <a:miter lim="800000"/>
            <a:headEnd/>
            <a:tailEnd/>
          </a:ln>
          <a:effectLst/>
        </p:spPr>
      </p:pic>
      <p:graphicFrame>
        <p:nvGraphicFramePr>
          <p:cNvPr id="5" name="Table 4"/>
          <p:cNvGraphicFramePr>
            <a:graphicFrameLocks noGrp="1"/>
          </p:cNvGraphicFramePr>
          <p:nvPr>
            <p:extLst>
              <p:ext uri="{D42A27DB-BD31-4B8C-83A1-F6EECF244321}">
                <p14:modId xmlns:p14="http://schemas.microsoft.com/office/powerpoint/2010/main" val="3890139136"/>
              </p:ext>
            </p:extLst>
          </p:nvPr>
        </p:nvGraphicFramePr>
        <p:xfrm>
          <a:off x="1371600" y="1218231"/>
          <a:ext cx="6096000" cy="3947160"/>
        </p:xfrm>
        <a:graphic>
          <a:graphicData uri="http://schemas.openxmlformats.org/drawingml/2006/table">
            <a:tbl>
              <a:tblPr firstRow="1" bandRow="1">
                <a:tableStyleId>{C4B1156A-380E-4F78-BDF5-A606A8083BF9}</a:tableStyleId>
              </a:tblPr>
              <a:tblGrid>
                <a:gridCol w="1143000"/>
                <a:gridCol w="2921000"/>
                <a:gridCol w="2032000"/>
              </a:tblGrid>
              <a:tr h="609600">
                <a:tc>
                  <a:txBody>
                    <a:bodyPr/>
                    <a:lstStyle/>
                    <a:p>
                      <a:pPr algn="ctr"/>
                      <a:r>
                        <a:rPr lang="en-US" dirty="0" smtClean="0">
                          <a:latin typeface="Century Gothic" pitchFamily="34" charset="0"/>
                        </a:rPr>
                        <a:t>Sr</a:t>
                      </a:r>
                      <a:r>
                        <a:rPr lang="en-US" baseline="0" dirty="0" smtClean="0">
                          <a:latin typeface="Century Gothic" pitchFamily="34" charset="0"/>
                        </a:rPr>
                        <a:t>. no.</a:t>
                      </a:r>
                      <a:endParaRPr lang="en-US" dirty="0">
                        <a:latin typeface="Century Gothic" pitchFamily="34" charset="0"/>
                      </a:endParaRPr>
                    </a:p>
                  </a:txBody>
                  <a:tcPr/>
                </a:tc>
                <a:tc>
                  <a:txBody>
                    <a:bodyPr/>
                    <a:lstStyle/>
                    <a:p>
                      <a:pPr algn="ctr"/>
                      <a:r>
                        <a:rPr lang="en-US" dirty="0" smtClean="0"/>
                        <a:t>Name</a:t>
                      </a:r>
                      <a:endParaRPr lang="en-US" dirty="0"/>
                    </a:p>
                  </a:txBody>
                  <a:tcPr/>
                </a:tc>
                <a:tc>
                  <a:txBody>
                    <a:bodyPr/>
                    <a:lstStyle/>
                    <a:p>
                      <a:pPr algn="ctr"/>
                      <a:r>
                        <a:rPr lang="en-US" dirty="0" smtClean="0"/>
                        <a:t>Cost (</a:t>
                      </a:r>
                      <a:r>
                        <a:rPr lang="en-US" dirty="0" smtClean="0"/>
                        <a:t>Rs.)</a:t>
                      </a:r>
                      <a:endParaRPr lang="en-US" dirty="0"/>
                    </a:p>
                  </a:txBody>
                  <a:tcPr/>
                </a:tc>
              </a:tr>
              <a:tr h="370840">
                <a:tc>
                  <a:txBody>
                    <a:bodyPr/>
                    <a:lstStyle/>
                    <a:p>
                      <a:pPr algn="ctr"/>
                      <a:r>
                        <a:rPr lang="en-US" sz="1100" dirty="0" smtClean="0"/>
                        <a:t>1</a:t>
                      </a:r>
                      <a:endParaRPr lang="en-US" sz="1100" dirty="0"/>
                    </a:p>
                  </a:txBody>
                  <a:tcPr/>
                </a:tc>
                <a:tc>
                  <a:txBody>
                    <a:bodyPr/>
                    <a:lstStyle/>
                    <a:p>
                      <a:pPr algn="ctr"/>
                      <a:r>
                        <a:rPr lang="en-US" sz="1100" dirty="0" smtClean="0"/>
                        <a:t>PIC16F877A</a:t>
                      </a:r>
                      <a:endParaRPr lang="en-US" sz="1100" dirty="0"/>
                    </a:p>
                  </a:txBody>
                  <a:tcPr/>
                </a:tc>
                <a:tc>
                  <a:txBody>
                    <a:bodyPr/>
                    <a:lstStyle/>
                    <a:p>
                      <a:pPr algn="ctr"/>
                      <a:r>
                        <a:rPr lang="en-US" sz="1100" dirty="0" smtClean="0"/>
                        <a:t>209</a:t>
                      </a:r>
                      <a:endParaRPr lang="en-US" sz="1100" dirty="0"/>
                    </a:p>
                  </a:txBody>
                  <a:tcPr/>
                </a:tc>
              </a:tr>
              <a:tr h="370840">
                <a:tc>
                  <a:txBody>
                    <a:bodyPr/>
                    <a:lstStyle/>
                    <a:p>
                      <a:pPr algn="ctr"/>
                      <a:r>
                        <a:rPr lang="en-US" sz="1100" dirty="0" smtClean="0"/>
                        <a:t>2</a:t>
                      </a:r>
                      <a:endParaRPr lang="en-US" sz="1100" dirty="0"/>
                    </a:p>
                  </a:txBody>
                  <a:tcPr/>
                </a:tc>
                <a:tc>
                  <a:txBody>
                    <a:bodyPr/>
                    <a:lstStyle/>
                    <a:p>
                      <a:pPr algn="ctr"/>
                      <a:r>
                        <a:rPr lang="en-US" sz="1100" dirty="0" smtClean="0"/>
                        <a:t>RFID with Tags</a:t>
                      </a:r>
                      <a:endParaRPr lang="en-US" sz="1100" dirty="0"/>
                    </a:p>
                  </a:txBody>
                  <a:tcPr/>
                </a:tc>
                <a:tc>
                  <a:txBody>
                    <a:bodyPr/>
                    <a:lstStyle/>
                    <a:p>
                      <a:pPr algn="ctr"/>
                      <a:r>
                        <a:rPr lang="en-US" sz="1100" dirty="0" smtClean="0"/>
                        <a:t>305</a:t>
                      </a:r>
                      <a:endParaRPr lang="en-US" sz="1100" dirty="0"/>
                    </a:p>
                  </a:txBody>
                  <a:tcPr/>
                </a:tc>
              </a:tr>
              <a:tr h="370840">
                <a:tc>
                  <a:txBody>
                    <a:bodyPr/>
                    <a:lstStyle/>
                    <a:p>
                      <a:pPr algn="ctr"/>
                      <a:r>
                        <a:rPr lang="en-US" sz="1100" dirty="0" smtClean="0"/>
                        <a:t>3</a:t>
                      </a:r>
                      <a:endParaRPr lang="en-US" sz="1100" dirty="0"/>
                    </a:p>
                  </a:txBody>
                  <a:tcPr/>
                </a:tc>
                <a:tc>
                  <a:txBody>
                    <a:bodyPr/>
                    <a:lstStyle/>
                    <a:p>
                      <a:pPr algn="ctr"/>
                      <a:r>
                        <a:rPr lang="en-US" sz="1100" dirty="0" smtClean="0"/>
                        <a:t>Multipurpose</a:t>
                      </a:r>
                      <a:r>
                        <a:rPr lang="en-US" sz="1100" baseline="0" dirty="0" smtClean="0"/>
                        <a:t> IR sensor</a:t>
                      </a:r>
                      <a:endParaRPr lang="en-US" sz="1100" dirty="0"/>
                    </a:p>
                  </a:txBody>
                  <a:tcPr/>
                </a:tc>
                <a:tc>
                  <a:txBody>
                    <a:bodyPr/>
                    <a:lstStyle/>
                    <a:p>
                      <a:pPr algn="ctr"/>
                      <a:r>
                        <a:rPr lang="en-US" sz="1100" dirty="0" smtClean="0"/>
                        <a:t>60</a:t>
                      </a:r>
                      <a:endParaRPr lang="en-US" sz="1100" dirty="0"/>
                    </a:p>
                  </a:txBody>
                  <a:tcPr/>
                </a:tc>
              </a:tr>
              <a:tr h="370840">
                <a:tc>
                  <a:txBody>
                    <a:bodyPr/>
                    <a:lstStyle/>
                    <a:p>
                      <a:pPr algn="ctr"/>
                      <a:r>
                        <a:rPr lang="en-US" sz="1100" dirty="0" smtClean="0"/>
                        <a:t>4</a:t>
                      </a:r>
                      <a:endParaRPr lang="en-US" sz="1100" dirty="0"/>
                    </a:p>
                  </a:txBody>
                  <a:tcPr/>
                </a:tc>
                <a:tc>
                  <a:txBody>
                    <a:bodyPr/>
                    <a:lstStyle/>
                    <a:p>
                      <a:pPr algn="ctr"/>
                      <a:r>
                        <a:rPr lang="en-US" sz="1100" dirty="0" smtClean="0"/>
                        <a:t>Temperature</a:t>
                      </a:r>
                      <a:r>
                        <a:rPr lang="en-US" sz="1100" baseline="0" dirty="0" smtClean="0"/>
                        <a:t> Sensor (LM35)</a:t>
                      </a:r>
                      <a:endParaRPr lang="en-US" sz="1100" dirty="0"/>
                    </a:p>
                  </a:txBody>
                  <a:tcPr/>
                </a:tc>
                <a:tc>
                  <a:txBody>
                    <a:bodyPr/>
                    <a:lstStyle/>
                    <a:p>
                      <a:pPr algn="ctr"/>
                      <a:r>
                        <a:rPr lang="en-US" sz="1100" dirty="0" smtClean="0"/>
                        <a:t>70</a:t>
                      </a:r>
                      <a:endParaRPr lang="en-US" sz="1100" dirty="0"/>
                    </a:p>
                  </a:txBody>
                  <a:tcPr/>
                </a:tc>
              </a:tr>
              <a:tr h="370840">
                <a:tc>
                  <a:txBody>
                    <a:bodyPr/>
                    <a:lstStyle/>
                    <a:p>
                      <a:pPr algn="ctr"/>
                      <a:r>
                        <a:rPr lang="en-US" sz="1100" dirty="0" smtClean="0"/>
                        <a:t>5</a:t>
                      </a:r>
                      <a:endParaRPr lang="en-US" sz="1100" dirty="0"/>
                    </a:p>
                  </a:txBody>
                  <a:tcPr/>
                </a:tc>
                <a:tc>
                  <a:txBody>
                    <a:bodyPr/>
                    <a:lstStyle/>
                    <a:p>
                      <a:pPr algn="ctr"/>
                      <a:r>
                        <a:rPr lang="en-US" sz="1100" dirty="0" smtClean="0"/>
                        <a:t>Voice playback with SD card</a:t>
                      </a:r>
                      <a:endParaRPr lang="en-US" sz="1100" dirty="0"/>
                    </a:p>
                  </a:txBody>
                  <a:tcPr/>
                </a:tc>
                <a:tc>
                  <a:txBody>
                    <a:bodyPr/>
                    <a:lstStyle/>
                    <a:p>
                      <a:pPr algn="ctr"/>
                      <a:r>
                        <a:rPr lang="en-US" sz="1100" dirty="0" smtClean="0"/>
                        <a:t>1270</a:t>
                      </a:r>
                      <a:endParaRPr lang="en-US" sz="1100" dirty="0"/>
                    </a:p>
                  </a:txBody>
                  <a:tcPr/>
                </a:tc>
              </a:tr>
              <a:tr h="370840">
                <a:tc>
                  <a:txBody>
                    <a:bodyPr/>
                    <a:lstStyle/>
                    <a:p>
                      <a:pPr algn="ctr"/>
                      <a:r>
                        <a:rPr lang="en-US" sz="1100" dirty="0" smtClean="0"/>
                        <a:t>6</a:t>
                      </a:r>
                      <a:endParaRPr lang="en-US" sz="1100" dirty="0"/>
                    </a:p>
                  </a:txBody>
                  <a:tcPr/>
                </a:tc>
                <a:tc>
                  <a:txBody>
                    <a:bodyPr/>
                    <a:lstStyle/>
                    <a:p>
                      <a:pPr algn="ctr"/>
                      <a:r>
                        <a:rPr lang="en-US" sz="1100" dirty="0" smtClean="0"/>
                        <a:t>Wireless</a:t>
                      </a:r>
                      <a:r>
                        <a:rPr lang="en-US" sz="1100" baseline="0" dirty="0" smtClean="0"/>
                        <a:t> Headset</a:t>
                      </a:r>
                      <a:endParaRPr lang="en-US" sz="1100" dirty="0"/>
                    </a:p>
                  </a:txBody>
                  <a:tcPr/>
                </a:tc>
                <a:tc>
                  <a:txBody>
                    <a:bodyPr/>
                    <a:lstStyle/>
                    <a:p>
                      <a:pPr algn="ctr"/>
                      <a:r>
                        <a:rPr lang="en-US" sz="1100" dirty="0" smtClean="0"/>
                        <a:t>1000-1700</a:t>
                      </a:r>
                      <a:endParaRPr lang="en-US" sz="1100" dirty="0"/>
                    </a:p>
                  </a:txBody>
                  <a:tcPr/>
                </a:tc>
              </a:tr>
              <a:tr h="370840">
                <a:tc>
                  <a:txBody>
                    <a:bodyPr/>
                    <a:lstStyle/>
                    <a:p>
                      <a:pPr algn="ctr"/>
                      <a:r>
                        <a:rPr lang="en-US" sz="1100" dirty="0" smtClean="0"/>
                        <a:t>7</a:t>
                      </a:r>
                      <a:endParaRPr lang="en-US" sz="1100" dirty="0"/>
                    </a:p>
                  </a:txBody>
                  <a:tcPr/>
                </a:tc>
                <a:tc>
                  <a:txBody>
                    <a:bodyPr/>
                    <a:lstStyle/>
                    <a:p>
                      <a:pPr algn="ctr"/>
                      <a:r>
                        <a:rPr lang="en-US" sz="1100" dirty="0" smtClean="0"/>
                        <a:t>Speaker</a:t>
                      </a:r>
                      <a:endParaRPr lang="en-US" sz="1100" dirty="0"/>
                    </a:p>
                  </a:txBody>
                  <a:tcPr/>
                </a:tc>
                <a:tc>
                  <a:txBody>
                    <a:bodyPr/>
                    <a:lstStyle/>
                    <a:p>
                      <a:pPr algn="ctr"/>
                      <a:r>
                        <a:rPr lang="en-US" sz="1100" dirty="0" smtClean="0"/>
                        <a:t>105</a:t>
                      </a:r>
                      <a:endParaRPr lang="en-US" sz="1100" dirty="0"/>
                    </a:p>
                  </a:txBody>
                  <a:tcPr/>
                </a:tc>
              </a:tr>
              <a:tr h="370840">
                <a:tc>
                  <a:txBody>
                    <a:bodyPr/>
                    <a:lstStyle/>
                    <a:p>
                      <a:pPr algn="ctr"/>
                      <a:r>
                        <a:rPr lang="en-US" sz="1100" dirty="0" smtClean="0"/>
                        <a:t>8</a:t>
                      </a:r>
                      <a:endParaRPr lang="en-US" sz="1100" dirty="0"/>
                    </a:p>
                  </a:txBody>
                  <a:tcPr/>
                </a:tc>
                <a:tc>
                  <a:txBody>
                    <a:bodyPr/>
                    <a:lstStyle/>
                    <a:p>
                      <a:pPr algn="ctr"/>
                      <a:r>
                        <a:rPr lang="en-US" sz="1100" dirty="0" smtClean="0"/>
                        <a:t>DC motor with Motor Driver</a:t>
                      </a:r>
                      <a:endParaRPr lang="en-US" sz="1100" dirty="0"/>
                    </a:p>
                  </a:txBody>
                  <a:tcPr/>
                </a:tc>
                <a:tc>
                  <a:txBody>
                    <a:bodyPr/>
                    <a:lstStyle/>
                    <a:p>
                      <a:pPr algn="ctr"/>
                      <a:r>
                        <a:rPr lang="en-US" sz="1100" dirty="0" smtClean="0"/>
                        <a:t>980</a:t>
                      </a:r>
                      <a:endParaRPr lang="en-US" sz="1100" dirty="0"/>
                    </a:p>
                  </a:txBody>
                  <a:tcPr/>
                </a:tc>
              </a:tr>
              <a:tr h="370840">
                <a:tc>
                  <a:txBody>
                    <a:bodyPr/>
                    <a:lstStyle/>
                    <a:p>
                      <a:pPr algn="ctr"/>
                      <a:r>
                        <a:rPr lang="en-US" sz="1100" dirty="0" smtClean="0"/>
                        <a:t>9</a:t>
                      </a:r>
                      <a:endParaRPr lang="en-US" sz="1100" dirty="0"/>
                    </a:p>
                  </a:txBody>
                  <a:tcPr/>
                </a:tc>
                <a:tc>
                  <a:txBody>
                    <a:bodyPr/>
                    <a:lstStyle/>
                    <a:p>
                      <a:pPr algn="ctr"/>
                      <a:r>
                        <a:rPr lang="en-US" sz="1100" dirty="0" smtClean="0"/>
                        <a:t>Bluetooth Module</a:t>
                      </a:r>
                      <a:endParaRPr lang="en-US" sz="1100" dirty="0"/>
                    </a:p>
                  </a:txBody>
                  <a:tcPr/>
                </a:tc>
                <a:tc>
                  <a:txBody>
                    <a:bodyPr/>
                    <a:lstStyle/>
                    <a:p>
                      <a:pPr algn="ctr"/>
                      <a:r>
                        <a:rPr lang="en-US" sz="1100" dirty="0" smtClean="0"/>
                        <a:t>340</a:t>
                      </a:r>
                      <a:endParaRPr lang="en-US" sz="1100" dirty="0"/>
                    </a:p>
                  </a:txBody>
                  <a:tcPr/>
                </a:tc>
              </a:tr>
            </a:tbl>
          </a:graphicData>
        </a:graphic>
      </p:graphicFrame>
    </p:spTree>
    <p:extLst>
      <p:ext uri="{BB962C8B-B14F-4D97-AF65-F5344CB8AC3E}">
        <p14:creationId xmlns:p14="http://schemas.microsoft.com/office/powerpoint/2010/main" val="206035297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ChangeArrowheads="1"/>
          </p:cNvSpPr>
          <p:nvPr/>
        </p:nvSpPr>
        <p:spPr bwMode="auto">
          <a:xfrm>
            <a:off x="457200" y="1028700"/>
            <a:ext cx="8305800" cy="3908744"/>
          </a:xfrm>
          <a:prstGeom prst="rect">
            <a:avLst/>
          </a:prstGeom>
          <a:noFill/>
          <a:ln w="9525">
            <a:noFill/>
            <a:miter lim="800000"/>
            <a:headEnd/>
            <a:tailEnd/>
          </a:ln>
        </p:spPr>
        <p:txBody>
          <a:bodyPr wrap="square" lIns="91422" tIns="45711" rIns="91422" bIns="45711" anchor="ctr">
            <a:spAutoFit/>
          </a:bodyPr>
          <a:lstStyle/>
          <a:p>
            <a:pPr>
              <a:tabLst>
                <a:tab pos="2237950" algn="l"/>
              </a:tabLst>
            </a:pPr>
            <a:r>
              <a:rPr lang="en-US" sz="3700" b="1" u="sng" dirty="0">
                <a:latin typeface="Century Gothic" pitchFamily="34" charset="0"/>
                <a:ea typeface="Calibri" pitchFamily="34" charset="0"/>
                <a:cs typeface="Times New Roman" pitchFamily="18" charset="0"/>
              </a:rPr>
              <a:t>R</a:t>
            </a:r>
            <a:r>
              <a:rPr lang="en-US" sz="3700" b="1" u="sng" dirty="0" smtClean="0">
                <a:latin typeface="Century Gothic" pitchFamily="34" charset="0"/>
                <a:ea typeface="Calibri" pitchFamily="34" charset="0"/>
                <a:cs typeface="Times New Roman" pitchFamily="18" charset="0"/>
              </a:rPr>
              <a:t>eferences:</a:t>
            </a:r>
          </a:p>
          <a:p>
            <a:pPr>
              <a:tabLst>
                <a:tab pos="2237950" algn="l"/>
              </a:tabLst>
            </a:pPr>
            <a:endParaRPr lang="en-US" sz="2800" b="1" u="sng" dirty="0">
              <a:latin typeface="Century Gothic" pitchFamily="34" charset="0"/>
              <a:ea typeface="Calibri" pitchFamily="34" charset="0"/>
              <a:cs typeface="Times New Roman" pitchFamily="18" charset="0"/>
            </a:endParaRPr>
          </a:p>
          <a:p>
            <a:pPr marL="342835" indent="-342835" algn="just" eaLnBrk="0" hangingPunct="0">
              <a:lnSpc>
                <a:spcPct val="150000"/>
              </a:lnSpc>
              <a:buFont typeface="Arial" pitchFamily="34" charset="0"/>
              <a:buChar char="•"/>
              <a:tabLst>
                <a:tab pos="2237950" algn="l"/>
              </a:tabLst>
            </a:pPr>
            <a:r>
              <a:rPr lang="en-US" dirty="0">
                <a:latin typeface="Century Gothic" pitchFamily="34" charset="0"/>
                <a:ea typeface="Calibri" pitchFamily="34" charset="0"/>
                <a:cs typeface="Times New Roman" pitchFamily="18" charset="0"/>
              </a:rPr>
              <a:t>B. </a:t>
            </a:r>
            <a:r>
              <a:rPr lang="en-US" dirty="0" err="1">
                <a:latin typeface="Century Gothic" pitchFamily="34" charset="0"/>
                <a:ea typeface="Calibri" pitchFamily="34" charset="0"/>
                <a:cs typeface="Times New Roman" pitchFamily="18" charset="0"/>
              </a:rPr>
              <a:t>Sciliano</a:t>
            </a:r>
            <a:r>
              <a:rPr lang="en-US" dirty="0">
                <a:latin typeface="Century Gothic" pitchFamily="34" charset="0"/>
                <a:ea typeface="Calibri" pitchFamily="34" charset="0"/>
                <a:cs typeface="Times New Roman" pitchFamily="18" charset="0"/>
              </a:rPr>
              <a:t> </a:t>
            </a:r>
            <a:r>
              <a:rPr lang="en-US" dirty="0" err="1">
                <a:latin typeface="Century Gothic" pitchFamily="34" charset="0"/>
                <a:ea typeface="Calibri" pitchFamily="34" charset="0"/>
                <a:cs typeface="Times New Roman" pitchFamily="18" charset="0"/>
              </a:rPr>
              <a:t>ve</a:t>
            </a:r>
            <a:r>
              <a:rPr lang="en-US" dirty="0">
                <a:latin typeface="Century Gothic" pitchFamily="34" charset="0"/>
                <a:ea typeface="Calibri" pitchFamily="34" charset="0"/>
                <a:cs typeface="Times New Roman" pitchFamily="18" charset="0"/>
              </a:rPr>
              <a:t> and O. </a:t>
            </a:r>
            <a:r>
              <a:rPr lang="en-US" dirty="0" err="1">
                <a:latin typeface="Century Gothic" pitchFamily="34" charset="0"/>
                <a:ea typeface="Calibri" pitchFamily="34" charset="0"/>
                <a:cs typeface="Times New Roman" pitchFamily="18" charset="0"/>
              </a:rPr>
              <a:t>Khatib</a:t>
            </a:r>
            <a:r>
              <a:rPr lang="en-US" dirty="0">
                <a:latin typeface="Century Gothic" pitchFamily="34" charset="0"/>
                <a:ea typeface="Calibri" pitchFamily="34" charset="0"/>
                <a:cs typeface="Times New Roman" pitchFamily="18" charset="0"/>
              </a:rPr>
              <a:t>, Springer Handbook of Robotics, 2008, Springer-</a:t>
            </a:r>
            <a:r>
              <a:rPr lang="en-US" dirty="0" err="1">
                <a:latin typeface="Century Gothic" pitchFamily="34" charset="0"/>
                <a:ea typeface="Calibri" pitchFamily="34" charset="0"/>
                <a:cs typeface="Times New Roman" pitchFamily="18" charset="0"/>
              </a:rPr>
              <a:t>Verlag</a:t>
            </a:r>
            <a:r>
              <a:rPr lang="en-US" dirty="0">
                <a:latin typeface="Century Gothic" pitchFamily="34" charset="0"/>
                <a:ea typeface="Calibri" pitchFamily="34" charset="0"/>
                <a:cs typeface="Times New Roman" pitchFamily="18" charset="0"/>
              </a:rPr>
              <a:t>.</a:t>
            </a:r>
          </a:p>
          <a:p>
            <a:pPr marL="342835" indent="-342835" algn="just" eaLnBrk="0" hangingPunct="0">
              <a:lnSpc>
                <a:spcPct val="150000"/>
              </a:lnSpc>
              <a:buFont typeface="Arial" pitchFamily="34" charset="0"/>
              <a:buChar char="•"/>
              <a:tabLst>
                <a:tab pos="2237950" algn="l"/>
              </a:tabLst>
            </a:pPr>
            <a:r>
              <a:rPr lang="en-US" dirty="0">
                <a:latin typeface="Century Gothic" pitchFamily="34" charset="0"/>
                <a:ea typeface="Calibri" pitchFamily="34" charset="0"/>
                <a:cs typeface="Times New Roman" pitchFamily="18" charset="0"/>
              </a:rPr>
              <a:t>R. </a:t>
            </a:r>
            <a:r>
              <a:rPr lang="en-US" dirty="0" err="1">
                <a:latin typeface="Century Gothic" pitchFamily="34" charset="0"/>
                <a:ea typeface="Calibri" pitchFamily="34" charset="0"/>
                <a:cs typeface="Times New Roman" pitchFamily="18" charset="0"/>
              </a:rPr>
              <a:t>Siegwart</a:t>
            </a:r>
            <a:r>
              <a:rPr lang="en-US" dirty="0">
                <a:latin typeface="Century Gothic" pitchFamily="34" charset="0"/>
                <a:ea typeface="Calibri" pitchFamily="34" charset="0"/>
                <a:cs typeface="Times New Roman" pitchFamily="18" charset="0"/>
              </a:rPr>
              <a:t>, </a:t>
            </a:r>
            <a:r>
              <a:rPr lang="en-US" dirty="0" err="1">
                <a:latin typeface="Century Gothic" pitchFamily="34" charset="0"/>
                <a:ea typeface="Calibri" pitchFamily="34" charset="0"/>
                <a:cs typeface="Times New Roman" pitchFamily="18" charset="0"/>
              </a:rPr>
              <a:t>Ir</a:t>
            </a:r>
            <a:r>
              <a:rPr lang="en-US" dirty="0">
                <a:latin typeface="Century Gothic" pitchFamily="34" charset="0"/>
                <a:ea typeface="Calibri" pitchFamily="34" charset="0"/>
                <a:cs typeface="Times New Roman" pitchFamily="18" charset="0"/>
              </a:rPr>
              <a:t> </a:t>
            </a:r>
            <a:r>
              <a:rPr lang="en-US" dirty="0" err="1">
                <a:latin typeface="Century Gothic" pitchFamily="34" charset="0"/>
                <a:ea typeface="Calibri" pitchFamily="34" charset="0"/>
                <a:cs typeface="Times New Roman" pitchFamily="18" charset="0"/>
              </a:rPr>
              <a:t>Nourbakhsh</a:t>
            </a:r>
            <a:r>
              <a:rPr lang="en-US" dirty="0">
                <a:latin typeface="Century Gothic" pitchFamily="34" charset="0"/>
                <a:ea typeface="Calibri" pitchFamily="34" charset="0"/>
                <a:cs typeface="Times New Roman" pitchFamily="18" charset="0"/>
              </a:rPr>
              <a:t> </a:t>
            </a:r>
            <a:r>
              <a:rPr lang="en-US" dirty="0" err="1">
                <a:latin typeface="Century Gothic" pitchFamily="34" charset="0"/>
                <a:ea typeface="Calibri" pitchFamily="34" charset="0"/>
                <a:cs typeface="Times New Roman" pitchFamily="18" charset="0"/>
              </a:rPr>
              <a:t>Ve</a:t>
            </a:r>
            <a:r>
              <a:rPr lang="en-US" dirty="0">
                <a:latin typeface="Century Gothic" pitchFamily="34" charset="0"/>
                <a:ea typeface="Calibri" pitchFamily="34" charset="0"/>
                <a:cs typeface="Times New Roman" pitchFamily="18" charset="0"/>
              </a:rPr>
              <a:t> and D. </a:t>
            </a:r>
            <a:r>
              <a:rPr lang="en-US" dirty="0" err="1">
                <a:latin typeface="Century Gothic" pitchFamily="34" charset="0"/>
                <a:ea typeface="Calibri" pitchFamily="34" charset="0"/>
                <a:cs typeface="Times New Roman" pitchFamily="18" charset="0"/>
              </a:rPr>
              <a:t>Scaramuzza</a:t>
            </a:r>
            <a:r>
              <a:rPr lang="en-US" dirty="0">
                <a:latin typeface="Century Gothic" pitchFamily="34" charset="0"/>
                <a:ea typeface="Calibri" pitchFamily="34" charset="0"/>
                <a:cs typeface="Times New Roman" pitchFamily="18" charset="0"/>
              </a:rPr>
              <a:t>, Introduction to Autonomous Mobile Robots, 2011, MIT Press.</a:t>
            </a:r>
          </a:p>
          <a:p>
            <a:pPr marL="342835" indent="-342835" algn="just" eaLnBrk="0" hangingPunct="0">
              <a:lnSpc>
                <a:spcPct val="150000"/>
              </a:lnSpc>
              <a:buFont typeface="Arial" pitchFamily="34" charset="0"/>
              <a:buChar char="•"/>
              <a:tabLst>
                <a:tab pos="2237950" algn="l"/>
              </a:tabLst>
            </a:pPr>
            <a:r>
              <a:rPr lang="en-US" dirty="0">
                <a:latin typeface="Century Gothic" pitchFamily="34" charset="0"/>
                <a:ea typeface="Calibri" pitchFamily="34" charset="0"/>
                <a:cs typeface="Times New Roman" pitchFamily="18" charset="0"/>
              </a:rPr>
              <a:t>P. </a:t>
            </a:r>
            <a:r>
              <a:rPr lang="en-US" dirty="0" err="1">
                <a:latin typeface="Century Gothic" pitchFamily="34" charset="0"/>
                <a:ea typeface="Calibri" pitchFamily="34" charset="0"/>
                <a:cs typeface="Times New Roman" pitchFamily="18" charset="0"/>
              </a:rPr>
              <a:t>Corke</a:t>
            </a:r>
            <a:r>
              <a:rPr lang="en-US" dirty="0">
                <a:latin typeface="Century Gothic" pitchFamily="34" charset="0"/>
                <a:ea typeface="Calibri" pitchFamily="34" charset="0"/>
                <a:cs typeface="Times New Roman" pitchFamily="18" charset="0"/>
              </a:rPr>
              <a:t>, "Robotics Vision and Control" in , 2011, Springer tracts in advanced robotics</a:t>
            </a:r>
            <a:r>
              <a:rPr lang="en-US" dirty="0" smtClean="0">
                <a:latin typeface="Century Gothic" pitchFamily="34" charset="0"/>
                <a:ea typeface="Calibri" pitchFamily="34" charset="0"/>
                <a:cs typeface="Times New Roman" pitchFamily="18" charset="0"/>
              </a:rPr>
              <a:t>.</a:t>
            </a:r>
          </a:p>
          <a:p>
            <a:pPr eaLnBrk="0" hangingPunct="0">
              <a:tabLst>
                <a:tab pos="2237950" algn="l"/>
              </a:tabLst>
            </a:pPr>
            <a:endParaRPr lang="en-US" dirty="0">
              <a:latin typeface="Century Gothic" pitchFamily="34" charset="0"/>
              <a:ea typeface="Calibri" pitchFamily="34" charset="0"/>
              <a:cs typeface="Times New Roman" pitchFamily="18" charset="0"/>
            </a:endParaRPr>
          </a:p>
        </p:txBody>
      </p:sp>
      <p:pic>
        <p:nvPicPr>
          <p:cNvPr id="3" name="Picture 2"/>
          <p:cNvPicPr>
            <a:picLocks noChangeAspect="1" noChangeArrowheads="1"/>
          </p:cNvPicPr>
          <p:nvPr/>
        </p:nvPicPr>
        <p:blipFill>
          <a:blip r:embed="rId2"/>
          <a:srcRect/>
          <a:stretch>
            <a:fillRect/>
          </a:stretch>
        </p:blipFill>
        <p:spPr bwMode="auto">
          <a:xfrm>
            <a:off x="8029587" y="5405439"/>
            <a:ext cx="1114425" cy="309563"/>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noChangeArrowheads="1"/>
          </p:cNvPicPr>
          <p:nvPr/>
        </p:nvPicPr>
        <p:blipFill>
          <a:blip r:embed="rId2"/>
          <a:srcRect/>
          <a:stretch>
            <a:fillRect/>
          </a:stretch>
        </p:blipFill>
        <p:spPr bwMode="auto">
          <a:xfrm>
            <a:off x="8029587" y="5405439"/>
            <a:ext cx="1114425" cy="309563"/>
          </a:xfrm>
          <a:prstGeom prst="rect">
            <a:avLst/>
          </a:prstGeom>
          <a:noFill/>
          <a:ln w="9525">
            <a:noFill/>
            <a:miter lim="800000"/>
            <a:headEnd/>
            <a:tailEnd/>
          </a:ln>
          <a:effectLst/>
        </p:spPr>
      </p:pic>
      <p:sp>
        <p:nvSpPr>
          <p:cNvPr id="3" name="Rectangle 2"/>
          <p:cNvSpPr/>
          <p:nvPr/>
        </p:nvSpPr>
        <p:spPr>
          <a:xfrm>
            <a:off x="2590800" y="2201965"/>
            <a:ext cx="3644363" cy="1015663"/>
          </a:xfrm>
          <a:prstGeom prst="rect">
            <a:avLst/>
          </a:prstGeom>
        </p:spPr>
        <p:txBody>
          <a:bodyPr wrap="square">
            <a:spAutoFit/>
          </a:bodyPr>
          <a:lstStyle/>
          <a:p>
            <a:pPr algn="ctr">
              <a:tabLst>
                <a:tab pos="2237950" algn="l"/>
              </a:tabLst>
            </a:pPr>
            <a:r>
              <a:rPr lang="en-US" sz="6000" dirty="0" smtClean="0">
                <a:latin typeface="Colonna MT" pitchFamily="82" charset="0"/>
                <a:ea typeface="Calibri" pitchFamily="34" charset="0"/>
                <a:cs typeface="Times New Roman" pitchFamily="18" charset="0"/>
              </a:rPr>
              <a:t>Thank You </a:t>
            </a:r>
            <a:endParaRPr lang="en-US" sz="6000" dirty="0">
              <a:latin typeface="Colonna MT" pitchFamily="82" charset="0"/>
              <a:ea typeface="Calibri" pitchFamily="34" charset="0"/>
              <a:cs typeface="Times New Roman" pitchFamily="18" charset="0"/>
            </a:endParaRPr>
          </a:p>
        </p:txBody>
      </p:sp>
    </p:spTree>
    <p:extLst>
      <p:ext uri="{BB962C8B-B14F-4D97-AF65-F5344CB8AC3E}">
        <p14:creationId xmlns:p14="http://schemas.microsoft.com/office/powerpoint/2010/main" val="2322309197"/>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nodeType="clickEffect">
                                  <p:stCondLst>
                                    <p:cond delay="0"/>
                                  </p:stCondLst>
                                  <p:childTnLst>
                                    <p:animEffect transition="out" filter="fade">
                                      <p:cBhvr>
                                        <p:cTn id="6" dur="1000"/>
                                        <p:tgtEl>
                                          <p:spTgt spid="3">
                                            <p:txEl>
                                              <p:pRg st="0" end="0"/>
                                            </p:txEl>
                                          </p:spTgt>
                                        </p:tgtEl>
                                      </p:cBhvr>
                                    </p:animEffect>
                                    <p:anim calcmode="lin" valueType="num">
                                      <p:cBhvr>
                                        <p:cTn id="7" dur="1000"/>
                                        <p:tgtEl>
                                          <p:spTgt spid="3">
                                            <p:txEl>
                                              <p:pRg st="0" end="0"/>
                                            </p:txEl>
                                          </p:spTgt>
                                        </p:tgtEl>
                                        <p:attrNameLst>
                                          <p:attrName>ppt_x</p:attrName>
                                        </p:attrNameLst>
                                      </p:cBhvr>
                                      <p:tavLst>
                                        <p:tav tm="0">
                                          <p:val>
                                            <p:strVal val="ppt_x"/>
                                          </p:val>
                                        </p:tav>
                                        <p:tav tm="100000">
                                          <p:val>
                                            <p:strVal val="ppt_x"/>
                                          </p:val>
                                        </p:tav>
                                      </p:tavLst>
                                    </p:anim>
                                    <p:anim calcmode="lin" valueType="num">
                                      <p:cBhvr>
                                        <p:cTn id="8" dur="1000"/>
                                        <p:tgtEl>
                                          <p:spTgt spid="3">
                                            <p:txEl>
                                              <p:pRg st="0" end="0"/>
                                            </p:txEl>
                                          </p:spTgt>
                                        </p:tgtEl>
                                        <p:attrNameLst>
                                          <p:attrName>ppt_y</p:attrName>
                                        </p:attrNameLst>
                                      </p:cBhvr>
                                      <p:tavLst>
                                        <p:tav tm="0">
                                          <p:val>
                                            <p:strVal val="ppt_y"/>
                                          </p:val>
                                        </p:tav>
                                        <p:tav tm="100000">
                                          <p:val>
                                            <p:strVal val="ppt_y+.1"/>
                                          </p:val>
                                        </p:tav>
                                      </p:tavLst>
                                    </p:anim>
                                    <p:set>
                                      <p:cBhvr>
                                        <p:cTn id="9" dur="1" fill="hold">
                                          <p:stCondLst>
                                            <p:cond delay="9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noChangeArrowheads="1"/>
          </p:cNvSpPr>
          <p:nvPr/>
        </p:nvSpPr>
        <p:spPr bwMode="auto">
          <a:xfrm>
            <a:off x="318911" y="821503"/>
            <a:ext cx="8458200" cy="4416575"/>
          </a:xfrm>
          <a:prstGeom prst="rect">
            <a:avLst/>
          </a:prstGeom>
          <a:noFill/>
          <a:ln w="9525">
            <a:noFill/>
            <a:miter lim="800000"/>
            <a:headEnd/>
            <a:tailEnd/>
          </a:ln>
        </p:spPr>
        <p:txBody>
          <a:bodyPr lIns="91422" tIns="45711" rIns="91422" bIns="45711" anchor="ctr">
            <a:spAutoFit/>
          </a:bodyPr>
          <a:lstStyle/>
          <a:p>
            <a:r>
              <a:rPr lang="en-US" sz="3700" b="1" u="sng" dirty="0">
                <a:latin typeface="Century Gothic" pitchFamily="34" charset="0"/>
                <a:cs typeface="Andalus" pitchFamily="18" charset="-78"/>
              </a:rPr>
              <a:t>Abstract</a:t>
            </a:r>
            <a:r>
              <a:rPr lang="en-US" sz="3700" b="1" u="sng" dirty="0" smtClean="0">
                <a:latin typeface="Century Gothic" pitchFamily="34" charset="0"/>
                <a:cs typeface="Andalus" pitchFamily="18" charset="-78"/>
              </a:rPr>
              <a:t>:</a:t>
            </a:r>
          </a:p>
          <a:p>
            <a:endParaRPr lang="en-US" sz="1600" dirty="0">
              <a:latin typeface="Century Gothic" pitchFamily="34" charset="0"/>
              <a:cs typeface="Andalus" pitchFamily="18" charset="-78"/>
            </a:endParaRPr>
          </a:p>
          <a:p>
            <a:pPr eaLnBrk="0" hangingPunct="0"/>
            <a:endParaRPr lang="en-US" sz="1900" dirty="0">
              <a:latin typeface="Times New Roman" pitchFamily="18" charset="0"/>
              <a:cs typeface="Times New Roman" pitchFamily="18" charset="0"/>
            </a:endParaRPr>
          </a:p>
          <a:p>
            <a:pPr marL="342835" indent="-342835" algn="just" eaLnBrk="0" hangingPunct="0">
              <a:buFont typeface="Arial" pitchFamily="34" charset="0"/>
              <a:buChar char="•"/>
            </a:pPr>
            <a:r>
              <a:rPr lang="en-US" sz="1900" dirty="0" smtClean="0">
                <a:latin typeface="Century Gothic" pitchFamily="34" charset="0"/>
                <a:cs typeface="Times New Roman" pitchFamily="18" charset="0"/>
              </a:rPr>
              <a:t>RoboSantral, an autonomous mobile robot which has been designed and realized in order to guide the visitors through A museum . this robot accompanies guests through the museum and gives presentations on predefined locations. Location data is obta</a:t>
            </a:r>
            <a:r>
              <a:rPr lang="en-US" sz="1900" dirty="0" smtClean="0">
                <a:latin typeface="Century Gothic" pitchFamily="34" charset="0"/>
                <a:ea typeface="Adobe Ming Std L" pitchFamily="18" charset="-128"/>
                <a:cs typeface="Times New Roman" pitchFamily="18" charset="0"/>
              </a:rPr>
              <a:t>ined from RFID tags pasted on particular location . </a:t>
            </a:r>
          </a:p>
          <a:p>
            <a:pPr marL="342835" indent="-342835" algn="just" eaLnBrk="0" hangingPunct="0">
              <a:buFont typeface="Arial" pitchFamily="34" charset="0"/>
              <a:buChar char="•"/>
            </a:pPr>
            <a:r>
              <a:rPr lang="en-US" sz="1900" dirty="0" smtClean="0">
                <a:latin typeface="Century Gothic" pitchFamily="34" charset="0"/>
                <a:ea typeface="Adobe Ming Std L" pitchFamily="18" charset="-128"/>
                <a:cs typeface="Times New Roman" pitchFamily="18" charset="0"/>
              </a:rPr>
              <a:t>A RFID reader reads the targets such as faculty buildings, museums etc. Are recognized by the pre-defined tags.</a:t>
            </a:r>
          </a:p>
          <a:p>
            <a:pPr marL="342835" indent="-342835" algn="just" eaLnBrk="0" hangingPunct="0">
              <a:buFont typeface="Arial" pitchFamily="34" charset="0"/>
              <a:buChar char="•"/>
            </a:pPr>
            <a:r>
              <a:rPr lang="en-US" sz="1900" dirty="0" smtClean="0">
                <a:latin typeface="Century Gothic" pitchFamily="34" charset="0"/>
                <a:ea typeface="Adobe Ming Std L" pitchFamily="18" charset="-128"/>
                <a:cs typeface="Times New Roman" pitchFamily="18" charset="0"/>
              </a:rPr>
              <a:t>A </a:t>
            </a:r>
            <a:r>
              <a:rPr lang="en-US" sz="1900" dirty="0">
                <a:latin typeface="Century Gothic" pitchFamily="34" charset="0"/>
                <a:ea typeface="Adobe Ming Std L" pitchFamily="18" charset="-128"/>
                <a:cs typeface="Times New Roman" pitchFamily="18" charset="0"/>
              </a:rPr>
              <a:t>voice playback unit using SD card is used to playback the information of particular location</a:t>
            </a:r>
            <a:r>
              <a:rPr lang="en-US" sz="1900" dirty="0" smtClean="0">
                <a:latin typeface="Century Gothic" pitchFamily="34" charset="0"/>
                <a:ea typeface="Adobe Ming Std L" pitchFamily="18" charset="-128"/>
                <a:cs typeface="Times New Roman" pitchFamily="18" charset="0"/>
              </a:rPr>
              <a:t>.</a:t>
            </a:r>
          </a:p>
          <a:p>
            <a:pPr marL="342835" indent="-342835" algn="just" eaLnBrk="0" hangingPunct="0">
              <a:buFont typeface="Arial" pitchFamily="34" charset="0"/>
              <a:buChar char="•"/>
            </a:pPr>
            <a:r>
              <a:rPr lang="en-US" sz="1900" dirty="0" smtClean="0">
                <a:latin typeface="Century Gothic" pitchFamily="34" charset="0"/>
                <a:ea typeface="Adobe Ming Std L" pitchFamily="18" charset="-128"/>
                <a:cs typeface="Times New Roman" pitchFamily="18" charset="0"/>
              </a:rPr>
              <a:t>IR </a:t>
            </a:r>
            <a:r>
              <a:rPr lang="en-US" sz="1900" dirty="0">
                <a:latin typeface="Century Gothic" pitchFamily="34" charset="0"/>
                <a:ea typeface="Adobe Ming Std L" pitchFamily="18" charset="-128"/>
                <a:cs typeface="Times New Roman" pitchFamily="18" charset="0"/>
              </a:rPr>
              <a:t>sensors are used for obstacle detection</a:t>
            </a:r>
            <a:r>
              <a:rPr lang="en-US" sz="1900" dirty="0" smtClean="0">
                <a:latin typeface="Century Gothic" pitchFamily="34" charset="0"/>
                <a:ea typeface="Adobe Ming Std L" pitchFamily="18" charset="-128"/>
                <a:cs typeface="Times New Roman" pitchFamily="18" charset="0"/>
              </a:rPr>
              <a:t>.</a:t>
            </a:r>
          </a:p>
          <a:p>
            <a:pPr marL="342835" indent="-342835" algn="just" eaLnBrk="0" hangingPunct="0">
              <a:buFont typeface="Arial" pitchFamily="34" charset="0"/>
              <a:buChar char="•"/>
            </a:pPr>
            <a:endParaRPr lang="en-US" sz="1900" dirty="0">
              <a:latin typeface="Century Gothic" pitchFamily="34" charset="0"/>
              <a:ea typeface="Adobe Ming Std L" pitchFamily="18" charset="-128"/>
              <a:cs typeface="Times New Roman" pitchFamily="18" charset="0"/>
            </a:endParaRPr>
          </a:p>
        </p:txBody>
      </p:sp>
      <p:pic>
        <p:nvPicPr>
          <p:cNvPr id="4" name="Picture 2"/>
          <p:cNvPicPr>
            <a:picLocks noChangeAspect="1" noChangeArrowheads="1"/>
          </p:cNvPicPr>
          <p:nvPr/>
        </p:nvPicPr>
        <p:blipFill>
          <a:blip r:embed="rId2"/>
          <a:srcRect/>
          <a:stretch>
            <a:fillRect/>
          </a:stretch>
        </p:blipFill>
        <p:spPr bwMode="auto">
          <a:xfrm>
            <a:off x="8029587" y="5405439"/>
            <a:ext cx="1114425" cy="309563"/>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8029587" y="5405439"/>
            <a:ext cx="1114425" cy="309563"/>
          </a:xfrm>
          <a:prstGeom prst="rect">
            <a:avLst/>
          </a:prstGeom>
          <a:noFill/>
          <a:ln w="9525">
            <a:noFill/>
            <a:miter lim="800000"/>
            <a:headEnd/>
            <a:tailEnd/>
          </a:ln>
          <a:effectLst/>
        </p:spPr>
      </p:pic>
      <p:sp>
        <p:nvSpPr>
          <p:cNvPr id="3" name="Rectangle 2"/>
          <p:cNvSpPr/>
          <p:nvPr/>
        </p:nvSpPr>
        <p:spPr>
          <a:xfrm>
            <a:off x="292100" y="647700"/>
            <a:ext cx="8382000" cy="4616648"/>
          </a:xfrm>
          <a:prstGeom prst="rect">
            <a:avLst/>
          </a:prstGeom>
        </p:spPr>
        <p:txBody>
          <a:bodyPr wrap="square">
            <a:spAutoFit/>
          </a:bodyPr>
          <a:lstStyle/>
          <a:p>
            <a:pPr algn="just"/>
            <a:r>
              <a:rPr lang="en-US" sz="3700" b="1" u="sng" dirty="0" smtClean="0">
                <a:latin typeface="Century Gothic" pitchFamily="34" charset="0"/>
                <a:cs typeface="Andalus" pitchFamily="18" charset="-78"/>
              </a:rPr>
              <a:t>Introduction:</a:t>
            </a:r>
          </a:p>
          <a:p>
            <a:pPr algn="just"/>
            <a:endParaRPr lang="en-US" sz="3700" b="1" u="sng" dirty="0">
              <a:latin typeface="Century Gothic" pitchFamily="34" charset="0"/>
              <a:cs typeface="Andalus" pitchFamily="18" charset="-78"/>
            </a:endParaRPr>
          </a:p>
          <a:p>
            <a:pPr marL="365760" algn="just">
              <a:spcBef>
                <a:spcPts val="1800"/>
              </a:spcBef>
            </a:pPr>
            <a:r>
              <a:rPr lang="en-US" sz="1900" dirty="0" smtClean="0">
                <a:latin typeface="Century Gothic" pitchFamily="34" charset="0"/>
              </a:rPr>
              <a:t>	An </a:t>
            </a:r>
            <a:r>
              <a:rPr lang="en-US" sz="1900" dirty="0">
                <a:latin typeface="Century Gothic" pitchFamily="34" charset="0"/>
              </a:rPr>
              <a:t>autonomous mobile robot that is designed and developed  to  greet  and  guide  the  visitors  of  a  university campus is presented. Besides halls, theatres, concert areas, libraries and museums, university campuses are preferred locations of artistic exhibitions and cultural activities. </a:t>
            </a:r>
            <a:r>
              <a:rPr lang="en-US" sz="1900" dirty="0" smtClean="0">
                <a:latin typeface="Century Gothic" pitchFamily="34" charset="0"/>
              </a:rPr>
              <a:t>This </a:t>
            </a:r>
            <a:r>
              <a:rPr lang="en-US" sz="1900" dirty="0">
                <a:latin typeface="Century Gothic" pitchFamily="34" charset="0"/>
              </a:rPr>
              <a:t>makes university campuses a center of attraction not only for the students but also for the native and international </a:t>
            </a:r>
            <a:r>
              <a:rPr lang="en-US" sz="1900" dirty="0" smtClean="0">
                <a:latin typeface="Century Gothic" pitchFamily="34" charset="0"/>
              </a:rPr>
              <a:t>visitors.</a:t>
            </a:r>
          </a:p>
          <a:p>
            <a:pPr marL="365760" algn="just">
              <a:spcBef>
                <a:spcPts val="1800"/>
              </a:spcBef>
            </a:pPr>
            <a:r>
              <a:rPr lang="en-US" sz="1900" dirty="0">
                <a:latin typeface="Century Gothic" pitchFamily="34" charset="0"/>
              </a:rPr>
              <a:t>	</a:t>
            </a:r>
            <a:r>
              <a:rPr lang="en-US" sz="1900" dirty="0" smtClean="0">
                <a:latin typeface="Century Gothic" pitchFamily="34" charset="0"/>
              </a:rPr>
              <a:t>When </a:t>
            </a:r>
            <a:r>
              <a:rPr lang="en-US" sz="1900" dirty="0">
                <a:latin typeface="Century Gothic" pitchFamily="34" charset="0"/>
              </a:rPr>
              <a:t>the required manpower for introduction and guidance of crowded visitors is considered, a mobile robot with navigation capabilities turns out to be a desirable choice.</a:t>
            </a:r>
          </a:p>
        </p:txBody>
      </p:sp>
    </p:spTree>
    <p:extLst>
      <p:ext uri="{BB962C8B-B14F-4D97-AF65-F5344CB8AC3E}">
        <p14:creationId xmlns:p14="http://schemas.microsoft.com/office/powerpoint/2010/main" val="135759389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866900"/>
            <a:ext cx="7772400" cy="3308598"/>
          </a:xfrm>
          <a:prstGeom prst="rect">
            <a:avLst/>
          </a:prstGeom>
        </p:spPr>
        <p:txBody>
          <a:bodyPr wrap="square">
            <a:spAutoFit/>
          </a:bodyPr>
          <a:lstStyle/>
          <a:p>
            <a:pPr algn="just"/>
            <a:r>
              <a:rPr lang="en-US" sz="1900" dirty="0" smtClean="0">
                <a:latin typeface="Century Gothic" pitchFamily="34" charset="0"/>
              </a:rPr>
              <a:t>	The </a:t>
            </a:r>
            <a:r>
              <a:rPr lang="en-US" sz="1900" dirty="0">
                <a:latin typeface="Century Gothic" pitchFamily="34" charset="0"/>
              </a:rPr>
              <a:t>autonomous mobile guide robot RoboSantral was designed to fulfill this need. RoboSantral has several different components such as Microcontrollers, LCD screen, sensors, speakers, </a:t>
            </a:r>
            <a:r>
              <a:rPr lang="en-US" sz="1900" dirty="0" smtClean="0">
                <a:latin typeface="Century Gothic" pitchFamily="34" charset="0"/>
              </a:rPr>
              <a:t> </a:t>
            </a:r>
            <a:r>
              <a:rPr lang="en-US" sz="1900" dirty="0">
                <a:latin typeface="Century Gothic" pitchFamily="34" charset="0"/>
              </a:rPr>
              <a:t>and DC motor drive controller. </a:t>
            </a:r>
            <a:endParaRPr lang="en-US" sz="1900" dirty="0" smtClean="0">
              <a:latin typeface="Century Gothic" pitchFamily="34" charset="0"/>
            </a:endParaRPr>
          </a:p>
          <a:p>
            <a:pPr algn="just"/>
            <a:endParaRPr lang="en-US" sz="1900" dirty="0" smtClean="0">
              <a:latin typeface="Century Gothic" pitchFamily="34" charset="0"/>
            </a:endParaRPr>
          </a:p>
          <a:p>
            <a:pPr algn="just"/>
            <a:r>
              <a:rPr lang="en-US" sz="1900" dirty="0">
                <a:latin typeface="Century Gothic" pitchFamily="34" charset="0"/>
              </a:rPr>
              <a:t>	</a:t>
            </a:r>
            <a:r>
              <a:rPr lang="en-US" sz="1900" dirty="0" smtClean="0">
                <a:latin typeface="Century Gothic" pitchFamily="34" charset="0"/>
              </a:rPr>
              <a:t>In </a:t>
            </a:r>
            <a:r>
              <a:rPr lang="en-US" sz="1900" dirty="0">
                <a:latin typeface="Century Gothic" pitchFamily="34" charset="0"/>
              </a:rPr>
              <a:t>the design, components were integrated in order to implement </a:t>
            </a:r>
            <a:r>
              <a:rPr lang="en-US" sz="1900" dirty="0" smtClean="0">
                <a:latin typeface="Century Gothic" pitchFamily="34" charset="0"/>
              </a:rPr>
              <a:t>a </a:t>
            </a:r>
            <a:r>
              <a:rPr lang="en-US" sz="1900" dirty="0" smtClean="0">
                <a:latin typeface="Century Gothic" pitchFamily="34" charset="0"/>
              </a:rPr>
              <a:t>introductive </a:t>
            </a:r>
            <a:r>
              <a:rPr lang="en-US" sz="1900" dirty="0">
                <a:latin typeface="Century Gothic" pitchFamily="34" charset="0"/>
              </a:rPr>
              <a:t>guide robot. Guidance tasks are achieved with the data from surroundings processing on RoboSantral’s software. Following sections of this paper presents information on the design, implementation and the test phases of RoboSantral.</a:t>
            </a:r>
          </a:p>
        </p:txBody>
      </p:sp>
      <p:pic>
        <p:nvPicPr>
          <p:cNvPr id="3" name="Picture 2"/>
          <p:cNvPicPr>
            <a:picLocks noChangeAspect="1" noChangeArrowheads="1"/>
          </p:cNvPicPr>
          <p:nvPr/>
        </p:nvPicPr>
        <p:blipFill>
          <a:blip r:embed="rId2"/>
          <a:srcRect/>
          <a:stretch>
            <a:fillRect/>
          </a:stretch>
        </p:blipFill>
        <p:spPr bwMode="auto">
          <a:xfrm>
            <a:off x="8029587" y="5405439"/>
            <a:ext cx="1114425" cy="309563"/>
          </a:xfrm>
          <a:prstGeom prst="rect">
            <a:avLst/>
          </a:prstGeom>
          <a:noFill/>
          <a:ln w="9525">
            <a:noFill/>
            <a:miter lim="800000"/>
            <a:headEnd/>
            <a:tailEnd/>
          </a:ln>
          <a:effectLst/>
        </p:spPr>
      </p:pic>
    </p:spTree>
    <p:extLst>
      <p:ext uri="{BB962C8B-B14F-4D97-AF65-F5344CB8AC3E}">
        <p14:creationId xmlns:p14="http://schemas.microsoft.com/office/powerpoint/2010/main" val="209159460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noChangeArrowheads="1"/>
          </p:cNvSpPr>
          <p:nvPr/>
        </p:nvSpPr>
        <p:spPr bwMode="auto">
          <a:xfrm>
            <a:off x="304800" y="1890511"/>
            <a:ext cx="8458200" cy="2431417"/>
          </a:xfrm>
          <a:prstGeom prst="rect">
            <a:avLst/>
          </a:prstGeom>
          <a:noFill/>
          <a:ln w="9525">
            <a:noFill/>
            <a:miter lim="800000"/>
            <a:headEnd/>
            <a:tailEnd/>
          </a:ln>
        </p:spPr>
        <p:txBody>
          <a:bodyPr lIns="91422" tIns="45711" rIns="91422" bIns="45711" anchor="ctr">
            <a:spAutoFit/>
          </a:bodyPr>
          <a:lstStyle/>
          <a:p>
            <a:pPr algn="just" eaLnBrk="0" hangingPunct="0"/>
            <a:endParaRPr lang="en-US" sz="1900" dirty="0">
              <a:latin typeface="Century Gothic" pitchFamily="34" charset="0"/>
              <a:ea typeface="Adobe Ming Std L" pitchFamily="18" charset="-128"/>
              <a:cs typeface="Times New Roman" pitchFamily="18" charset="0"/>
            </a:endParaRPr>
          </a:p>
          <a:p>
            <a:pPr marL="342835" indent="-342835" algn="just" eaLnBrk="0" hangingPunct="0">
              <a:buFont typeface="Arial" pitchFamily="34" charset="0"/>
              <a:buChar char="•"/>
            </a:pPr>
            <a:r>
              <a:rPr lang="en-US" sz="1900" dirty="0" smtClean="0">
                <a:latin typeface="Century Gothic" pitchFamily="34" charset="0"/>
                <a:ea typeface="Adobe Ming Std L" pitchFamily="18" charset="-128"/>
                <a:cs typeface="Times New Roman" pitchFamily="18" charset="0"/>
              </a:rPr>
              <a:t>It determines new change to the old traditional activity of guide tourist.</a:t>
            </a:r>
          </a:p>
          <a:p>
            <a:pPr marL="342835" indent="-342835" algn="just" eaLnBrk="0" hangingPunct="0">
              <a:buFont typeface="Arial" pitchFamily="34" charset="0"/>
              <a:buChar char="•"/>
            </a:pPr>
            <a:endParaRPr lang="en-US" sz="1900" dirty="0">
              <a:latin typeface="Century Gothic" pitchFamily="34" charset="0"/>
              <a:ea typeface="Adobe Ming Std L" pitchFamily="18" charset="-128"/>
              <a:cs typeface="Times New Roman" pitchFamily="18" charset="0"/>
            </a:endParaRPr>
          </a:p>
          <a:p>
            <a:pPr marL="342835" indent="-342835" algn="just" eaLnBrk="0" hangingPunct="0">
              <a:buFont typeface="Arial" pitchFamily="34" charset="0"/>
              <a:buChar char="•"/>
            </a:pPr>
            <a:r>
              <a:rPr lang="en-US" sz="1900" dirty="0" smtClean="0">
                <a:latin typeface="Century Gothic" pitchFamily="34" charset="0"/>
                <a:ea typeface="Adobe Ming Std L" pitchFamily="18" charset="-128"/>
                <a:cs typeface="Times New Roman" pitchFamily="18" charset="0"/>
              </a:rPr>
              <a:t>Consider the point of smart city reformation, This project idea gives full satisfaction as well as highlighting “Digital India”.</a:t>
            </a:r>
          </a:p>
          <a:p>
            <a:pPr marL="342835" indent="-342835" algn="just" eaLnBrk="0" hangingPunct="0">
              <a:buFont typeface="Arial" pitchFamily="34" charset="0"/>
              <a:buChar char="•"/>
            </a:pPr>
            <a:endParaRPr lang="en-US" sz="1900" dirty="0">
              <a:latin typeface="Century Gothic" pitchFamily="34" charset="0"/>
              <a:ea typeface="Adobe Ming Std L" pitchFamily="18" charset="-128"/>
              <a:cs typeface="Times New Roman" pitchFamily="18" charset="0"/>
            </a:endParaRPr>
          </a:p>
          <a:p>
            <a:pPr marL="342835" indent="-342835" algn="just" eaLnBrk="0" hangingPunct="0">
              <a:buFont typeface="Arial" pitchFamily="34" charset="0"/>
              <a:buChar char="•"/>
            </a:pPr>
            <a:r>
              <a:rPr lang="en-US" sz="1900" dirty="0" smtClean="0">
                <a:latin typeface="Century Gothic" pitchFamily="34" charset="0"/>
                <a:ea typeface="Adobe Ming Std L" pitchFamily="18" charset="-128"/>
                <a:cs typeface="Times New Roman" pitchFamily="18" charset="0"/>
              </a:rPr>
              <a:t>The museum then after can be termed as </a:t>
            </a:r>
            <a:r>
              <a:rPr lang="en-US" sz="1900" smtClean="0">
                <a:latin typeface="Century Gothic" pitchFamily="34" charset="0"/>
                <a:ea typeface="Adobe Ming Std L" pitchFamily="18" charset="-128"/>
                <a:cs typeface="Times New Roman" pitchFamily="18" charset="0"/>
              </a:rPr>
              <a:t>digit co-ordinated.</a:t>
            </a:r>
            <a:endParaRPr lang="en-US" sz="1900" dirty="0" smtClean="0">
              <a:latin typeface="Century Gothic" pitchFamily="34" charset="0"/>
              <a:ea typeface="Adobe Ming Std L" pitchFamily="18" charset="-128"/>
              <a:cs typeface="Times New Roman" pitchFamily="18" charset="0"/>
            </a:endParaRPr>
          </a:p>
        </p:txBody>
      </p:sp>
      <p:pic>
        <p:nvPicPr>
          <p:cNvPr id="4" name="Picture 2"/>
          <p:cNvPicPr>
            <a:picLocks noChangeAspect="1" noChangeArrowheads="1"/>
          </p:cNvPicPr>
          <p:nvPr/>
        </p:nvPicPr>
        <p:blipFill>
          <a:blip r:embed="rId2"/>
          <a:srcRect/>
          <a:stretch>
            <a:fillRect/>
          </a:stretch>
        </p:blipFill>
        <p:spPr bwMode="auto">
          <a:xfrm>
            <a:off x="8029587" y="5405439"/>
            <a:ext cx="1114425" cy="309563"/>
          </a:xfrm>
          <a:prstGeom prst="rect">
            <a:avLst/>
          </a:prstGeom>
          <a:noFill/>
          <a:ln w="9525">
            <a:noFill/>
            <a:miter lim="800000"/>
            <a:headEnd/>
            <a:tailEnd/>
          </a:ln>
          <a:effectLst/>
        </p:spPr>
      </p:pic>
      <p:sp>
        <p:nvSpPr>
          <p:cNvPr id="5" name="TextBox 41"/>
          <p:cNvSpPr txBox="1">
            <a:spLocks noChangeArrowheads="1"/>
          </p:cNvSpPr>
          <p:nvPr/>
        </p:nvSpPr>
        <p:spPr bwMode="auto">
          <a:xfrm>
            <a:off x="457200" y="762643"/>
            <a:ext cx="6083680" cy="584757"/>
          </a:xfrm>
          <a:prstGeom prst="rect">
            <a:avLst/>
          </a:prstGeom>
          <a:noFill/>
          <a:ln w="9525">
            <a:noFill/>
            <a:miter lim="800000"/>
            <a:headEnd/>
            <a:tailEnd/>
          </a:ln>
        </p:spPr>
        <p:txBody>
          <a:bodyPr wrap="none" lIns="91422" tIns="45711" rIns="91422" bIns="45711">
            <a:spAutoFit/>
          </a:bodyPr>
          <a:lstStyle/>
          <a:p>
            <a:r>
              <a:rPr lang="en-US" sz="3200" b="1" u="sng" dirty="0" smtClean="0">
                <a:latin typeface="Century Gothic" pitchFamily="34" charset="0"/>
                <a:cs typeface="Times New Roman" pitchFamily="18" charset="0"/>
              </a:rPr>
              <a:t>Why We Selected This Project:</a:t>
            </a:r>
            <a:endParaRPr lang="en-US" sz="3700" b="1" u="sng" dirty="0">
              <a:latin typeface="Century Gothic" pitchFamily="34" charset="0"/>
              <a:cs typeface="Times New Roman" pitchFamily="18" charset="0"/>
            </a:endParaRPr>
          </a:p>
        </p:txBody>
      </p:sp>
    </p:spTree>
    <p:extLst>
      <p:ext uri="{BB962C8B-B14F-4D97-AF65-F5344CB8AC3E}">
        <p14:creationId xmlns:p14="http://schemas.microsoft.com/office/powerpoint/2010/main" val="203854907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8029587" y="5405439"/>
            <a:ext cx="1114425" cy="309563"/>
          </a:xfrm>
          <a:prstGeom prst="rect">
            <a:avLst/>
          </a:prstGeom>
          <a:noFill/>
          <a:ln w="9525">
            <a:noFill/>
            <a:miter lim="800000"/>
            <a:headEnd/>
            <a:tailEnd/>
          </a:ln>
          <a:effectLst/>
        </p:spPr>
      </p:pic>
      <p:graphicFrame>
        <p:nvGraphicFramePr>
          <p:cNvPr id="4" name="Table 3"/>
          <p:cNvGraphicFramePr>
            <a:graphicFrameLocks noGrp="1"/>
          </p:cNvGraphicFramePr>
          <p:nvPr>
            <p:extLst>
              <p:ext uri="{D42A27DB-BD31-4B8C-83A1-F6EECF244321}">
                <p14:modId xmlns:p14="http://schemas.microsoft.com/office/powerpoint/2010/main" val="3415669877"/>
              </p:ext>
            </p:extLst>
          </p:nvPr>
        </p:nvGraphicFramePr>
        <p:xfrm>
          <a:off x="152400" y="890952"/>
          <a:ext cx="8763000" cy="4709748"/>
        </p:xfrm>
        <a:graphic>
          <a:graphicData uri="http://schemas.openxmlformats.org/drawingml/2006/table">
            <a:tbl>
              <a:tblPr firstRow="1" bandRow="1">
                <a:tableStyleId>{C4B1156A-380E-4F78-BDF5-A606A8083BF9}</a:tableStyleId>
              </a:tblPr>
              <a:tblGrid>
                <a:gridCol w="999702"/>
                <a:gridCol w="1743498"/>
                <a:gridCol w="1447800"/>
                <a:gridCol w="3352800"/>
                <a:gridCol w="1219200"/>
              </a:tblGrid>
              <a:tr h="786608">
                <a:tc>
                  <a:txBody>
                    <a:bodyPr/>
                    <a:lstStyle/>
                    <a:p>
                      <a:r>
                        <a:rPr lang="en-US" sz="1600" dirty="0" smtClean="0"/>
                        <a:t>Sr. No</a:t>
                      </a:r>
                      <a:endParaRPr lang="en-US" sz="1600" dirty="0">
                        <a:latin typeface="Century Gothic" pitchFamily="34" charset="0"/>
                      </a:endParaRPr>
                    </a:p>
                  </a:txBody>
                  <a:tcPr>
                    <a:solidFill>
                      <a:schemeClr val="bg1">
                        <a:lumMod val="50000"/>
                      </a:schemeClr>
                    </a:solidFill>
                  </a:tcPr>
                </a:tc>
                <a:tc>
                  <a:txBody>
                    <a:bodyPr/>
                    <a:lstStyle/>
                    <a:p>
                      <a:r>
                        <a:rPr lang="en-US" sz="1600" dirty="0" smtClean="0"/>
                        <a:t>Author</a:t>
                      </a:r>
                      <a:r>
                        <a:rPr lang="en-US" sz="1600" baseline="0" dirty="0" smtClean="0"/>
                        <a:t> Name</a:t>
                      </a:r>
                      <a:endParaRPr lang="en-US" sz="1600" dirty="0">
                        <a:latin typeface="Century Gothic" pitchFamily="34" charset="0"/>
                      </a:endParaRPr>
                    </a:p>
                  </a:txBody>
                  <a:tcPr>
                    <a:solidFill>
                      <a:schemeClr val="bg1">
                        <a:lumMod val="50000"/>
                      </a:schemeClr>
                    </a:solidFill>
                  </a:tcPr>
                </a:tc>
                <a:tc>
                  <a:txBody>
                    <a:bodyPr/>
                    <a:lstStyle/>
                    <a:p>
                      <a:r>
                        <a:rPr lang="en-US" sz="1600" dirty="0" smtClean="0"/>
                        <a:t>Research</a:t>
                      </a:r>
                      <a:r>
                        <a:rPr lang="en-US" sz="1600" baseline="0" dirty="0" smtClean="0"/>
                        <a:t> Paper Title</a:t>
                      </a:r>
                      <a:endParaRPr lang="en-US" sz="1600" dirty="0">
                        <a:latin typeface="Century Gothic" pitchFamily="34" charset="0"/>
                      </a:endParaRPr>
                    </a:p>
                  </a:txBody>
                  <a:tcPr>
                    <a:solidFill>
                      <a:schemeClr val="bg1">
                        <a:lumMod val="50000"/>
                      </a:schemeClr>
                    </a:solidFill>
                  </a:tcPr>
                </a:tc>
                <a:tc>
                  <a:txBody>
                    <a:bodyPr/>
                    <a:lstStyle/>
                    <a:p>
                      <a:r>
                        <a:rPr lang="en-US" sz="1600" dirty="0" smtClean="0"/>
                        <a:t>Abstract /Summery</a:t>
                      </a:r>
                      <a:endParaRPr lang="en-US" sz="1600" dirty="0">
                        <a:latin typeface="Century Gothic" pitchFamily="34" charset="0"/>
                      </a:endParaRPr>
                    </a:p>
                  </a:txBody>
                  <a:tcPr>
                    <a:solidFill>
                      <a:schemeClr val="bg1">
                        <a:lumMod val="50000"/>
                      </a:schemeClr>
                    </a:solidFill>
                  </a:tcPr>
                </a:tc>
                <a:tc>
                  <a:txBody>
                    <a:bodyPr/>
                    <a:lstStyle/>
                    <a:p>
                      <a:r>
                        <a:rPr lang="en-US" sz="1600" dirty="0" smtClean="0"/>
                        <a:t>Published Month &amp; Year</a:t>
                      </a:r>
                      <a:endParaRPr lang="en-US" sz="1600" dirty="0">
                        <a:latin typeface="Century Gothic" pitchFamily="34" charset="0"/>
                      </a:endParaRPr>
                    </a:p>
                  </a:txBody>
                  <a:tcPr>
                    <a:solidFill>
                      <a:schemeClr val="bg1">
                        <a:lumMod val="50000"/>
                      </a:schemeClr>
                    </a:solidFill>
                  </a:tcPr>
                </a:tc>
              </a:tr>
              <a:tr h="909214">
                <a:tc>
                  <a:txBody>
                    <a:bodyPr/>
                    <a:lstStyle/>
                    <a:p>
                      <a:pPr algn="ctr"/>
                      <a:r>
                        <a:rPr lang="en-US" sz="1100" dirty="0" smtClean="0">
                          <a:latin typeface="Century Gothic" pitchFamily="34" charset="0"/>
                        </a:rPr>
                        <a:t>1</a:t>
                      </a:r>
                      <a:endParaRPr lang="en-US" sz="1100" b="0" dirty="0">
                        <a:latin typeface="Century Gothic" pitchFamily="34" charset="0"/>
                      </a:endParaRPr>
                    </a:p>
                  </a:txBody>
                  <a:tcPr>
                    <a:noFill/>
                  </a:tcPr>
                </a:tc>
                <a:tc>
                  <a:txBody>
                    <a:bodyPr/>
                    <a:lstStyle/>
                    <a:p>
                      <a:pPr algn="just"/>
                      <a:r>
                        <a:rPr lang="en-US" sz="1100" kern="1200" dirty="0" smtClean="0">
                          <a:effectLst/>
                          <a:latin typeface="Century Gothic" pitchFamily="34" charset="0"/>
                        </a:rPr>
                        <a:t>Asraa Al-</a:t>
                      </a:r>
                      <a:r>
                        <a:rPr lang="en-US" sz="1100" kern="1200" dirty="0" err="1" smtClean="0">
                          <a:effectLst/>
                          <a:latin typeface="Century Gothic" pitchFamily="34" charset="0"/>
                        </a:rPr>
                        <a:t>Wazzan</a:t>
                      </a:r>
                      <a:r>
                        <a:rPr lang="en-US" sz="1100" kern="1200" dirty="0" smtClean="0">
                          <a:effectLst/>
                          <a:latin typeface="Century Gothic" pitchFamily="34" charset="0"/>
                        </a:rPr>
                        <a:t>,</a:t>
                      </a:r>
                    </a:p>
                    <a:p>
                      <a:pPr algn="just"/>
                      <a:r>
                        <a:rPr lang="en-US" sz="1100" kern="1200" dirty="0" smtClean="0">
                          <a:effectLst/>
                          <a:latin typeface="Century Gothic" pitchFamily="34" charset="0"/>
                        </a:rPr>
                        <a:t>Farah Al-Ali,</a:t>
                      </a:r>
                    </a:p>
                    <a:p>
                      <a:pPr algn="just"/>
                      <a:r>
                        <a:rPr lang="en-US" sz="1100" kern="1200" dirty="0" smtClean="0">
                          <a:effectLst/>
                          <a:latin typeface="Century Gothic" pitchFamily="34" charset="0"/>
                        </a:rPr>
                        <a:t>Rawan Al-Farhan,</a:t>
                      </a:r>
                    </a:p>
                    <a:p>
                      <a:pPr algn="just"/>
                      <a:r>
                        <a:rPr lang="en-US" sz="1100" kern="1200" dirty="0" smtClean="0">
                          <a:effectLst/>
                          <a:latin typeface="Century Gothic" pitchFamily="34" charset="0"/>
                        </a:rPr>
                        <a:t>Mohammed El-</a:t>
                      </a:r>
                      <a:r>
                        <a:rPr lang="en-US" sz="1100" kern="1200" dirty="0" err="1" smtClean="0">
                          <a:effectLst/>
                          <a:latin typeface="Century Gothic" pitchFamily="34" charset="0"/>
                        </a:rPr>
                        <a:t>Abd</a:t>
                      </a:r>
                      <a:endParaRPr lang="en-US" sz="1100" kern="1200" dirty="0" smtClean="0">
                        <a:effectLst/>
                        <a:latin typeface="Century Gothic" pitchFamily="34" charset="0"/>
                      </a:endParaRPr>
                    </a:p>
                    <a:p>
                      <a:pPr algn="just"/>
                      <a:endParaRPr lang="en-US" sz="1100" b="0" dirty="0">
                        <a:latin typeface="Century Gothic" pitchFamily="34" charset="0"/>
                      </a:endParaRPr>
                    </a:p>
                  </a:txBody>
                  <a:tcPr>
                    <a:noFill/>
                  </a:tcPr>
                </a:tc>
                <a:tc>
                  <a:txBody>
                    <a:bodyPr/>
                    <a:lstStyle/>
                    <a:p>
                      <a:pPr algn="just"/>
                      <a:r>
                        <a:rPr lang="en-US" sz="1100" dirty="0" smtClean="0">
                          <a:latin typeface="Century Gothic" pitchFamily="34" charset="0"/>
                        </a:rPr>
                        <a:t>Tour-Guide</a:t>
                      </a:r>
                      <a:r>
                        <a:rPr lang="en-US" sz="1100" baseline="0" dirty="0" smtClean="0">
                          <a:latin typeface="Century Gothic" pitchFamily="34" charset="0"/>
                        </a:rPr>
                        <a:t> Robot.</a:t>
                      </a:r>
                      <a:endParaRPr lang="en-US" sz="1100" b="0" dirty="0">
                        <a:latin typeface="Century Gothic" pitchFamily="34" charset="0"/>
                      </a:endParaRPr>
                    </a:p>
                  </a:txBody>
                  <a:tcPr>
                    <a:noFill/>
                  </a:tcPr>
                </a:tc>
                <a:tc>
                  <a:txBody>
                    <a:bodyPr/>
                    <a:lstStyle/>
                    <a:p>
                      <a:pPr algn="just"/>
                      <a:r>
                        <a:rPr lang="en-US" sz="1100" kern="1200" dirty="0" smtClean="0">
                          <a:effectLst/>
                          <a:latin typeface="Century Gothic" pitchFamily="34" charset="0"/>
                        </a:rPr>
                        <a:t>In this work, we introduce the implementation of a tour-guide robot using Kinect technology to ease the process of tourist guides. The robot will replace the current human guide.</a:t>
                      </a:r>
                      <a:endParaRPr lang="en-US" sz="1100" b="0" dirty="0">
                        <a:latin typeface="Century Gothic" pitchFamily="34" charset="0"/>
                      </a:endParaRPr>
                    </a:p>
                  </a:txBody>
                  <a:tcPr>
                    <a:noFill/>
                  </a:tcPr>
                </a:tc>
                <a:tc>
                  <a:txBody>
                    <a:bodyPr/>
                    <a:lstStyle/>
                    <a:p>
                      <a:pPr algn="just"/>
                      <a:r>
                        <a:rPr lang="en-US" sz="1100" dirty="0" smtClean="0">
                          <a:latin typeface="Century Gothic" pitchFamily="34" charset="0"/>
                        </a:rPr>
                        <a:t>March 2013</a:t>
                      </a:r>
                      <a:endParaRPr lang="en-US" sz="1100" dirty="0">
                        <a:latin typeface="Century Gothic" pitchFamily="34" charset="0"/>
                      </a:endParaRPr>
                    </a:p>
                  </a:txBody>
                  <a:tcPr>
                    <a:noFill/>
                  </a:tcPr>
                </a:tc>
              </a:tr>
              <a:tr h="1689751">
                <a:tc>
                  <a:txBody>
                    <a:bodyPr/>
                    <a:lstStyle/>
                    <a:p>
                      <a:pPr algn="ctr"/>
                      <a:r>
                        <a:rPr lang="en-US" sz="1100" dirty="0" smtClean="0">
                          <a:latin typeface="Century Gothic" pitchFamily="34" charset="0"/>
                        </a:rPr>
                        <a:t>2</a:t>
                      </a:r>
                      <a:endParaRPr lang="en-US" sz="1100" b="0" dirty="0">
                        <a:latin typeface="Century Gothic" pitchFamily="34" charset="0"/>
                      </a:endParaRPr>
                    </a:p>
                  </a:txBody>
                  <a:tcPr>
                    <a:noFill/>
                  </a:tcPr>
                </a:tc>
                <a:tc>
                  <a:txBody>
                    <a:bodyPr/>
                    <a:lstStyle/>
                    <a:p>
                      <a:pPr marL="0" marR="0" indent="0" algn="just" defTabSz="914226" rtl="0" eaLnBrk="1" fontAlgn="auto" latinLnBrk="0" hangingPunct="1">
                        <a:lnSpc>
                          <a:spcPct val="100000"/>
                        </a:lnSpc>
                        <a:spcBef>
                          <a:spcPts val="0"/>
                        </a:spcBef>
                        <a:spcAft>
                          <a:spcPts val="0"/>
                        </a:spcAft>
                        <a:buClrTx/>
                        <a:buSzTx/>
                        <a:buFontTx/>
                        <a:buNone/>
                        <a:tabLst/>
                        <a:defRPr/>
                      </a:pPr>
                      <a:r>
                        <a:rPr lang="en-US" sz="1100" kern="1200" dirty="0" smtClean="0">
                          <a:effectLst/>
                          <a:latin typeface="Century Gothic" pitchFamily="34" charset="0"/>
                        </a:rPr>
                        <a:t>Marc Donner,</a:t>
                      </a:r>
                    </a:p>
                    <a:p>
                      <a:pPr marL="0" marR="0" indent="0" algn="just" defTabSz="914226" rtl="0" eaLnBrk="1" fontAlgn="auto" latinLnBrk="0" hangingPunct="1">
                        <a:lnSpc>
                          <a:spcPct val="100000"/>
                        </a:lnSpc>
                        <a:spcBef>
                          <a:spcPts val="0"/>
                        </a:spcBef>
                        <a:spcAft>
                          <a:spcPts val="0"/>
                        </a:spcAft>
                        <a:buClrTx/>
                        <a:buSzTx/>
                        <a:buFontTx/>
                        <a:buNone/>
                        <a:tabLst/>
                        <a:defRPr/>
                      </a:pPr>
                      <a:r>
                        <a:rPr lang="en-US" sz="1100" kern="1200" dirty="0" smtClean="0">
                          <a:effectLst/>
                          <a:latin typeface="Century Gothic" pitchFamily="34" charset="0"/>
                        </a:rPr>
                        <a:t>Marian Himstedt,</a:t>
                      </a:r>
                    </a:p>
                    <a:p>
                      <a:pPr marL="0" marR="0" indent="0" algn="just" defTabSz="914226" rtl="0" eaLnBrk="1" fontAlgn="auto" latinLnBrk="0" hangingPunct="1">
                        <a:lnSpc>
                          <a:spcPct val="100000"/>
                        </a:lnSpc>
                        <a:spcBef>
                          <a:spcPts val="0"/>
                        </a:spcBef>
                        <a:spcAft>
                          <a:spcPts val="0"/>
                        </a:spcAft>
                        <a:buClrTx/>
                        <a:buSzTx/>
                        <a:buFontTx/>
                        <a:buNone/>
                        <a:tabLst/>
                        <a:defRPr/>
                      </a:pPr>
                      <a:r>
                        <a:rPr lang="en-US" sz="1100" kern="1200" dirty="0" smtClean="0">
                          <a:effectLst/>
                          <a:latin typeface="Century Gothic" pitchFamily="34" charset="0"/>
                        </a:rPr>
                        <a:t>Sven Hellbach, </a:t>
                      </a:r>
                    </a:p>
                    <a:p>
                      <a:pPr marL="0" marR="0" indent="0" algn="just" defTabSz="914226" rtl="0" eaLnBrk="1" fontAlgn="auto" latinLnBrk="0" hangingPunct="1">
                        <a:lnSpc>
                          <a:spcPct val="100000"/>
                        </a:lnSpc>
                        <a:spcBef>
                          <a:spcPts val="0"/>
                        </a:spcBef>
                        <a:spcAft>
                          <a:spcPts val="0"/>
                        </a:spcAft>
                        <a:buClrTx/>
                        <a:buSzTx/>
                        <a:buFontTx/>
                        <a:buNone/>
                        <a:tabLst/>
                        <a:defRPr/>
                      </a:pPr>
                      <a:r>
                        <a:rPr lang="en-US" sz="1100" kern="1200" dirty="0" smtClean="0">
                          <a:effectLst/>
                          <a:latin typeface="Century Gothic" pitchFamily="34" charset="0"/>
                        </a:rPr>
                        <a:t>Hans-Joachim Boehme</a:t>
                      </a:r>
                    </a:p>
                    <a:p>
                      <a:pPr algn="just"/>
                      <a:endParaRPr lang="en-US" sz="1100" b="0" dirty="0">
                        <a:latin typeface="Century Gothic" pitchFamily="34" charset="0"/>
                      </a:endParaRPr>
                    </a:p>
                  </a:txBody>
                  <a:tcPr>
                    <a:noFill/>
                  </a:tcPr>
                </a:tc>
                <a:tc>
                  <a:txBody>
                    <a:bodyPr/>
                    <a:lstStyle/>
                    <a:p>
                      <a:pPr algn="just"/>
                      <a:r>
                        <a:rPr lang="en-US" sz="1100" kern="1200" dirty="0" smtClean="0">
                          <a:effectLst/>
                          <a:latin typeface="Century Gothic" pitchFamily="34" charset="0"/>
                        </a:rPr>
                        <a:t>Awakening history: Preparing a museum tour guide</a:t>
                      </a:r>
                    </a:p>
                    <a:p>
                      <a:pPr algn="just"/>
                      <a:r>
                        <a:rPr lang="en-US" sz="1100" kern="1200" dirty="0" smtClean="0">
                          <a:effectLst/>
                          <a:latin typeface="Century Gothic" pitchFamily="34" charset="0"/>
                        </a:rPr>
                        <a:t>robot for augmenting exhibits.</a:t>
                      </a:r>
                      <a:endParaRPr lang="en-US" sz="1100" b="0" kern="1200" dirty="0" smtClean="0">
                        <a:solidFill>
                          <a:schemeClr val="dk1"/>
                        </a:solidFill>
                        <a:effectLst/>
                        <a:latin typeface="Century Gothic" pitchFamily="34" charset="0"/>
                        <a:ea typeface="+mn-ea"/>
                        <a:cs typeface="+mn-cs"/>
                      </a:endParaRPr>
                    </a:p>
                  </a:txBody>
                  <a:tcPr>
                    <a:noFill/>
                  </a:tcPr>
                </a:tc>
                <a:tc>
                  <a:txBody>
                    <a:bodyPr/>
                    <a:lstStyle/>
                    <a:p>
                      <a:pPr algn="just"/>
                      <a:r>
                        <a:rPr lang="en-US" sz="1100" kern="1200" dirty="0" smtClean="0">
                          <a:solidFill>
                            <a:schemeClr val="dk1"/>
                          </a:solidFill>
                          <a:effectLst/>
                          <a:latin typeface="Century Gothic" pitchFamily="34" charset="0"/>
                          <a:ea typeface="+mn-ea"/>
                          <a:cs typeface="+mn-cs"/>
                        </a:rPr>
                        <a:t>While  the   idea   of  tour   guide   robots  has   been addressed several  times,  applying a  video-projector based  augmented   reality  component to  this  scenario   is  rather new.  We show  requirements of the  localization system  of the  robot and how they can be fulﬁlled,  as well as a basic system for projection correction</a:t>
                      </a:r>
                      <a:r>
                        <a:rPr lang="en-US" sz="1100" kern="1200" baseline="0" dirty="0" smtClean="0">
                          <a:solidFill>
                            <a:schemeClr val="dk1"/>
                          </a:solidFill>
                          <a:effectLst/>
                          <a:latin typeface="Century Gothic" pitchFamily="34" charset="0"/>
                          <a:ea typeface="+mn-ea"/>
                          <a:cs typeface="+mn-cs"/>
                        </a:rPr>
                        <a:t> </a:t>
                      </a:r>
                      <a:r>
                        <a:rPr lang="en-US" sz="1100" kern="1200" dirty="0" smtClean="0">
                          <a:solidFill>
                            <a:schemeClr val="dk1"/>
                          </a:solidFill>
                          <a:effectLst/>
                          <a:latin typeface="Century Gothic" pitchFamily="34" charset="0"/>
                          <a:ea typeface="+mn-ea"/>
                          <a:cs typeface="+mn-cs"/>
                        </a:rPr>
                        <a:t>and  its suitability for  this  scenario.</a:t>
                      </a:r>
                      <a:endParaRPr lang="en-US" sz="800" b="0" dirty="0">
                        <a:latin typeface="Century Gothic" pitchFamily="34" charset="0"/>
                      </a:endParaRPr>
                    </a:p>
                  </a:txBody>
                  <a:tcPr>
                    <a:noFill/>
                  </a:tcPr>
                </a:tc>
                <a:tc>
                  <a:txBody>
                    <a:bodyPr/>
                    <a:lstStyle/>
                    <a:p>
                      <a:pPr algn="just"/>
                      <a:r>
                        <a:rPr lang="en-US" sz="1100" dirty="0" smtClean="0">
                          <a:latin typeface="Century Gothic" pitchFamily="34" charset="0"/>
                        </a:rPr>
                        <a:t>Sept 2014</a:t>
                      </a:r>
                      <a:endParaRPr lang="en-US" sz="1100" dirty="0">
                        <a:latin typeface="Century Gothic" pitchFamily="34" charset="0"/>
                      </a:endParaRPr>
                    </a:p>
                  </a:txBody>
                  <a:tcPr>
                    <a:noFill/>
                  </a:tcPr>
                </a:tc>
              </a:tr>
              <a:tr h="1267397">
                <a:tc>
                  <a:txBody>
                    <a:bodyPr/>
                    <a:lstStyle/>
                    <a:p>
                      <a:pPr algn="ctr"/>
                      <a:r>
                        <a:rPr lang="en-US" sz="1100" dirty="0" smtClean="0">
                          <a:latin typeface="Century Gothic" pitchFamily="34" charset="0"/>
                        </a:rPr>
                        <a:t>3</a:t>
                      </a:r>
                      <a:endParaRPr lang="en-US" sz="1100" dirty="0">
                        <a:latin typeface="Century Gothic" pitchFamily="34" charset="0"/>
                      </a:endParaRPr>
                    </a:p>
                  </a:txBody>
                  <a:tcPr>
                    <a:noFill/>
                  </a:tcPr>
                </a:tc>
                <a:tc>
                  <a:txBody>
                    <a:bodyPr/>
                    <a:lstStyle/>
                    <a:p>
                      <a:pPr algn="just"/>
                      <a:r>
                        <a:rPr lang="en-US" sz="1100" kern="1200" dirty="0" err="1" smtClean="0">
                          <a:solidFill>
                            <a:schemeClr val="dk1"/>
                          </a:solidFill>
                          <a:effectLst/>
                          <a:latin typeface="Century Gothic" pitchFamily="34" charset="0"/>
                          <a:ea typeface="+mn-ea"/>
                          <a:cs typeface="+mn-cs"/>
                        </a:rPr>
                        <a:t>A.Denker</a:t>
                      </a:r>
                      <a:r>
                        <a:rPr lang="en-US" sz="1100" i="1" kern="1200" dirty="0" smtClean="0">
                          <a:solidFill>
                            <a:schemeClr val="dk1"/>
                          </a:solidFill>
                          <a:effectLst/>
                          <a:latin typeface="Century Gothic" pitchFamily="34" charset="0"/>
                          <a:ea typeface="+mn-ea"/>
                          <a:cs typeface="+mn-cs"/>
                        </a:rPr>
                        <a:t>,</a:t>
                      </a:r>
                    </a:p>
                    <a:p>
                      <a:pPr algn="just"/>
                      <a:r>
                        <a:rPr lang="en-US" sz="1100" kern="1200" dirty="0" smtClean="0">
                          <a:solidFill>
                            <a:schemeClr val="dk1"/>
                          </a:solidFill>
                          <a:effectLst/>
                          <a:latin typeface="Century Gothic" pitchFamily="34" charset="0"/>
                          <a:ea typeface="+mn-ea"/>
                          <a:cs typeface="+mn-cs"/>
                        </a:rPr>
                        <a:t>A. U. </a:t>
                      </a:r>
                      <a:r>
                        <a:rPr lang="en-US" sz="1100" kern="1200" dirty="0" err="1" smtClean="0">
                          <a:solidFill>
                            <a:schemeClr val="dk1"/>
                          </a:solidFill>
                          <a:effectLst/>
                          <a:latin typeface="Century Gothic" pitchFamily="34" charset="0"/>
                          <a:ea typeface="+mn-ea"/>
                          <a:cs typeface="+mn-cs"/>
                        </a:rPr>
                        <a:t>Dilek</a:t>
                      </a:r>
                      <a:r>
                        <a:rPr lang="en-US" sz="1100" kern="1200" dirty="0" smtClean="0">
                          <a:solidFill>
                            <a:schemeClr val="dk1"/>
                          </a:solidFill>
                          <a:effectLst/>
                          <a:latin typeface="Century Gothic" pitchFamily="34" charset="0"/>
                          <a:ea typeface="+mn-ea"/>
                          <a:cs typeface="+mn-cs"/>
                        </a:rPr>
                        <a:t>,</a:t>
                      </a:r>
                    </a:p>
                    <a:p>
                      <a:pPr algn="just"/>
                      <a:r>
                        <a:rPr lang="en-US" sz="1100" kern="1200" dirty="0" smtClean="0">
                          <a:solidFill>
                            <a:schemeClr val="dk1"/>
                          </a:solidFill>
                          <a:effectLst/>
                          <a:latin typeface="Century Gothic" pitchFamily="34" charset="0"/>
                          <a:ea typeface="+mn-ea"/>
                          <a:cs typeface="+mn-cs"/>
                        </a:rPr>
                        <a:t>B. </a:t>
                      </a:r>
                      <a:r>
                        <a:rPr lang="en-US" sz="1100" kern="1200" dirty="0" err="1" smtClean="0">
                          <a:solidFill>
                            <a:schemeClr val="dk1"/>
                          </a:solidFill>
                          <a:effectLst/>
                          <a:latin typeface="Century Gothic" pitchFamily="34" charset="0"/>
                          <a:ea typeface="+mn-ea"/>
                          <a:cs typeface="+mn-cs"/>
                        </a:rPr>
                        <a:t>Sarıoğlu</a:t>
                      </a:r>
                      <a:r>
                        <a:rPr lang="en-US" sz="1100" kern="1200" dirty="0" smtClean="0">
                          <a:solidFill>
                            <a:schemeClr val="dk1"/>
                          </a:solidFill>
                          <a:effectLst/>
                          <a:latin typeface="Century Gothic" pitchFamily="34" charset="0"/>
                          <a:ea typeface="+mn-ea"/>
                          <a:cs typeface="+mn-cs"/>
                        </a:rPr>
                        <a:t>,</a:t>
                      </a:r>
                    </a:p>
                    <a:p>
                      <a:pPr algn="just"/>
                      <a:r>
                        <a:rPr lang="en-US" sz="1100" kern="1200" dirty="0" smtClean="0">
                          <a:solidFill>
                            <a:schemeClr val="dk1"/>
                          </a:solidFill>
                          <a:effectLst/>
                          <a:latin typeface="Century Gothic" pitchFamily="34" charset="0"/>
                          <a:ea typeface="+mn-ea"/>
                          <a:cs typeface="+mn-cs"/>
                        </a:rPr>
                        <a:t>J. </a:t>
                      </a:r>
                      <a:r>
                        <a:rPr lang="en-US" sz="1100" kern="1200" dirty="0" err="1" smtClean="0">
                          <a:solidFill>
                            <a:schemeClr val="dk1"/>
                          </a:solidFill>
                          <a:effectLst/>
                          <a:latin typeface="Century Gothic" pitchFamily="34" charset="0"/>
                          <a:ea typeface="+mn-ea"/>
                          <a:cs typeface="+mn-cs"/>
                        </a:rPr>
                        <a:t>Savaş</a:t>
                      </a:r>
                      <a:r>
                        <a:rPr lang="en-US" sz="1100" kern="1200" dirty="0" smtClean="0">
                          <a:solidFill>
                            <a:schemeClr val="dk1"/>
                          </a:solidFill>
                          <a:effectLst/>
                          <a:latin typeface="Century Gothic" pitchFamily="34" charset="0"/>
                          <a:ea typeface="+mn-ea"/>
                          <a:cs typeface="+mn-cs"/>
                        </a:rPr>
                        <a:t>,</a:t>
                      </a:r>
                    </a:p>
                    <a:p>
                      <a:pPr algn="just"/>
                      <a:r>
                        <a:rPr lang="en-US" sz="1100" kern="1200" dirty="0" smtClean="0">
                          <a:solidFill>
                            <a:schemeClr val="dk1"/>
                          </a:solidFill>
                          <a:effectLst/>
                          <a:latin typeface="Century Gothic" pitchFamily="34" charset="0"/>
                          <a:ea typeface="+mn-ea"/>
                          <a:cs typeface="+mn-cs"/>
                        </a:rPr>
                        <a:t>Y.D. </a:t>
                      </a:r>
                      <a:r>
                        <a:rPr lang="en-US" sz="1100" kern="1200" dirty="0" err="1" smtClean="0">
                          <a:solidFill>
                            <a:schemeClr val="dk1"/>
                          </a:solidFill>
                          <a:effectLst/>
                          <a:latin typeface="Century Gothic" pitchFamily="34" charset="0"/>
                          <a:ea typeface="+mn-ea"/>
                          <a:cs typeface="+mn-cs"/>
                        </a:rPr>
                        <a:t>Gökdel</a:t>
                      </a:r>
                      <a:r>
                        <a:rPr lang="en-US" sz="1100" kern="1200" dirty="0" smtClean="0">
                          <a:solidFill>
                            <a:schemeClr val="dk1"/>
                          </a:solidFill>
                          <a:effectLst/>
                          <a:latin typeface="Century Gothic" pitchFamily="34" charset="0"/>
                          <a:ea typeface="+mn-ea"/>
                          <a:cs typeface="+mn-cs"/>
                        </a:rPr>
                        <a:t> </a:t>
                      </a:r>
                      <a:endParaRPr lang="en-US" sz="1100" dirty="0">
                        <a:latin typeface="Century Gothic" pitchFamily="34" charset="0"/>
                      </a:endParaRPr>
                    </a:p>
                  </a:txBody>
                  <a:tcPr>
                    <a:noFill/>
                  </a:tcPr>
                </a:tc>
                <a:tc>
                  <a:txBody>
                    <a:bodyPr/>
                    <a:lstStyle/>
                    <a:p>
                      <a:pPr algn="just"/>
                      <a:r>
                        <a:rPr lang="en-US" sz="1100" b="0" kern="1200" dirty="0" smtClean="0">
                          <a:solidFill>
                            <a:schemeClr val="dk1"/>
                          </a:solidFill>
                          <a:effectLst/>
                          <a:latin typeface="Century Gothic" pitchFamily="34" charset="0"/>
                          <a:ea typeface="+mn-ea"/>
                          <a:cs typeface="+mn-cs"/>
                        </a:rPr>
                        <a:t>RoboSantral:</a:t>
                      </a:r>
                      <a:r>
                        <a:rPr lang="en-US" sz="1100" b="0" kern="1200" baseline="0" dirty="0" smtClean="0">
                          <a:solidFill>
                            <a:schemeClr val="dk1"/>
                          </a:solidFill>
                          <a:effectLst/>
                          <a:latin typeface="Century Gothic" pitchFamily="34" charset="0"/>
                          <a:ea typeface="+mn-ea"/>
                          <a:cs typeface="+mn-cs"/>
                        </a:rPr>
                        <a:t> </a:t>
                      </a:r>
                      <a:r>
                        <a:rPr lang="en-US" sz="1100" b="0" kern="1200" dirty="0" smtClean="0">
                          <a:solidFill>
                            <a:schemeClr val="dk1"/>
                          </a:solidFill>
                          <a:effectLst/>
                          <a:latin typeface="Century Gothic" pitchFamily="34" charset="0"/>
                          <a:ea typeface="+mn-ea"/>
                          <a:cs typeface="+mn-cs"/>
                        </a:rPr>
                        <a:t>An</a:t>
                      </a:r>
                      <a:r>
                        <a:rPr lang="en-US" sz="1100" b="0" kern="1200" baseline="0" dirty="0" smtClean="0">
                          <a:solidFill>
                            <a:schemeClr val="dk1"/>
                          </a:solidFill>
                          <a:effectLst/>
                          <a:latin typeface="Century Gothic" pitchFamily="34" charset="0"/>
                          <a:ea typeface="+mn-ea"/>
                          <a:cs typeface="+mn-cs"/>
                        </a:rPr>
                        <a:t> </a:t>
                      </a:r>
                      <a:r>
                        <a:rPr lang="en-US" sz="1100" b="0" kern="1200" dirty="0" smtClean="0">
                          <a:solidFill>
                            <a:schemeClr val="dk1"/>
                          </a:solidFill>
                          <a:effectLst/>
                          <a:latin typeface="Century Gothic" pitchFamily="34" charset="0"/>
                          <a:ea typeface="+mn-ea"/>
                          <a:cs typeface="+mn-cs"/>
                        </a:rPr>
                        <a:t>autonomous mobile guide robot.</a:t>
                      </a:r>
                    </a:p>
                  </a:txBody>
                  <a:tcPr>
                    <a:noFill/>
                  </a:tcPr>
                </a:tc>
                <a:tc>
                  <a:txBody>
                    <a:bodyPr/>
                    <a:lstStyle/>
                    <a:p>
                      <a:pPr marL="0" marR="0" indent="0" algn="just" defTabSz="914226" rtl="0" eaLnBrk="1" fontAlgn="auto" latinLnBrk="0" hangingPunct="1">
                        <a:lnSpc>
                          <a:spcPct val="100000"/>
                        </a:lnSpc>
                        <a:spcBef>
                          <a:spcPts val="0"/>
                        </a:spcBef>
                        <a:spcAft>
                          <a:spcPts val="0"/>
                        </a:spcAft>
                        <a:buClrTx/>
                        <a:buSzTx/>
                        <a:buFontTx/>
                        <a:buNone/>
                        <a:tabLst/>
                        <a:defRPr/>
                      </a:pPr>
                      <a:r>
                        <a:rPr lang="en-US" sz="1100" kern="1200" dirty="0" smtClean="0">
                          <a:effectLst/>
                          <a:latin typeface="Century Gothic" pitchFamily="34" charset="0"/>
                        </a:rPr>
                        <a:t>RoboSantral,   An   autonomous   mobile   robot   which   has   been designed and realized in order to guide the visitors through a university campus, is presented in this paper. This robot accompanies guests through the campus and gives presentations on predefined locations. </a:t>
                      </a:r>
                      <a:endParaRPr lang="en-US" sz="1100" b="0" i="0" kern="1200" dirty="0" smtClean="0">
                        <a:solidFill>
                          <a:schemeClr val="dk1"/>
                        </a:solidFill>
                        <a:effectLst/>
                        <a:latin typeface="Century Gothic" pitchFamily="34" charset="0"/>
                        <a:ea typeface="+mn-ea"/>
                        <a:cs typeface="+mn-cs"/>
                      </a:endParaRPr>
                    </a:p>
                  </a:txBody>
                  <a:tcPr>
                    <a:noFill/>
                  </a:tcPr>
                </a:tc>
                <a:tc>
                  <a:txBody>
                    <a:bodyPr/>
                    <a:lstStyle/>
                    <a:p>
                      <a:pPr algn="just"/>
                      <a:r>
                        <a:rPr lang="en-US" sz="1100" dirty="0" smtClean="0">
                          <a:latin typeface="Century Gothic" pitchFamily="34" charset="0"/>
                        </a:rPr>
                        <a:t>March</a:t>
                      </a:r>
                      <a:r>
                        <a:rPr lang="en-US" sz="1100" baseline="0" dirty="0" smtClean="0">
                          <a:latin typeface="Century Gothic" pitchFamily="34" charset="0"/>
                        </a:rPr>
                        <a:t> 2015</a:t>
                      </a:r>
                      <a:endParaRPr lang="en-US" sz="1100" dirty="0">
                        <a:latin typeface="Century Gothic" pitchFamily="34" charset="0"/>
                      </a:endParaRPr>
                    </a:p>
                  </a:txBody>
                  <a:tcPr>
                    <a:noFill/>
                  </a:tcPr>
                </a:tc>
              </a:tr>
            </a:tbl>
          </a:graphicData>
        </a:graphic>
      </p:graphicFrame>
      <p:sp>
        <p:nvSpPr>
          <p:cNvPr id="5" name="TextBox 41"/>
          <p:cNvSpPr txBox="1">
            <a:spLocks noChangeArrowheads="1"/>
          </p:cNvSpPr>
          <p:nvPr/>
        </p:nvSpPr>
        <p:spPr bwMode="auto">
          <a:xfrm>
            <a:off x="152400" y="229251"/>
            <a:ext cx="4095957" cy="661701"/>
          </a:xfrm>
          <a:prstGeom prst="rect">
            <a:avLst/>
          </a:prstGeom>
          <a:noFill/>
          <a:ln w="9525">
            <a:noFill/>
            <a:miter lim="800000"/>
            <a:headEnd/>
            <a:tailEnd/>
          </a:ln>
        </p:spPr>
        <p:txBody>
          <a:bodyPr wrap="none" lIns="91422" tIns="45711" rIns="91422" bIns="45711">
            <a:spAutoFit/>
          </a:bodyPr>
          <a:lstStyle/>
          <a:p>
            <a:r>
              <a:rPr lang="en-US" sz="3700" b="1" u="sng" dirty="0" smtClean="0">
                <a:latin typeface="Century Gothic" pitchFamily="34" charset="0"/>
                <a:cs typeface="Times New Roman" pitchFamily="18" charset="0"/>
              </a:rPr>
              <a:t>Literature Survey:</a:t>
            </a:r>
            <a:endParaRPr lang="en-US" sz="3700" b="1" u="sng" dirty="0">
              <a:latin typeface="Century Gothic" pitchFamily="34" charset="0"/>
              <a:cs typeface="Times New Roman" pitchFamily="18" charset="0"/>
            </a:endParaRPr>
          </a:p>
        </p:txBody>
      </p:sp>
    </p:spTree>
    <p:extLst>
      <p:ext uri="{BB962C8B-B14F-4D97-AF65-F5344CB8AC3E}">
        <p14:creationId xmlns:p14="http://schemas.microsoft.com/office/powerpoint/2010/main" val="224924280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18"/>
          <p:cNvSpPr txBox="1">
            <a:spLocks noChangeArrowheads="1"/>
          </p:cNvSpPr>
          <p:nvPr/>
        </p:nvSpPr>
        <p:spPr bwMode="auto">
          <a:xfrm>
            <a:off x="2745502" y="2719919"/>
            <a:ext cx="2143113" cy="975781"/>
          </a:xfrm>
          <a:prstGeom prst="rect">
            <a:avLst/>
          </a:prstGeom>
          <a:noFill/>
          <a:ln w="9525">
            <a:solidFill>
              <a:srgbClr val="000000"/>
            </a:solidFill>
            <a:miter lim="800000"/>
            <a:headEnd/>
            <a:tailEnd/>
          </a:ln>
        </p:spPr>
        <p:txBody>
          <a:bodyPr lIns="91422" tIns="45711" rIns="91422" bIns="45711"/>
          <a:lstStyle/>
          <a:p>
            <a:pPr algn="ctr" eaLnBrk="0" hangingPunct="0"/>
            <a:endParaRPr lang="en-US" dirty="0" smtClean="0">
              <a:latin typeface="Century Gothic" pitchFamily="34" charset="0"/>
              <a:ea typeface="Calibri" pitchFamily="34" charset="0"/>
              <a:cs typeface="Times New Roman" pitchFamily="18" charset="0"/>
            </a:endParaRPr>
          </a:p>
          <a:p>
            <a:pPr algn="ctr" eaLnBrk="0" hangingPunct="0"/>
            <a:r>
              <a:rPr lang="en-US" dirty="0" smtClean="0">
                <a:latin typeface="Century Gothic" pitchFamily="34" charset="0"/>
                <a:ea typeface="Calibri" pitchFamily="34" charset="0"/>
                <a:cs typeface="Times New Roman" pitchFamily="18" charset="0"/>
              </a:rPr>
              <a:t>Microcontroller</a:t>
            </a:r>
            <a:endParaRPr lang="en-US" dirty="0">
              <a:latin typeface="Century Gothic" pitchFamily="34" charset="0"/>
              <a:ea typeface="Calibri" pitchFamily="34" charset="0"/>
              <a:cs typeface="Times New Roman" pitchFamily="18" charset="0"/>
            </a:endParaRPr>
          </a:p>
        </p:txBody>
      </p:sp>
      <p:sp>
        <p:nvSpPr>
          <p:cNvPr id="4099" name="Text Box 17"/>
          <p:cNvSpPr txBox="1">
            <a:spLocks noChangeArrowheads="1"/>
          </p:cNvSpPr>
          <p:nvPr/>
        </p:nvSpPr>
        <p:spPr bwMode="auto">
          <a:xfrm>
            <a:off x="2712162" y="2012157"/>
            <a:ext cx="1895475" cy="531813"/>
          </a:xfrm>
          <a:prstGeom prst="rect">
            <a:avLst/>
          </a:prstGeom>
          <a:noFill/>
          <a:ln w="9525">
            <a:solidFill>
              <a:srgbClr val="000000"/>
            </a:solidFill>
            <a:miter lim="800000"/>
            <a:headEnd/>
            <a:tailEnd/>
          </a:ln>
        </p:spPr>
        <p:txBody>
          <a:bodyPr lIns="91422" tIns="45711" rIns="91422" bIns="45711"/>
          <a:lstStyle/>
          <a:p>
            <a:pPr algn="ctr" eaLnBrk="0" hangingPunct="0"/>
            <a:r>
              <a:rPr lang="en-US" dirty="0" smtClean="0">
                <a:latin typeface="Century Gothic" pitchFamily="34" charset="0"/>
                <a:ea typeface="Calibri" pitchFamily="34" charset="0"/>
                <a:cs typeface="Times New Roman" pitchFamily="18" charset="0"/>
              </a:rPr>
              <a:t>LCD (16X2)</a:t>
            </a:r>
            <a:endParaRPr lang="en-US" dirty="0">
              <a:latin typeface="Century Gothic" pitchFamily="34" charset="0"/>
              <a:ea typeface="Calibri" pitchFamily="34" charset="0"/>
              <a:cs typeface="Times New Roman" pitchFamily="18" charset="0"/>
            </a:endParaRPr>
          </a:p>
        </p:txBody>
      </p:sp>
      <p:sp>
        <p:nvSpPr>
          <p:cNvPr id="4100" name="Text Box 16"/>
          <p:cNvSpPr txBox="1">
            <a:spLocks noChangeArrowheads="1"/>
          </p:cNvSpPr>
          <p:nvPr/>
        </p:nvSpPr>
        <p:spPr bwMode="auto">
          <a:xfrm>
            <a:off x="564277" y="2330982"/>
            <a:ext cx="1895475" cy="531813"/>
          </a:xfrm>
          <a:prstGeom prst="rect">
            <a:avLst/>
          </a:prstGeom>
          <a:noFill/>
          <a:ln w="9525">
            <a:solidFill>
              <a:srgbClr val="000000"/>
            </a:solidFill>
            <a:miter lim="800000"/>
            <a:headEnd/>
            <a:tailEnd/>
          </a:ln>
        </p:spPr>
        <p:txBody>
          <a:bodyPr lIns="91422" tIns="45711" rIns="91422" bIns="45711"/>
          <a:lstStyle/>
          <a:p>
            <a:pPr algn="ctr" eaLnBrk="0" hangingPunct="0"/>
            <a:r>
              <a:rPr lang="en-US" dirty="0" smtClean="0">
                <a:latin typeface="Century Gothic" pitchFamily="34" charset="0"/>
                <a:ea typeface="Calibri" pitchFamily="34" charset="0"/>
                <a:cs typeface="Times New Roman" pitchFamily="18" charset="0"/>
              </a:rPr>
              <a:t>RFID Reader</a:t>
            </a:r>
            <a:endParaRPr lang="en-US" dirty="0">
              <a:latin typeface="Century Gothic" pitchFamily="34" charset="0"/>
              <a:ea typeface="Calibri" pitchFamily="34" charset="0"/>
              <a:cs typeface="Times New Roman" pitchFamily="18" charset="0"/>
            </a:endParaRPr>
          </a:p>
        </p:txBody>
      </p:sp>
      <p:sp>
        <p:nvSpPr>
          <p:cNvPr id="4101" name="Text Box 15"/>
          <p:cNvSpPr txBox="1">
            <a:spLocks noChangeArrowheads="1"/>
          </p:cNvSpPr>
          <p:nvPr/>
        </p:nvSpPr>
        <p:spPr bwMode="auto">
          <a:xfrm>
            <a:off x="2869326" y="3924300"/>
            <a:ext cx="1895475" cy="605763"/>
          </a:xfrm>
          <a:prstGeom prst="rect">
            <a:avLst/>
          </a:prstGeom>
          <a:noFill/>
          <a:ln w="9525">
            <a:solidFill>
              <a:srgbClr val="000000"/>
            </a:solidFill>
            <a:miter lim="800000"/>
            <a:headEnd/>
            <a:tailEnd/>
          </a:ln>
        </p:spPr>
        <p:txBody>
          <a:bodyPr lIns="91422" tIns="45711" rIns="91422" bIns="45711"/>
          <a:lstStyle/>
          <a:p>
            <a:pPr algn="ctr" eaLnBrk="0" hangingPunct="0"/>
            <a:r>
              <a:rPr lang="en-US" dirty="0" smtClean="0">
                <a:latin typeface="Century Gothic" pitchFamily="34" charset="0"/>
                <a:ea typeface="Calibri" pitchFamily="34" charset="0"/>
                <a:cs typeface="Times New Roman" pitchFamily="18" charset="0"/>
              </a:rPr>
              <a:t>Voice Playback Unit</a:t>
            </a:r>
            <a:endParaRPr lang="en-US" dirty="0">
              <a:latin typeface="Century Gothic" pitchFamily="34" charset="0"/>
              <a:ea typeface="Calibri" pitchFamily="34" charset="0"/>
              <a:cs typeface="Times New Roman" pitchFamily="18" charset="0"/>
            </a:endParaRPr>
          </a:p>
        </p:txBody>
      </p:sp>
      <p:sp>
        <p:nvSpPr>
          <p:cNvPr id="4102" name="Text Box 14"/>
          <p:cNvSpPr txBox="1">
            <a:spLocks noChangeArrowheads="1"/>
          </p:cNvSpPr>
          <p:nvPr/>
        </p:nvSpPr>
        <p:spPr bwMode="auto">
          <a:xfrm>
            <a:off x="6198129" y="3576475"/>
            <a:ext cx="1895475" cy="531813"/>
          </a:xfrm>
          <a:prstGeom prst="rect">
            <a:avLst/>
          </a:prstGeom>
          <a:noFill/>
          <a:ln w="9525">
            <a:solidFill>
              <a:srgbClr val="000000"/>
            </a:solidFill>
            <a:miter lim="800000"/>
            <a:headEnd/>
            <a:tailEnd/>
          </a:ln>
        </p:spPr>
        <p:txBody>
          <a:bodyPr lIns="91422" tIns="45711" rIns="91422" bIns="45711"/>
          <a:lstStyle/>
          <a:p>
            <a:pPr algn="ctr" eaLnBrk="0" hangingPunct="0"/>
            <a:r>
              <a:rPr lang="en-US" dirty="0" smtClean="0">
                <a:latin typeface="Century Gothic" pitchFamily="34" charset="0"/>
                <a:ea typeface="Calibri" pitchFamily="34" charset="0"/>
                <a:cs typeface="Times New Roman" pitchFamily="18" charset="0"/>
              </a:rPr>
              <a:t>Speaker</a:t>
            </a:r>
            <a:endParaRPr lang="en-US" dirty="0">
              <a:latin typeface="Century Gothic" pitchFamily="34" charset="0"/>
              <a:ea typeface="Calibri" pitchFamily="34" charset="0"/>
              <a:cs typeface="Times New Roman" pitchFamily="18" charset="0"/>
            </a:endParaRPr>
          </a:p>
        </p:txBody>
      </p:sp>
      <p:cxnSp>
        <p:nvCxnSpPr>
          <p:cNvPr id="4104" name="AutoShape 12"/>
          <p:cNvCxnSpPr>
            <a:cxnSpLocks noChangeShapeType="1"/>
          </p:cNvCxnSpPr>
          <p:nvPr/>
        </p:nvCxnSpPr>
        <p:spPr bwMode="auto">
          <a:xfrm>
            <a:off x="2459740" y="2797969"/>
            <a:ext cx="285750" cy="7938"/>
          </a:xfrm>
          <a:prstGeom prst="straightConnector1">
            <a:avLst/>
          </a:prstGeom>
          <a:noFill/>
          <a:ln w="9525">
            <a:solidFill>
              <a:srgbClr val="000000"/>
            </a:solidFill>
            <a:round/>
            <a:headEnd/>
            <a:tailEnd type="triangle" w="med" len="med"/>
          </a:ln>
        </p:spPr>
      </p:cxnSp>
      <p:cxnSp>
        <p:nvCxnSpPr>
          <p:cNvPr id="4106" name="AutoShape 10"/>
          <p:cNvCxnSpPr>
            <a:cxnSpLocks noChangeShapeType="1"/>
          </p:cNvCxnSpPr>
          <p:nvPr/>
        </p:nvCxnSpPr>
        <p:spPr bwMode="auto">
          <a:xfrm flipV="1">
            <a:off x="3659890" y="2577044"/>
            <a:ext cx="0" cy="142875"/>
          </a:xfrm>
          <a:prstGeom prst="straightConnector1">
            <a:avLst/>
          </a:prstGeom>
          <a:noFill/>
          <a:ln w="9525">
            <a:solidFill>
              <a:srgbClr val="000000"/>
            </a:solidFill>
            <a:round/>
            <a:headEnd/>
            <a:tailEnd type="triangle" w="med" len="med"/>
          </a:ln>
        </p:spPr>
      </p:cxnSp>
      <p:sp>
        <p:nvSpPr>
          <p:cNvPr id="4109" name="Text Box 8"/>
          <p:cNvSpPr txBox="1">
            <a:spLocks noChangeArrowheads="1"/>
          </p:cNvSpPr>
          <p:nvPr/>
        </p:nvSpPr>
        <p:spPr bwMode="auto">
          <a:xfrm>
            <a:off x="4953000" y="1926169"/>
            <a:ext cx="1895475" cy="636325"/>
          </a:xfrm>
          <a:prstGeom prst="rect">
            <a:avLst/>
          </a:prstGeom>
          <a:noFill/>
          <a:ln w="9525">
            <a:solidFill>
              <a:srgbClr val="000000"/>
            </a:solidFill>
            <a:miter lim="800000"/>
            <a:headEnd/>
            <a:tailEnd/>
          </a:ln>
        </p:spPr>
        <p:txBody>
          <a:bodyPr lIns="91422" tIns="45711" rIns="91422" bIns="45711"/>
          <a:lstStyle/>
          <a:p>
            <a:pPr algn="ctr" eaLnBrk="0" hangingPunct="0"/>
            <a:r>
              <a:rPr lang="en-US" dirty="0" smtClean="0">
                <a:latin typeface="Century Gothic" pitchFamily="34" charset="0"/>
                <a:ea typeface="Calibri" pitchFamily="34" charset="0"/>
                <a:cs typeface="Times New Roman" pitchFamily="18" charset="0"/>
              </a:rPr>
              <a:t>DC Motor Driver (L293D)</a:t>
            </a:r>
            <a:endParaRPr lang="en-US" dirty="0">
              <a:latin typeface="Century Gothic" pitchFamily="34" charset="0"/>
              <a:ea typeface="Calibri" pitchFamily="34" charset="0"/>
              <a:cs typeface="Times New Roman" pitchFamily="18" charset="0"/>
            </a:endParaRPr>
          </a:p>
        </p:txBody>
      </p:sp>
      <p:cxnSp>
        <p:nvCxnSpPr>
          <p:cNvPr id="4110" name="AutoShape 6"/>
          <p:cNvCxnSpPr>
            <a:cxnSpLocks noChangeShapeType="1"/>
          </p:cNvCxnSpPr>
          <p:nvPr/>
        </p:nvCxnSpPr>
        <p:spPr bwMode="auto">
          <a:xfrm flipV="1">
            <a:off x="5422015" y="2577047"/>
            <a:ext cx="0" cy="297657"/>
          </a:xfrm>
          <a:prstGeom prst="straightConnector1">
            <a:avLst/>
          </a:prstGeom>
          <a:noFill/>
          <a:ln w="9525">
            <a:solidFill>
              <a:srgbClr val="000000"/>
            </a:solidFill>
            <a:round/>
            <a:headEnd/>
            <a:tailEnd type="triangle" w="med" len="med"/>
          </a:ln>
        </p:spPr>
      </p:cxnSp>
      <p:cxnSp>
        <p:nvCxnSpPr>
          <p:cNvPr id="4111" name="AutoShape 4"/>
          <p:cNvCxnSpPr>
            <a:cxnSpLocks noChangeShapeType="1"/>
            <a:stCxn id="4098" idx="2"/>
            <a:endCxn id="4101" idx="0"/>
          </p:cNvCxnSpPr>
          <p:nvPr/>
        </p:nvCxnSpPr>
        <p:spPr bwMode="auto">
          <a:xfrm>
            <a:off x="3817059" y="3695700"/>
            <a:ext cx="5" cy="228600"/>
          </a:xfrm>
          <a:prstGeom prst="straightConnector1">
            <a:avLst/>
          </a:prstGeom>
          <a:noFill/>
          <a:ln w="9525">
            <a:solidFill>
              <a:srgbClr val="000000"/>
            </a:solidFill>
            <a:round/>
            <a:headEnd/>
            <a:tailEnd type="triangle" w="med" len="med"/>
          </a:ln>
        </p:spPr>
      </p:cxnSp>
      <p:sp>
        <p:nvSpPr>
          <p:cNvPr id="4112" name="Text Box 3"/>
          <p:cNvSpPr txBox="1">
            <a:spLocks noChangeArrowheads="1"/>
          </p:cNvSpPr>
          <p:nvPr/>
        </p:nvSpPr>
        <p:spPr bwMode="auto">
          <a:xfrm>
            <a:off x="564277" y="3040069"/>
            <a:ext cx="1895475" cy="531813"/>
          </a:xfrm>
          <a:prstGeom prst="rect">
            <a:avLst/>
          </a:prstGeom>
          <a:noFill/>
          <a:ln w="9525">
            <a:solidFill>
              <a:srgbClr val="000000"/>
            </a:solidFill>
            <a:miter lim="800000"/>
            <a:headEnd/>
            <a:tailEnd/>
          </a:ln>
        </p:spPr>
        <p:txBody>
          <a:bodyPr lIns="91422" tIns="45711" rIns="91422" bIns="45711"/>
          <a:lstStyle/>
          <a:p>
            <a:pPr algn="ctr" eaLnBrk="0" hangingPunct="0"/>
            <a:r>
              <a:rPr lang="en-US" dirty="0" smtClean="0">
                <a:latin typeface="Century Gothic" pitchFamily="34" charset="0"/>
                <a:ea typeface="Calibri" pitchFamily="34" charset="0"/>
                <a:cs typeface="Times New Roman" pitchFamily="18" charset="0"/>
              </a:rPr>
              <a:t>IR Sensors</a:t>
            </a:r>
            <a:endParaRPr lang="en-US" dirty="0">
              <a:latin typeface="Century Gothic" pitchFamily="34" charset="0"/>
              <a:ea typeface="Calibri" pitchFamily="34" charset="0"/>
              <a:cs typeface="Times New Roman" pitchFamily="18" charset="0"/>
            </a:endParaRPr>
          </a:p>
        </p:txBody>
      </p:sp>
      <p:cxnSp>
        <p:nvCxnSpPr>
          <p:cNvPr id="4113" name="AutoShape 2"/>
          <p:cNvCxnSpPr>
            <a:cxnSpLocks noChangeShapeType="1"/>
          </p:cNvCxnSpPr>
          <p:nvPr/>
        </p:nvCxnSpPr>
        <p:spPr bwMode="auto">
          <a:xfrm>
            <a:off x="2459740" y="3305975"/>
            <a:ext cx="285750" cy="7938"/>
          </a:xfrm>
          <a:prstGeom prst="straightConnector1">
            <a:avLst/>
          </a:prstGeom>
          <a:noFill/>
          <a:ln w="9525">
            <a:solidFill>
              <a:srgbClr val="000000"/>
            </a:solidFill>
            <a:round/>
            <a:headEnd/>
            <a:tailEnd type="triangle" w="med" len="med"/>
          </a:ln>
        </p:spPr>
      </p:cxnSp>
      <p:cxnSp>
        <p:nvCxnSpPr>
          <p:cNvPr id="27" name="Straight Connector 26"/>
          <p:cNvCxnSpPr/>
          <p:nvPr/>
        </p:nvCxnSpPr>
        <p:spPr>
          <a:xfrm>
            <a:off x="4888615" y="2874700"/>
            <a:ext cx="533400" cy="0"/>
          </a:xfrm>
          <a:prstGeom prst="line">
            <a:avLst/>
          </a:prstGeom>
        </p:spPr>
        <p:style>
          <a:lnRef idx="1">
            <a:schemeClr val="dk1"/>
          </a:lnRef>
          <a:fillRef idx="0">
            <a:schemeClr val="dk1"/>
          </a:fillRef>
          <a:effectRef idx="0">
            <a:schemeClr val="dk1"/>
          </a:effectRef>
          <a:fontRef idx="minor">
            <a:schemeClr val="tx1"/>
          </a:fontRef>
        </p:style>
      </p:cxnSp>
      <p:sp>
        <p:nvSpPr>
          <p:cNvPr id="4117" name="TextBox 41"/>
          <p:cNvSpPr txBox="1">
            <a:spLocks noChangeArrowheads="1"/>
          </p:cNvSpPr>
          <p:nvPr/>
        </p:nvSpPr>
        <p:spPr bwMode="auto">
          <a:xfrm>
            <a:off x="457200" y="762643"/>
            <a:ext cx="3703222" cy="661701"/>
          </a:xfrm>
          <a:prstGeom prst="rect">
            <a:avLst/>
          </a:prstGeom>
          <a:noFill/>
          <a:ln w="9525">
            <a:noFill/>
            <a:miter lim="800000"/>
            <a:headEnd/>
            <a:tailEnd/>
          </a:ln>
        </p:spPr>
        <p:txBody>
          <a:bodyPr wrap="none" lIns="91422" tIns="45711" rIns="91422" bIns="45711">
            <a:spAutoFit/>
          </a:bodyPr>
          <a:lstStyle/>
          <a:p>
            <a:r>
              <a:rPr lang="en-US" sz="3700" b="1" u="sng" dirty="0" smtClean="0">
                <a:latin typeface="Century Gothic" pitchFamily="34" charset="0"/>
                <a:cs typeface="Times New Roman" pitchFamily="18" charset="0"/>
              </a:rPr>
              <a:t>Block Diagram:</a:t>
            </a:r>
            <a:endParaRPr lang="en-US" sz="3700" b="1" u="sng" dirty="0">
              <a:latin typeface="Century Gothic" pitchFamily="34" charset="0"/>
              <a:cs typeface="Times New Roman" pitchFamily="18" charset="0"/>
            </a:endParaRPr>
          </a:p>
        </p:txBody>
      </p:sp>
      <p:pic>
        <p:nvPicPr>
          <p:cNvPr id="23" name="Picture 2"/>
          <p:cNvPicPr>
            <a:picLocks noChangeAspect="1" noChangeArrowheads="1"/>
          </p:cNvPicPr>
          <p:nvPr/>
        </p:nvPicPr>
        <p:blipFill>
          <a:blip r:embed="rId2"/>
          <a:srcRect/>
          <a:stretch>
            <a:fillRect/>
          </a:stretch>
        </p:blipFill>
        <p:spPr bwMode="auto">
          <a:xfrm>
            <a:off x="8029587" y="5397500"/>
            <a:ext cx="1114425" cy="309563"/>
          </a:xfrm>
          <a:prstGeom prst="rect">
            <a:avLst/>
          </a:prstGeom>
          <a:noFill/>
          <a:ln w="9525">
            <a:noFill/>
            <a:miter lim="800000"/>
            <a:headEnd/>
            <a:tailEnd/>
          </a:ln>
          <a:effectLst/>
        </p:spPr>
      </p:pic>
      <p:sp>
        <p:nvSpPr>
          <p:cNvPr id="22" name="Text Box 17"/>
          <p:cNvSpPr txBox="1">
            <a:spLocks noChangeArrowheads="1"/>
          </p:cNvSpPr>
          <p:nvPr/>
        </p:nvSpPr>
        <p:spPr bwMode="auto">
          <a:xfrm>
            <a:off x="7162800" y="1978424"/>
            <a:ext cx="1895475" cy="531813"/>
          </a:xfrm>
          <a:prstGeom prst="rect">
            <a:avLst/>
          </a:prstGeom>
          <a:noFill/>
          <a:ln w="9525">
            <a:solidFill>
              <a:srgbClr val="000000"/>
            </a:solidFill>
            <a:miter lim="800000"/>
            <a:headEnd/>
            <a:tailEnd/>
          </a:ln>
        </p:spPr>
        <p:txBody>
          <a:bodyPr lIns="91422" tIns="45711" rIns="91422" bIns="45711"/>
          <a:lstStyle/>
          <a:p>
            <a:pPr algn="ctr" eaLnBrk="0" hangingPunct="0"/>
            <a:r>
              <a:rPr lang="en-US" dirty="0" smtClean="0">
                <a:latin typeface="Century Gothic" pitchFamily="34" charset="0"/>
                <a:ea typeface="Calibri" pitchFamily="34" charset="0"/>
                <a:cs typeface="Times New Roman" pitchFamily="18" charset="0"/>
              </a:rPr>
              <a:t>DC Motor</a:t>
            </a:r>
            <a:endParaRPr lang="en-US" dirty="0">
              <a:latin typeface="Century Gothic" pitchFamily="34" charset="0"/>
              <a:ea typeface="Calibri" pitchFamily="34" charset="0"/>
              <a:cs typeface="Times New Roman" pitchFamily="18" charset="0"/>
            </a:endParaRPr>
          </a:p>
        </p:txBody>
      </p:sp>
      <p:cxnSp>
        <p:nvCxnSpPr>
          <p:cNvPr id="52" name="AutoShape 2"/>
          <p:cNvCxnSpPr>
            <a:cxnSpLocks noChangeShapeType="1"/>
          </p:cNvCxnSpPr>
          <p:nvPr/>
        </p:nvCxnSpPr>
        <p:spPr bwMode="auto">
          <a:xfrm>
            <a:off x="6877050" y="2278062"/>
            <a:ext cx="285750" cy="7938"/>
          </a:xfrm>
          <a:prstGeom prst="straightConnector1">
            <a:avLst/>
          </a:prstGeom>
          <a:noFill/>
          <a:ln w="9525">
            <a:solidFill>
              <a:srgbClr val="000000"/>
            </a:solidFill>
            <a:round/>
            <a:headEnd/>
            <a:tailEnd type="triangle" w="med" len="med"/>
          </a:ln>
        </p:spPr>
      </p:cxnSp>
      <p:cxnSp>
        <p:nvCxnSpPr>
          <p:cNvPr id="16" name="Elbow Connector 15"/>
          <p:cNvCxnSpPr>
            <a:stCxn id="4101" idx="3"/>
            <a:endCxn id="4102" idx="1"/>
          </p:cNvCxnSpPr>
          <p:nvPr/>
        </p:nvCxnSpPr>
        <p:spPr>
          <a:xfrm flipV="1">
            <a:off x="4764801" y="3842382"/>
            <a:ext cx="1433328" cy="384800"/>
          </a:xfrm>
          <a:prstGeom prst="bentConnector3">
            <a:avLst/>
          </a:prstGeom>
          <a:ln>
            <a:solidFill>
              <a:schemeClr val="tx2"/>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a:spLocks noChangeArrowheads="1"/>
          </p:cNvSpPr>
          <p:nvPr/>
        </p:nvSpPr>
        <p:spPr bwMode="auto">
          <a:xfrm>
            <a:off x="533400" y="703049"/>
            <a:ext cx="8382000" cy="3339358"/>
          </a:xfrm>
          <a:prstGeom prst="rect">
            <a:avLst/>
          </a:prstGeom>
          <a:noFill/>
          <a:ln w="9525">
            <a:noFill/>
            <a:miter lim="800000"/>
            <a:headEnd/>
            <a:tailEnd/>
          </a:ln>
        </p:spPr>
        <p:txBody>
          <a:bodyPr lIns="91422" tIns="45711" rIns="91422" bIns="45711" anchor="ctr">
            <a:spAutoFit/>
          </a:bodyPr>
          <a:lstStyle/>
          <a:p>
            <a:pPr>
              <a:tabLst>
                <a:tab pos="2237950" algn="l"/>
              </a:tabLst>
            </a:pPr>
            <a:r>
              <a:rPr lang="en-US" sz="2400" b="1" u="sng" dirty="0" smtClean="0">
                <a:latin typeface="Century Gothic" pitchFamily="34" charset="0"/>
                <a:ea typeface="Calibri" pitchFamily="34" charset="0"/>
                <a:cs typeface="Times New Roman" pitchFamily="18" charset="0"/>
              </a:rPr>
              <a:t>Hardware:</a:t>
            </a:r>
          </a:p>
          <a:p>
            <a:pPr>
              <a:tabLst>
                <a:tab pos="2237950" algn="l"/>
              </a:tabLst>
            </a:pPr>
            <a:r>
              <a:rPr lang="en-US" sz="1100" dirty="0" smtClean="0">
                <a:solidFill>
                  <a:schemeClr val="bg1">
                    <a:lumMod val="75000"/>
                  </a:schemeClr>
                </a:solidFill>
                <a:latin typeface="Century Gothic" pitchFamily="34" charset="0"/>
                <a:ea typeface="Calibri" pitchFamily="34" charset="0"/>
                <a:cs typeface="Times New Roman" pitchFamily="18" charset="0"/>
              </a:rPr>
              <a:t>i</a:t>
            </a:r>
            <a:endParaRPr lang="en-US" sz="3100" dirty="0">
              <a:solidFill>
                <a:schemeClr val="bg1">
                  <a:lumMod val="75000"/>
                </a:schemeClr>
              </a:solidFill>
              <a:latin typeface="Century Gothic" pitchFamily="34" charset="0"/>
              <a:ea typeface="Calibri" pitchFamily="34" charset="0"/>
              <a:cs typeface="Times New Roman" pitchFamily="18" charset="0"/>
            </a:endParaRPr>
          </a:p>
          <a:p>
            <a:pPr marL="285750" indent="-285750" algn="just">
              <a:buFont typeface="Arial" pitchFamily="34" charset="0"/>
              <a:buChar char="•"/>
              <a:tabLst>
                <a:tab pos="2237950" algn="l"/>
              </a:tabLst>
            </a:pPr>
            <a:r>
              <a:rPr lang="en-US" sz="1600" dirty="0" smtClean="0">
                <a:latin typeface="Century Gothic" pitchFamily="34" charset="0"/>
                <a:ea typeface="Calibri" pitchFamily="34" charset="0"/>
                <a:cs typeface="Times New Roman" pitchFamily="18" charset="0"/>
              </a:rPr>
              <a:t>PIC </a:t>
            </a:r>
            <a:r>
              <a:rPr lang="en-US" sz="1600" dirty="0">
                <a:latin typeface="Century Gothic" pitchFamily="34" charset="0"/>
                <a:ea typeface="Calibri" pitchFamily="34" charset="0"/>
                <a:cs typeface="Times New Roman" pitchFamily="18" charset="0"/>
              </a:rPr>
              <a:t>16F877A Microcontroller ,</a:t>
            </a:r>
          </a:p>
          <a:p>
            <a:pPr marL="285750" indent="-285750" algn="just">
              <a:buFont typeface="Arial" pitchFamily="34" charset="0"/>
              <a:buChar char="•"/>
              <a:tabLst>
                <a:tab pos="2237950" algn="l"/>
              </a:tabLst>
            </a:pPr>
            <a:r>
              <a:rPr lang="en-US" sz="1600" dirty="0" smtClean="0">
                <a:latin typeface="Century Gothic" pitchFamily="34" charset="0"/>
                <a:ea typeface="Calibri" pitchFamily="34" charset="0"/>
                <a:cs typeface="Times New Roman" pitchFamily="18" charset="0"/>
              </a:rPr>
              <a:t>16x2 </a:t>
            </a:r>
            <a:r>
              <a:rPr lang="en-US" sz="1600" dirty="0">
                <a:latin typeface="Century Gothic" pitchFamily="34" charset="0"/>
                <a:ea typeface="Calibri" pitchFamily="34" charset="0"/>
                <a:cs typeface="Times New Roman" pitchFamily="18" charset="0"/>
              </a:rPr>
              <a:t>LCD</a:t>
            </a:r>
          </a:p>
          <a:p>
            <a:pPr marL="285750" indent="-285750" algn="just">
              <a:buFont typeface="Arial" pitchFamily="34" charset="0"/>
              <a:buChar char="•"/>
              <a:tabLst>
                <a:tab pos="2237950" algn="l"/>
              </a:tabLst>
            </a:pPr>
            <a:r>
              <a:rPr lang="en-US" sz="1600" dirty="0" smtClean="0">
                <a:latin typeface="Century Gothic" pitchFamily="34" charset="0"/>
                <a:ea typeface="Calibri" pitchFamily="34" charset="0"/>
                <a:cs typeface="Times New Roman" pitchFamily="18" charset="0"/>
              </a:rPr>
              <a:t>RFID </a:t>
            </a:r>
            <a:r>
              <a:rPr lang="en-US" sz="1600" dirty="0">
                <a:latin typeface="Century Gothic" pitchFamily="34" charset="0"/>
                <a:ea typeface="Calibri" pitchFamily="34" charset="0"/>
                <a:cs typeface="Times New Roman" pitchFamily="18" charset="0"/>
              </a:rPr>
              <a:t>Reader </a:t>
            </a:r>
          </a:p>
          <a:p>
            <a:pPr marL="285750" indent="-285750" algn="just">
              <a:buFont typeface="Arial" pitchFamily="34" charset="0"/>
              <a:buChar char="•"/>
              <a:tabLst>
                <a:tab pos="2237950" algn="l"/>
              </a:tabLst>
            </a:pPr>
            <a:r>
              <a:rPr lang="en-US" sz="1600" dirty="0" smtClean="0">
                <a:latin typeface="Century Gothic" pitchFamily="34" charset="0"/>
                <a:ea typeface="Calibri" pitchFamily="34" charset="0"/>
                <a:cs typeface="Times New Roman" pitchFamily="18" charset="0"/>
              </a:rPr>
              <a:t>RFID </a:t>
            </a:r>
            <a:r>
              <a:rPr lang="en-US" sz="1600" dirty="0">
                <a:latin typeface="Century Gothic" pitchFamily="34" charset="0"/>
                <a:ea typeface="Calibri" pitchFamily="34" charset="0"/>
                <a:cs typeface="Times New Roman" pitchFamily="18" charset="0"/>
              </a:rPr>
              <a:t>Tags</a:t>
            </a:r>
          </a:p>
          <a:p>
            <a:pPr marL="285750" indent="-285750" algn="just">
              <a:buFont typeface="Arial" pitchFamily="34" charset="0"/>
              <a:buChar char="•"/>
              <a:tabLst>
                <a:tab pos="2237950" algn="l"/>
              </a:tabLst>
            </a:pPr>
            <a:r>
              <a:rPr lang="en-US" sz="1600" dirty="0" smtClean="0">
                <a:latin typeface="Century Gothic" pitchFamily="34" charset="0"/>
                <a:ea typeface="Calibri" pitchFamily="34" charset="0"/>
                <a:cs typeface="Times New Roman" pitchFamily="18" charset="0"/>
              </a:rPr>
              <a:t>Voice </a:t>
            </a:r>
            <a:r>
              <a:rPr lang="en-US" sz="1600" dirty="0">
                <a:latin typeface="Century Gothic" pitchFamily="34" charset="0"/>
                <a:ea typeface="Calibri" pitchFamily="34" charset="0"/>
                <a:cs typeface="Times New Roman" pitchFamily="18" charset="0"/>
              </a:rPr>
              <a:t>Play Unit Using SD Card ,</a:t>
            </a:r>
          </a:p>
          <a:p>
            <a:pPr marL="285750" indent="-285750" algn="just">
              <a:buFont typeface="Arial" pitchFamily="34" charset="0"/>
              <a:buChar char="•"/>
              <a:tabLst>
                <a:tab pos="2237950" algn="l"/>
              </a:tabLst>
            </a:pPr>
            <a:r>
              <a:rPr lang="en-US" sz="1600" dirty="0" smtClean="0">
                <a:latin typeface="Century Gothic" pitchFamily="34" charset="0"/>
                <a:ea typeface="Calibri" pitchFamily="34" charset="0"/>
                <a:cs typeface="Times New Roman" pitchFamily="18" charset="0"/>
              </a:rPr>
              <a:t>Speaker</a:t>
            </a:r>
            <a:endParaRPr lang="en-US" sz="1600" dirty="0">
              <a:latin typeface="Century Gothic" pitchFamily="34" charset="0"/>
              <a:ea typeface="Calibri" pitchFamily="34" charset="0"/>
              <a:cs typeface="Times New Roman" pitchFamily="18" charset="0"/>
            </a:endParaRPr>
          </a:p>
          <a:p>
            <a:pPr marL="285750" indent="-285750" algn="just">
              <a:buFont typeface="Arial" pitchFamily="34" charset="0"/>
              <a:buChar char="•"/>
              <a:tabLst>
                <a:tab pos="2237950" algn="l"/>
              </a:tabLst>
            </a:pPr>
            <a:r>
              <a:rPr lang="en-US" sz="1600" dirty="0" smtClean="0">
                <a:latin typeface="Century Gothic" pitchFamily="34" charset="0"/>
                <a:ea typeface="Calibri" pitchFamily="34" charset="0"/>
                <a:cs typeface="Times New Roman" pitchFamily="18" charset="0"/>
              </a:rPr>
              <a:t>DC </a:t>
            </a:r>
            <a:r>
              <a:rPr lang="en-US" sz="1600" dirty="0">
                <a:latin typeface="Century Gothic" pitchFamily="34" charset="0"/>
                <a:ea typeface="Calibri" pitchFamily="34" charset="0"/>
                <a:cs typeface="Times New Roman" pitchFamily="18" charset="0"/>
              </a:rPr>
              <a:t>Motors &amp; L293D Dc Motor Driver </a:t>
            </a:r>
          </a:p>
          <a:p>
            <a:pPr marL="285750" indent="-285750" algn="just">
              <a:buFont typeface="Arial" pitchFamily="34" charset="0"/>
              <a:buChar char="•"/>
              <a:tabLst>
                <a:tab pos="2237950" algn="l"/>
              </a:tabLst>
            </a:pPr>
            <a:r>
              <a:rPr lang="en-US" sz="1600" dirty="0" smtClean="0">
                <a:latin typeface="Century Gothic" pitchFamily="34" charset="0"/>
                <a:ea typeface="Calibri" pitchFamily="34" charset="0"/>
                <a:cs typeface="Times New Roman" pitchFamily="18" charset="0"/>
              </a:rPr>
              <a:t>IR </a:t>
            </a:r>
            <a:r>
              <a:rPr lang="en-US" sz="1600" dirty="0">
                <a:latin typeface="Century Gothic" pitchFamily="34" charset="0"/>
                <a:ea typeface="Calibri" pitchFamily="34" charset="0"/>
                <a:cs typeface="Times New Roman" pitchFamily="18" charset="0"/>
              </a:rPr>
              <a:t>Sensors</a:t>
            </a:r>
          </a:p>
          <a:p>
            <a:pPr marL="285750" indent="-285750" algn="just">
              <a:buFont typeface="Arial" pitchFamily="34" charset="0"/>
              <a:buChar char="•"/>
              <a:tabLst>
                <a:tab pos="2237950" algn="l"/>
              </a:tabLst>
            </a:pPr>
            <a:r>
              <a:rPr lang="en-US" sz="1600" dirty="0" smtClean="0">
                <a:latin typeface="Century Gothic" pitchFamily="34" charset="0"/>
                <a:ea typeface="Calibri" pitchFamily="34" charset="0"/>
                <a:cs typeface="Times New Roman" pitchFamily="18" charset="0"/>
              </a:rPr>
              <a:t>LM </a:t>
            </a:r>
            <a:r>
              <a:rPr lang="en-US" sz="1600" dirty="0">
                <a:latin typeface="Century Gothic" pitchFamily="34" charset="0"/>
                <a:ea typeface="Calibri" pitchFamily="34" charset="0"/>
                <a:cs typeface="Times New Roman" pitchFamily="18" charset="0"/>
              </a:rPr>
              <a:t>386 -2 Watt Audio Amplifier</a:t>
            </a:r>
          </a:p>
          <a:p>
            <a:pPr marL="285750" indent="-285750" algn="just">
              <a:buFont typeface="Arial" pitchFamily="34" charset="0"/>
              <a:buChar char="•"/>
              <a:tabLst>
                <a:tab pos="2237950" algn="l"/>
              </a:tabLst>
            </a:pPr>
            <a:r>
              <a:rPr lang="en-US" sz="1600" dirty="0" smtClean="0">
                <a:latin typeface="Century Gothic" pitchFamily="34" charset="0"/>
                <a:ea typeface="Calibri" pitchFamily="34" charset="0"/>
                <a:cs typeface="Times New Roman" pitchFamily="18" charset="0"/>
              </a:rPr>
              <a:t>12 </a:t>
            </a:r>
            <a:r>
              <a:rPr lang="en-US" sz="1600" dirty="0">
                <a:latin typeface="Century Gothic" pitchFamily="34" charset="0"/>
                <a:ea typeface="Calibri" pitchFamily="34" charset="0"/>
                <a:cs typeface="Times New Roman" pitchFamily="18" charset="0"/>
              </a:rPr>
              <a:t>Volt Battery</a:t>
            </a:r>
          </a:p>
          <a:p>
            <a:pPr marL="285750" indent="-285750" algn="just">
              <a:buFont typeface="Arial" pitchFamily="34" charset="0"/>
              <a:buChar char="•"/>
              <a:tabLst>
                <a:tab pos="2237950" algn="l"/>
              </a:tabLst>
            </a:pPr>
            <a:r>
              <a:rPr lang="en-US" sz="1600" dirty="0" smtClean="0">
                <a:latin typeface="Century Gothic" pitchFamily="34" charset="0"/>
                <a:ea typeface="Calibri" pitchFamily="34" charset="0"/>
                <a:cs typeface="Times New Roman" pitchFamily="18" charset="0"/>
              </a:rPr>
              <a:t>8 </a:t>
            </a:r>
            <a:r>
              <a:rPr lang="en-US" sz="1600" dirty="0">
                <a:latin typeface="Century Gothic" pitchFamily="34" charset="0"/>
                <a:ea typeface="Calibri" pitchFamily="34" charset="0"/>
                <a:cs typeface="Times New Roman" pitchFamily="18" charset="0"/>
              </a:rPr>
              <a:t>Ohm – 0.5 Watt Speaker</a:t>
            </a:r>
          </a:p>
        </p:txBody>
      </p:sp>
      <p:pic>
        <p:nvPicPr>
          <p:cNvPr id="3" name="Picture 2"/>
          <p:cNvPicPr>
            <a:picLocks noChangeAspect="1" noChangeArrowheads="1"/>
          </p:cNvPicPr>
          <p:nvPr/>
        </p:nvPicPr>
        <p:blipFill>
          <a:blip r:embed="rId2"/>
          <a:srcRect/>
          <a:stretch>
            <a:fillRect/>
          </a:stretch>
        </p:blipFill>
        <p:spPr bwMode="auto">
          <a:xfrm>
            <a:off x="8029587" y="5405439"/>
            <a:ext cx="1114425" cy="309563"/>
          </a:xfrm>
          <a:prstGeom prst="rect">
            <a:avLst/>
          </a:prstGeom>
          <a:noFill/>
          <a:ln w="9525">
            <a:noFill/>
            <a:miter lim="800000"/>
            <a:headEnd/>
            <a:tailEnd/>
          </a:ln>
          <a:effectLst/>
        </p:spPr>
      </p:pic>
      <p:sp>
        <p:nvSpPr>
          <p:cNvPr id="4" name="Rectangle 1"/>
          <p:cNvSpPr>
            <a:spLocks noChangeArrowheads="1"/>
          </p:cNvSpPr>
          <p:nvPr/>
        </p:nvSpPr>
        <p:spPr bwMode="auto">
          <a:xfrm>
            <a:off x="533400" y="3919296"/>
            <a:ext cx="7162800" cy="1177227"/>
          </a:xfrm>
          <a:prstGeom prst="rect">
            <a:avLst/>
          </a:prstGeom>
          <a:noFill/>
          <a:ln w="9525">
            <a:noFill/>
            <a:miter lim="800000"/>
            <a:headEnd/>
            <a:tailEnd/>
          </a:ln>
        </p:spPr>
        <p:txBody>
          <a:bodyPr wrap="square" lIns="91422" tIns="45711" rIns="91422" bIns="45711" anchor="ctr">
            <a:spAutoFit/>
          </a:bodyPr>
          <a:lstStyle/>
          <a:p>
            <a:pPr>
              <a:tabLst>
                <a:tab pos="2237950" algn="l"/>
              </a:tabLst>
            </a:pPr>
            <a:r>
              <a:rPr lang="en-US" sz="2400" b="1" u="sng" dirty="0" smtClean="0">
                <a:latin typeface="Century Gothic" pitchFamily="34" charset="0"/>
                <a:ea typeface="Calibri" pitchFamily="34" charset="0"/>
                <a:cs typeface="Times New Roman" pitchFamily="18" charset="0"/>
              </a:rPr>
              <a:t>Software:</a:t>
            </a:r>
          </a:p>
          <a:p>
            <a:pPr>
              <a:tabLst>
                <a:tab pos="2237950" algn="l"/>
              </a:tabLst>
            </a:pPr>
            <a:r>
              <a:rPr lang="en-US" sz="1050" b="1" u="sng" dirty="0" smtClean="0">
                <a:solidFill>
                  <a:schemeClr val="bg1">
                    <a:lumMod val="75000"/>
                  </a:schemeClr>
                </a:solidFill>
                <a:latin typeface="Century Gothic" pitchFamily="34" charset="0"/>
                <a:ea typeface="Calibri" pitchFamily="34" charset="0"/>
                <a:cs typeface="Times New Roman" pitchFamily="18" charset="0"/>
              </a:rPr>
              <a:t>l</a:t>
            </a:r>
            <a:endParaRPr lang="en-US" sz="2800" dirty="0">
              <a:solidFill>
                <a:schemeClr val="bg1">
                  <a:lumMod val="75000"/>
                </a:schemeClr>
              </a:solidFill>
              <a:latin typeface="Century Gothic" pitchFamily="34" charset="0"/>
              <a:ea typeface="Calibri" pitchFamily="34" charset="0"/>
              <a:cs typeface="Times New Roman" pitchFamily="18" charset="0"/>
            </a:endParaRPr>
          </a:p>
          <a:p>
            <a:pPr marL="342900" indent="-342900" algn="just">
              <a:buFont typeface="Arial" pitchFamily="34" charset="0"/>
              <a:buChar char="•"/>
              <a:tabLst>
                <a:tab pos="2237950" algn="l"/>
              </a:tabLst>
            </a:pPr>
            <a:r>
              <a:rPr lang="en-US" dirty="0">
                <a:latin typeface="Century Gothic" pitchFamily="34" charset="0"/>
                <a:ea typeface="Calibri" pitchFamily="34" charset="0"/>
                <a:cs typeface="Times New Roman" pitchFamily="18" charset="0"/>
              </a:rPr>
              <a:t>Embedded C or Assembly Language Programming.</a:t>
            </a:r>
            <a:r>
              <a:rPr lang="en-US" b="1" u="sng" dirty="0">
                <a:latin typeface="Century Gothic" pitchFamily="34" charset="0"/>
                <a:ea typeface="Calibri" pitchFamily="34" charset="0"/>
                <a:cs typeface="Times New Roman" pitchFamily="18" charset="0"/>
              </a:rPr>
              <a:t> </a:t>
            </a:r>
            <a:endParaRPr lang="en-US" dirty="0">
              <a:latin typeface="Century Gothic" pitchFamily="34" charset="0"/>
              <a:ea typeface="Calibri" pitchFamily="34" charset="0"/>
              <a:cs typeface="Times New Roman" pitchFamily="18" charset="0"/>
            </a:endParaRPr>
          </a:p>
          <a:p>
            <a:pPr marL="342900" indent="-342900" algn="just" eaLnBrk="0" hangingPunct="0">
              <a:buFont typeface="Arial" pitchFamily="34" charset="0"/>
              <a:buChar char="•"/>
              <a:tabLst>
                <a:tab pos="2237950" algn="l"/>
              </a:tabLst>
            </a:pPr>
            <a:r>
              <a:rPr lang="en-US" dirty="0">
                <a:latin typeface="Century Gothic" pitchFamily="34" charset="0"/>
                <a:ea typeface="Calibri" pitchFamily="34" charset="0"/>
                <a:cs typeface="Times New Roman" pitchFamily="18" charset="0"/>
              </a:rPr>
              <a:t>Proteus 8.0 For </a:t>
            </a:r>
            <a:r>
              <a:rPr lang="en-US" dirty="0" smtClean="0">
                <a:latin typeface="Century Gothic" pitchFamily="34" charset="0"/>
                <a:ea typeface="Calibri" pitchFamily="34" charset="0"/>
                <a:cs typeface="Times New Roman" pitchFamily="18" charset="0"/>
              </a:rPr>
              <a:t>Circuit </a:t>
            </a:r>
            <a:r>
              <a:rPr lang="en-US" dirty="0">
                <a:latin typeface="Century Gothic" pitchFamily="34" charset="0"/>
                <a:ea typeface="Calibri" pitchFamily="34" charset="0"/>
                <a:cs typeface="Times New Roman" pitchFamily="18" charset="0"/>
              </a:rPr>
              <a:t>, Layout, </a:t>
            </a:r>
            <a:r>
              <a:rPr lang="en-US" dirty="0" smtClean="0">
                <a:latin typeface="Century Gothic" pitchFamily="34" charset="0"/>
                <a:ea typeface="Calibri" pitchFamily="34" charset="0"/>
                <a:cs typeface="Times New Roman" pitchFamily="18" charset="0"/>
              </a:rPr>
              <a:t>Simulation.</a:t>
            </a:r>
            <a:endParaRPr lang="en-US" dirty="0">
              <a:latin typeface="Century Gothic" pitchFamily="34" charset="0"/>
              <a:ea typeface="Calibri" pitchFamily="34"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Box 1"/>
          <p:cNvSpPr txBox="1">
            <a:spLocks noChangeArrowheads="1"/>
          </p:cNvSpPr>
          <p:nvPr/>
        </p:nvSpPr>
        <p:spPr bwMode="auto">
          <a:xfrm>
            <a:off x="457200" y="800101"/>
            <a:ext cx="5181600" cy="646313"/>
          </a:xfrm>
          <a:prstGeom prst="rect">
            <a:avLst/>
          </a:prstGeom>
          <a:noFill/>
          <a:ln w="9525">
            <a:noFill/>
            <a:miter lim="800000"/>
            <a:headEnd/>
            <a:tailEnd/>
          </a:ln>
        </p:spPr>
        <p:txBody>
          <a:bodyPr wrap="square" lIns="91422" tIns="45711" rIns="91422" bIns="45711">
            <a:spAutoFit/>
          </a:bodyPr>
          <a:lstStyle/>
          <a:p>
            <a:r>
              <a:rPr lang="en-US" sz="3600" b="1" u="sng" dirty="0" smtClean="0">
                <a:latin typeface="Century Gothic" pitchFamily="34" charset="0"/>
                <a:cs typeface="Times New Roman" pitchFamily="18" charset="0"/>
              </a:rPr>
              <a:t>Operating Principle:</a:t>
            </a:r>
            <a:endParaRPr lang="en-US" sz="3600" b="1" u="sng" dirty="0">
              <a:latin typeface="Century Gothic" pitchFamily="34" charset="0"/>
              <a:cs typeface="Times New Roman" pitchFamily="18" charset="0"/>
            </a:endParaRPr>
          </a:p>
        </p:txBody>
      </p:sp>
      <p:pic>
        <p:nvPicPr>
          <p:cNvPr id="3" name="Picture 2"/>
          <p:cNvPicPr>
            <a:picLocks noChangeAspect="1" noChangeArrowheads="1"/>
          </p:cNvPicPr>
          <p:nvPr/>
        </p:nvPicPr>
        <p:blipFill>
          <a:blip r:embed="rId2"/>
          <a:srcRect/>
          <a:stretch>
            <a:fillRect/>
          </a:stretch>
        </p:blipFill>
        <p:spPr bwMode="auto">
          <a:xfrm>
            <a:off x="8029587" y="5405439"/>
            <a:ext cx="1114425" cy="309563"/>
          </a:xfrm>
          <a:prstGeom prst="rect">
            <a:avLst/>
          </a:prstGeom>
          <a:noFill/>
          <a:ln w="9525">
            <a:noFill/>
            <a:miter lim="800000"/>
            <a:headEnd/>
            <a:tailEnd/>
          </a:ln>
          <a:effectLst/>
        </p:spPr>
      </p:pic>
      <p:sp>
        <p:nvSpPr>
          <p:cNvPr id="2" name="Rectangle 1"/>
          <p:cNvSpPr/>
          <p:nvPr/>
        </p:nvSpPr>
        <p:spPr>
          <a:xfrm>
            <a:off x="437445" y="1754190"/>
            <a:ext cx="8249355" cy="923330"/>
          </a:xfrm>
          <a:prstGeom prst="rect">
            <a:avLst/>
          </a:prstGeom>
        </p:spPr>
        <p:txBody>
          <a:bodyPr wrap="square">
            <a:spAutoFit/>
          </a:bodyPr>
          <a:lstStyle/>
          <a:p>
            <a:pPr marL="285750" indent="-285750" algn="just">
              <a:buFont typeface="Arial" pitchFamily="34" charset="0"/>
              <a:buChar char="•"/>
            </a:pPr>
            <a:r>
              <a:rPr lang="en-US" dirty="0">
                <a:latin typeface="Century Gothic" pitchFamily="34" charset="0"/>
              </a:rPr>
              <a:t>Input block that collects the environmental data are RFID reader &amp; IR sensor. These blocks make RoboSantral able to understand different types of environmental data.</a:t>
            </a:r>
            <a:endParaRPr lang="en-US" dirty="0" smtClean="0">
              <a:latin typeface="Century Gothic" pitchFamily="34" charset="0"/>
            </a:endParaRPr>
          </a:p>
        </p:txBody>
      </p:sp>
      <p:sp>
        <p:nvSpPr>
          <p:cNvPr id="4" name="Rectangle 3"/>
          <p:cNvSpPr/>
          <p:nvPr/>
        </p:nvSpPr>
        <p:spPr>
          <a:xfrm>
            <a:off x="495300" y="3242154"/>
            <a:ext cx="4533900" cy="1477328"/>
          </a:xfrm>
          <a:prstGeom prst="rect">
            <a:avLst/>
          </a:prstGeom>
        </p:spPr>
        <p:txBody>
          <a:bodyPr wrap="square">
            <a:spAutoFit/>
          </a:bodyPr>
          <a:lstStyle/>
          <a:p>
            <a:pPr marL="285750" indent="-285750" algn="just">
              <a:buFont typeface="Arial" pitchFamily="34" charset="0"/>
              <a:buChar char="•"/>
            </a:pPr>
            <a:r>
              <a:rPr lang="en-US" dirty="0">
                <a:latin typeface="Century Gothic" pitchFamily="34" charset="0"/>
              </a:rPr>
              <a:t>Infra-red sensors on the input block are placed on the front side. When this sensor met an </a:t>
            </a:r>
            <a:r>
              <a:rPr lang="en-US" dirty="0" smtClean="0">
                <a:latin typeface="Century Gothic" pitchFamily="34" charset="0"/>
              </a:rPr>
              <a:t>obstacle, </a:t>
            </a:r>
            <a:r>
              <a:rPr lang="en-US" dirty="0">
                <a:latin typeface="Century Gothic" pitchFamily="34" charset="0"/>
              </a:rPr>
              <a:t>the robot </a:t>
            </a:r>
            <a:r>
              <a:rPr lang="en-US" dirty="0" smtClean="0">
                <a:latin typeface="Century Gothic" pitchFamily="34" charset="0"/>
              </a:rPr>
              <a:t>stops by stopping the DC motors.</a:t>
            </a:r>
            <a:endParaRPr lang="en-US" dirty="0">
              <a:latin typeface="Century Gothic" pitchFamily="34" charset="0"/>
            </a:endParaRPr>
          </a:p>
        </p:txBody>
      </p:sp>
      <p:pic>
        <p:nvPicPr>
          <p:cNvPr id="1026" name="Picture 2" descr="D:\Manzoor\project\Robosantral file\pics\images (2).jp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181600" y="3052221"/>
            <a:ext cx="3405199" cy="224367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336</Template>
  <TotalTime>851</TotalTime>
  <Words>1049</Words>
  <Application>Microsoft Office PowerPoint</Application>
  <PresentationFormat>On-screen Show (16:10)</PresentationFormat>
  <Paragraphs>156</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Diseño predeterminado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Scope:</vt:lpstr>
      <vt:lpstr>Approx. Cost Analysis:</vt:lpstr>
      <vt:lpstr>PowerPoint Presentation</vt:lpstr>
      <vt:lpstr>PowerPoint Presentation</vt:lpstr>
    </vt:vector>
  </TitlesOfParts>
  <Company>;l;l;lkk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RoboSantral</dc:title>
  <dc:creator>bct</dc:creator>
  <cp:lastModifiedBy>Mujib</cp:lastModifiedBy>
  <cp:revision>104</cp:revision>
  <dcterms:created xsi:type="dcterms:W3CDTF">2016-09-27T14:01:24Z</dcterms:created>
  <dcterms:modified xsi:type="dcterms:W3CDTF">2017-06-09T06:45:01Z</dcterms:modified>
</cp:coreProperties>
</file>