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7" r:id="rId5"/>
    <p:sldId id="274" r:id="rId6"/>
    <p:sldId id="258" r:id="rId7"/>
    <p:sldId id="259" r:id="rId8"/>
    <p:sldId id="260" r:id="rId9"/>
    <p:sldId id="276" r:id="rId10"/>
    <p:sldId id="277" r:id="rId11"/>
    <p:sldId id="261" r:id="rId12"/>
    <p:sldId id="278" r:id="rId13"/>
    <p:sldId id="279" r:id="rId14"/>
    <p:sldId id="263" r:id="rId15"/>
    <p:sldId id="270" r:id="rId16"/>
    <p:sldId id="272" r:id="rId17"/>
    <p:sldId id="273" r:id="rId18"/>
    <p:sldId id="271" r:id="rId19"/>
    <p:sldId id="262" r:id="rId20"/>
    <p:sldId id="265" r:id="rId21"/>
    <p:sldId id="266" r:id="rId22"/>
    <p:sldId id="267" r:id="rId23"/>
    <p:sldId id="268" r:id="rId24"/>
    <p:sldId id="269"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657" autoAdjust="0"/>
  </p:normalViewPr>
  <p:slideViewPr>
    <p:cSldViewPr snapToGrid="0">
      <p:cViewPr varScale="1">
        <p:scale>
          <a:sx n="54" d="100"/>
          <a:sy n="54" d="100"/>
        </p:scale>
        <p:origin x="114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zoor Mehadi [UNext]" userId="5c8d5e6b-1282-4b57-aa10-4acc1402b788" providerId="ADAL" clId="{7FF0C019-B96B-4F9A-92D2-1354A4D040F6}"/>
    <pc:docChg chg="custSel modSld">
      <pc:chgData name="Manzoor Mehadi [UNext]" userId="5c8d5e6b-1282-4b57-aa10-4acc1402b788" providerId="ADAL" clId="{7FF0C019-B96B-4F9A-92D2-1354A4D040F6}" dt="2022-07-04T00:27:08.129" v="0" actId="313"/>
      <pc:docMkLst>
        <pc:docMk/>
      </pc:docMkLst>
      <pc:sldChg chg="modSp">
        <pc:chgData name="Manzoor Mehadi [UNext]" userId="5c8d5e6b-1282-4b57-aa10-4acc1402b788" providerId="ADAL" clId="{7FF0C019-B96B-4F9A-92D2-1354A4D040F6}" dt="2022-07-04T00:27:08.129" v="0" actId="313"/>
        <pc:sldMkLst>
          <pc:docMk/>
          <pc:sldMk cId="2555081629" sldId="273"/>
        </pc:sldMkLst>
        <pc:spChg chg="mod">
          <ac:chgData name="Manzoor Mehadi [UNext]" userId="5c8d5e6b-1282-4b57-aa10-4acc1402b788" providerId="ADAL" clId="{7FF0C019-B96B-4F9A-92D2-1354A4D040F6}" dt="2022-07-04T00:27:08.129" v="0" actId="313"/>
          <ac:spMkLst>
            <pc:docMk/>
            <pc:sldMk cId="2555081629" sldId="273"/>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54629-C9A8-4779-A689-5A0186BEE85F}" type="datetimeFigureOut">
              <a:rPr lang="en-IN" smtClean="0"/>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C7598-A286-4CD2-AE3D-D4BB411A08F2}" type="slidenum">
              <a:rPr lang="en-IN" smtClean="0"/>
              <a:t>‹#›</a:t>
            </a:fld>
            <a:endParaRPr lang="en-IN"/>
          </a:p>
        </p:txBody>
      </p:sp>
    </p:spTree>
    <p:extLst>
      <p:ext uri="{BB962C8B-B14F-4D97-AF65-F5344CB8AC3E}">
        <p14:creationId xmlns:p14="http://schemas.microsoft.com/office/powerpoint/2010/main" val="55849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picture it</a:t>
            </a:r>
            <a:r>
              <a:rPr lang="en-US" baseline="0" dirty="0"/>
              <a:t> is now clearly evident that work that happens on the software is handled by the Development team and the work that happens on the software systems is handled by the Operations team.</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pPr/>
              <a:t>3</a:t>
            </a:fld>
            <a:endParaRPr lang="en-IN"/>
          </a:p>
        </p:txBody>
      </p:sp>
    </p:spTree>
    <p:extLst>
      <p:ext uri="{BB962C8B-B14F-4D97-AF65-F5344CB8AC3E}">
        <p14:creationId xmlns:p14="http://schemas.microsoft.com/office/powerpoint/2010/main" val="18422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are some common</a:t>
            </a:r>
            <a:r>
              <a:rPr lang="en-US" baseline="0" dirty="0"/>
              <a:t> on the face value understanding of DevOps. DevOps – is written with D and O caps implying an importance of both Development and Operations team. </a:t>
            </a:r>
          </a:p>
          <a:p>
            <a:r>
              <a:rPr lang="en-US" baseline="0" dirty="0"/>
              <a:t>Note the usage of the term Development Team : it comprises of both programmers, tests and QA teams.</a:t>
            </a:r>
          </a:p>
        </p:txBody>
      </p:sp>
      <p:sp>
        <p:nvSpPr>
          <p:cNvPr id="4" name="Slide Number Placeholder 3"/>
          <p:cNvSpPr>
            <a:spLocks noGrp="1"/>
          </p:cNvSpPr>
          <p:nvPr>
            <p:ph type="sldNum" sz="quarter" idx="10"/>
          </p:nvPr>
        </p:nvSpPr>
        <p:spPr/>
        <p:txBody>
          <a:bodyPr/>
          <a:lstStyle/>
          <a:p>
            <a:fld id="{960AD1EE-5CAE-49AE-A980-D62FB2CD9985}" type="slidenum">
              <a:rPr lang="en-IN" smtClean="0"/>
              <a:pPr/>
              <a:t>4</a:t>
            </a:fld>
            <a:endParaRPr lang="en-IN"/>
          </a:p>
        </p:txBody>
      </p:sp>
    </p:spTree>
    <p:extLst>
      <p:ext uri="{BB962C8B-B14F-4D97-AF65-F5344CB8AC3E}">
        <p14:creationId xmlns:p14="http://schemas.microsoft.com/office/powerpoint/2010/main" val="21345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picture depicting</a:t>
            </a:r>
            <a:r>
              <a:rPr lang="en-US" baseline="0" dirty="0"/>
              <a:t> a typical Development pipeline. The tools which assist in each stage of development process is also indicated. </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pPr/>
              <a:t>21</a:t>
            </a:fld>
            <a:endParaRPr lang="en-IN"/>
          </a:p>
        </p:txBody>
      </p:sp>
    </p:spTree>
    <p:extLst>
      <p:ext uri="{BB962C8B-B14F-4D97-AF65-F5344CB8AC3E}">
        <p14:creationId xmlns:p14="http://schemas.microsoft.com/office/powerpoint/2010/main" val="2230814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SME NAME</a:t>
            </a:r>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by</a:t>
            </a:r>
          </a:p>
        </p:txBody>
      </p:sp>
      <p:sp>
        <p:nvSpPr>
          <p:cNvPr id="40" name="TextBox 39"/>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rPr>
              <a:t>©2016 Manipal Global Education Services</a:t>
            </a:r>
            <a:endParaRPr kumimoji="0" lang="en-IN"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6513" t="13285" r="36357" b="43584"/>
          <a:stretch/>
        </p:blipFill>
        <p:spPr>
          <a:xfrm>
            <a:off x="106872" y="66262"/>
            <a:ext cx="766916" cy="914400"/>
          </a:xfrm>
          <a:prstGeom prst="rect">
            <a:avLst/>
          </a:prstGeom>
        </p:spPr>
      </p:pic>
    </p:spTree>
    <p:extLst>
      <p:ext uri="{BB962C8B-B14F-4D97-AF65-F5344CB8AC3E}">
        <p14:creationId xmlns:p14="http://schemas.microsoft.com/office/powerpoint/2010/main" val="33927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5734744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a:t>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041010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a:t>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1225854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a:t>Click to place a screenshot</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0765768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99687838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a:t>Option 1</a:t>
            </a:r>
          </a:p>
          <a:p>
            <a:pPr lvl="0"/>
            <a:endParaRPr lang="en-US" dirty="0"/>
          </a:p>
          <a:p>
            <a:pPr lvl="0"/>
            <a:r>
              <a:rPr lang="en-US" dirty="0"/>
              <a:t>Option 2</a:t>
            </a:r>
          </a:p>
          <a:p>
            <a:pPr lvl="0"/>
            <a:endParaRPr lang="en-US" dirty="0"/>
          </a:p>
          <a:p>
            <a:pPr lvl="0"/>
            <a:r>
              <a:rPr lang="en-US" dirty="0"/>
              <a:t>Option 3</a:t>
            </a:r>
          </a:p>
          <a:p>
            <a:pPr lvl="0"/>
            <a:endParaRPr lang="en-US" dirty="0"/>
          </a:p>
          <a:p>
            <a:pPr lvl="0"/>
            <a:r>
              <a:rPr lang="en-US" dirty="0"/>
              <a:t>Option 4</a:t>
            </a:r>
          </a:p>
          <a:p>
            <a:pPr lvl="0"/>
            <a:endParaRPr lang="en-US" dirty="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10821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a:t>Option 1</a:t>
            </a:r>
          </a:p>
          <a:p>
            <a:pPr lvl="0"/>
            <a:endParaRPr lang="en-US" dirty="0"/>
          </a:p>
          <a:p>
            <a:pPr lvl="0"/>
            <a:r>
              <a:rPr lang="en-US" dirty="0"/>
              <a:t>Option 2</a:t>
            </a:r>
          </a:p>
          <a:p>
            <a:pPr lvl="0"/>
            <a:endParaRPr lang="en-US" dirty="0"/>
          </a:p>
          <a:p>
            <a:pPr lvl="0"/>
            <a:r>
              <a:rPr lang="en-US" dirty="0"/>
              <a:t>Option 3</a:t>
            </a:r>
          </a:p>
          <a:p>
            <a:pPr lvl="0"/>
            <a:endParaRPr lang="en-US" dirty="0"/>
          </a:p>
          <a:p>
            <a:pPr lvl="0"/>
            <a:r>
              <a:rPr lang="en-US" dirty="0"/>
              <a:t>Option 4</a:t>
            </a:r>
          </a:p>
          <a:p>
            <a:pPr lvl="0"/>
            <a:endParaRPr lang="en-US" dirty="0"/>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99452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74731364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0061" y="2686453"/>
            <a:ext cx="898036"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SUMMARY</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80696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a:t>The first summary point.</a:t>
            </a:r>
          </a:p>
          <a:p>
            <a:pPr lvl="0"/>
            <a:endParaRPr lang="en-US" dirty="0"/>
          </a:p>
          <a:p>
            <a:pPr lvl="0"/>
            <a:r>
              <a:rPr lang="en-US" dirty="0"/>
              <a:t>The second summary point is described here.</a:t>
            </a:r>
            <a:endParaRPr lang="en-IN" dirty="0"/>
          </a:p>
        </p:txBody>
      </p:sp>
      <p:sp>
        <p:nvSpPr>
          <p:cNvPr id="8" name="TextBox 7"/>
          <p:cNvSpPr txBox="1"/>
          <p:nvPr/>
        </p:nvSpPr>
        <p:spPr>
          <a:xfrm>
            <a:off x="5271242"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In this lesson, you’ve learned to:</a:t>
            </a:r>
          </a:p>
        </p:txBody>
      </p:sp>
      <p:sp>
        <p:nvSpPr>
          <p:cNvPr id="12" name="TextBox 11"/>
          <p:cNvSpPr txBox="1"/>
          <p:nvPr/>
        </p:nvSpPr>
        <p:spPr>
          <a:xfrm>
            <a:off x="349621" y="875714"/>
            <a:ext cx="4790698" cy="461665"/>
          </a:xfrm>
          <a:prstGeom prst="rect">
            <a:avLst/>
          </a:prstGeom>
          <a:noFill/>
        </p:spPr>
        <p:txBody>
          <a:bodyPr wrap="square" rtlCol="0">
            <a:spAutoFit/>
          </a:bodyPr>
          <a:lstStyle/>
          <a:p>
            <a:r>
              <a:rPr lang="en-IN" sz="2400" b="1" dirty="0">
                <a:solidFill>
                  <a:srgbClr val="02918B"/>
                </a:solidFill>
                <a:latin typeface="Helvetica LT Std Cond" panose="020B0506020202030204" pitchFamily="34" charset="0"/>
                <a:cs typeface="Arial" panose="020B0604020202020204" pitchFamily="34" charset="0"/>
              </a:rPr>
              <a:t>SUMMARY</a:t>
            </a: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308" y="2089306"/>
            <a:ext cx="3364903" cy="3954169"/>
          </a:xfrm>
          <a:prstGeom prst="rect">
            <a:avLst/>
          </a:prstGeom>
        </p:spPr>
      </p:pic>
      <p:sp>
        <p:nvSpPr>
          <p:cNvPr id="16" name="TextBox 1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56820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INTRODUCTION</a:t>
            </a: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19365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Edit Master text styles</a:t>
            </a:r>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Edit Master text styles</a:t>
            </a:r>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Edit Master text styles</a:t>
            </a:r>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Edit Master text styles</a:t>
            </a:r>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761261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37385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518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603BC64-45A0-42E0-B910-54537779B950}" type="datetimeFigureOut">
              <a:rPr lang="en-IN" smtClean="0"/>
              <a:t>04-07-2022</a:t>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F0A98A2-7F59-49F1-82EB-E72CE4C2FA1E}" type="slidenum">
              <a:rPr lang="en-IN" smtClean="0"/>
              <a:t>‹#›</a:t>
            </a:fld>
            <a:endParaRPr lang="en-IN"/>
          </a:p>
        </p:txBody>
      </p:sp>
    </p:spTree>
    <p:extLst>
      <p:ext uri="{BB962C8B-B14F-4D97-AF65-F5344CB8AC3E}">
        <p14:creationId xmlns:p14="http://schemas.microsoft.com/office/powerpoint/2010/main" val="4135951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603BC64-45A0-42E0-B910-54537779B950}" type="datetimeFigureOut">
              <a:rPr lang="en-IN" smtClean="0"/>
              <a:t>04-07-2022</a:t>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F0A98A2-7F59-49F1-82EB-E72CE4C2FA1E}" type="slidenum">
              <a:rPr lang="en-IN" smtClean="0"/>
              <a:t>‹#›</a:t>
            </a:fld>
            <a:endParaRPr lang="en-IN"/>
          </a:p>
        </p:txBody>
      </p:sp>
    </p:spTree>
    <p:extLst>
      <p:ext uri="{BB962C8B-B14F-4D97-AF65-F5344CB8AC3E}">
        <p14:creationId xmlns:p14="http://schemas.microsoft.com/office/powerpoint/2010/main" val="964784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603BC64-45A0-42E0-B910-54537779B950}" type="datetimeFigureOut">
              <a:rPr lang="en-IN" smtClean="0"/>
              <a:t>04-07-2022</a:t>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F0A98A2-7F59-49F1-82EB-E72CE4C2FA1E}" type="slidenum">
              <a:rPr lang="en-IN" smtClean="0"/>
              <a:t>‹#›</a:t>
            </a:fld>
            <a:endParaRPr lang="en-IN"/>
          </a:p>
        </p:txBody>
      </p:sp>
    </p:spTree>
    <p:extLst>
      <p:ext uri="{BB962C8B-B14F-4D97-AF65-F5344CB8AC3E}">
        <p14:creationId xmlns:p14="http://schemas.microsoft.com/office/powerpoint/2010/main" val="15855018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603BC64-45A0-42E0-B910-54537779B950}" type="datetimeFigureOut">
              <a:rPr lang="en-IN" smtClean="0"/>
              <a:t>04-07-2022</a:t>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F0A98A2-7F59-49F1-82EB-E72CE4C2FA1E}" type="slidenum">
              <a:rPr lang="en-IN" smtClean="0"/>
              <a:t>‹#›</a:t>
            </a:fld>
            <a:endParaRPr lang="en-IN"/>
          </a:p>
        </p:txBody>
      </p:sp>
    </p:spTree>
    <p:extLst>
      <p:ext uri="{BB962C8B-B14F-4D97-AF65-F5344CB8AC3E}">
        <p14:creationId xmlns:p14="http://schemas.microsoft.com/office/powerpoint/2010/main" val="121692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479" y="2743603"/>
            <a:ext cx="907199"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OBJECTIVES</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28914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87968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6642633" y="2788863"/>
            <a:ext cx="4790698" cy="1200329"/>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CHECK YOUR UNDERSTANDING</a:t>
            </a:r>
          </a:p>
        </p:txBody>
      </p:sp>
      <p:sp>
        <p:nvSpPr>
          <p:cNvPr id="7" name="Oval 6"/>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11669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a:t>Define the first objective of this lecture.</a:t>
            </a:r>
          </a:p>
          <a:p>
            <a:pPr lvl="0"/>
            <a:endParaRPr lang="en-US" dirty="0"/>
          </a:p>
          <a:p>
            <a:pPr lvl="0"/>
            <a:r>
              <a:rPr lang="en-US" dirty="0"/>
              <a:t>Identify the second objective of this lecture.</a:t>
            </a:r>
            <a:endParaRPr lang="en-IN" dirty="0"/>
          </a:p>
        </p:txBody>
      </p:sp>
      <p:sp>
        <p:nvSpPr>
          <p:cNvPr id="8" name="TextBox 7"/>
          <p:cNvSpPr txBox="1"/>
          <p:nvPr/>
        </p:nvSpPr>
        <p:spPr>
          <a:xfrm>
            <a:off x="528354"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lesson, you will be able to:</a:t>
            </a:r>
          </a:p>
        </p:txBody>
      </p:sp>
      <p:sp>
        <p:nvSpPr>
          <p:cNvPr id="9" name="TextBox 8"/>
          <p:cNvSpPr txBox="1"/>
          <p:nvPr/>
        </p:nvSpPr>
        <p:spPr>
          <a:xfrm>
            <a:off x="349621" y="875715"/>
            <a:ext cx="4790698" cy="461665"/>
          </a:xfrm>
          <a:prstGeom prst="rect">
            <a:avLst/>
          </a:prstGeom>
          <a:noFill/>
        </p:spPr>
        <p:txBody>
          <a:bodyPr wrap="square" rtlCol="0">
            <a:spAutoFit/>
          </a:bodyPr>
          <a:lstStyle/>
          <a:p>
            <a:r>
              <a:rPr lang="en-IN" sz="2400" b="1" dirty="0">
                <a:solidFill>
                  <a:srgbClr val="02918B"/>
                </a:solidFill>
                <a:latin typeface="Helvetica LT Std Cond" panose="020B0506020202030204" pitchFamily="34" charset="0"/>
                <a:cs typeface="Arial" panose="020B0604020202020204" pitchFamily="34" charset="0"/>
              </a:rPr>
              <a:t>LEARNING</a:t>
            </a:r>
            <a:r>
              <a:rPr lang="en-IN" sz="2400" b="1" baseline="0" dirty="0">
                <a:solidFill>
                  <a:srgbClr val="02918B"/>
                </a:solidFill>
                <a:latin typeface="Helvetica LT Std Cond" panose="020B0506020202030204" pitchFamily="34" charset="0"/>
                <a:cs typeface="Arial" panose="020B0604020202020204" pitchFamily="34" charset="0"/>
              </a:rPr>
              <a:t> OBJECTIVES</a:t>
            </a:r>
            <a:endParaRPr lang="en-IN" sz="24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70776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0340011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53228822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a:t>Edit Master text styles</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20387214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12192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7"/>
          <p:cNvSpPr/>
          <p:nvPr/>
        </p:nvSpPr>
        <p:spPr>
          <a:xfrm rot="10800000" flipH="1">
            <a:off x="-1" y="-5"/>
            <a:ext cx="12192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rotWithShape="1">
          <a:blip r:embed="rId28" cstate="print">
            <a:extLst>
              <a:ext uri="{28A0092B-C50C-407E-A947-70E740481C1C}">
                <a14:useLocalDpi xmlns:a14="http://schemas.microsoft.com/office/drawing/2010/main" val="0"/>
              </a:ext>
            </a:extLst>
          </a:blip>
          <a:srcRect l="83707" t="183" b="91936"/>
          <a:stretch/>
        </p:blipFill>
        <p:spPr>
          <a:xfrm>
            <a:off x="9840003" y="132099"/>
            <a:ext cx="2293938" cy="624114"/>
          </a:xfrm>
          <a:prstGeom prst="rect">
            <a:avLst/>
          </a:prstGeom>
        </p:spPr>
      </p:pic>
      <p:sp>
        <p:nvSpPr>
          <p:cNvPr id="10" name="Right Triangle 9"/>
          <p:cNvSpPr/>
          <p:nvPr/>
        </p:nvSpPr>
        <p:spPr>
          <a:xfrm flipH="1">
            <a:off x="0" y="6488182"/>
            <a:ext cx="12191996"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p:cNvSpPr/>
          <p:nvPr/>
        </p:nvSpPr>
        <p:spPr>
          <a:xfrm flipH="1">
            <a:off x="0" y="6593187"/>
            <a:ext cx="12191996"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rPr>
              <a:t>©2016 Manipal Global Education Services</a:t>
            </a:r>
            <a:endParaRPr kumimoji="0" lang="en-IN"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pic>
        <p:nvPicPr>
          <p:cNvPr id="13" name="Picture 12"/>
          <p:cNvPicPr>
            <a:picLocks noChangeAspect="1"/>
          </p:cNvPicPr>
          <p:nvPr/>
        </p:nvPicPr>
        <p:blipFill rotWithShape="1">
          <a:blip r:embed="rId29" cstate="print">
            <a:extLst>
              <a:ext uri="{28A0092B-C50C-407E-A947-70E740481C1C}">
                <a14:useLocalDpi xmlns:a14="http://schemas.microsoft.com/office/drawing/2010/main" val="0"/>
              </a:ext>
            </a:extLst>
          </a:blip>
          <a:srcRect l="35997" t="14361" r="36121" b="43757"/>
          <a:stretch/>
        </p:blipFill>
        <p:spPr>
          <a:xfrm>
            <a:off x="174618" y="39756"/>
            <a:ext cx="457200" cy="515073"/>
          </a:xfrm>
          <a:prstGeom prst="rect">
            <a:avLst/>
          </a:prstGeom>
        </p:spPr>
      </p:pic>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A98A2-7F59-49F1-82EB-E72CE4C2FA1E}" type="slidenum">
              <a:rPr lang="en-IN" smtClean="0"/>
              <a:t>‹#›</a:t>
            </a:fld>
            <a:endParaRPr lang="en-IN"/>
          </a:p>
        </p:txBody>
      </p:sp>
      <p:sp>
        <p:nvSpPr>
          <p:cNvPr id="14" name="TextBox 13"/>
          <p:cNvSpPr txBox="1"/>
          <p:nvPr/>
        </p:nvSpPr>
        <p:spPr>
          <a:xfrm>
            <a:off x="0" y="6547404"/>
            <a:ext cx="2698175" cy="261610"/>
          </a:xfrm>
          <a:prstGeom prst="rect">
            <a:avLst/>
          </a:prstGeom>
          <a:noFill/>
        </p:spPr>
        <p:txBody>
          <a:bodyPr wrap="none" rtlCol="0">
            <a:spAutoFit/>
          </a:bodyPr>
          <a:lstStyle/>
          <a:p>
            <a:r>
              <a:rPr lang="en-US" sz="1100" dirty="0">
                <a:solidFill>
                  <a:schemeClr val="bg1">
                    <a:lumMod val="65000"/>
                  </a:schemeClr>
                </a:solidFill>
              </a:rPr>
              <a:t>Android™</a:t>
            </a:r>
            <a:r>
              <a:rPr lang="en-US" sz="1100" baseline="30000" dirty="0">
                <a:solidFill>
                  <a:schemeClr val="bg1">
                    <a:lumMod val="65000"/>
                  </a:schemeClr>
                </a:solidFill>
              </a:rPr>
              <a:t> </a:t>
            </a:r>
            <a:r>
              <a:rPr lang="en-US" sz="1100" baseline="0" dirty="0">
                <a:solidFill>
                  <a:schemeClr val="bg1">
                    <a:lumMod val="65000"/>
                  </a:schemeClr>
                </a:solidFill>
              </a:rPr>
              <a:t>is a registered trademark of Google Inc.</a:t>
            </a:r>
          </a:p>
        </p:txBody>
      </p:sp>
    </p:spTree>
    <p:extLst>
      <p:ext uri="{BB962C8B-B14F-4D97-AF65-F5344CB8AC3E}">
        <p14:creationId xmlns:p14="http://schemas.microsoft.com/office/powerpoint/2010/main" val="430054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lstStyle/>
          <a:p>
            <a:r>
              <a:rPr lang="en-IN" dirty="0"/>
              <a:t>DevOps</a:t>
            </a:r>
          </a:p>
        </p:txBody>
      </p:sp>
      <p:sp>
        <p:nvSpPr>
          <p:cNvPr id="4" name="Text Placeholder 3"/>
          <p:cNvSpPr>
            <a:spLocks noGrp="1"/>
          </p:cNvSpPr>
          <p:nvPr>
            <p:ph type="body" idx="10"/>
          </p:nvPr>
        </p:nvSpPr>
        <p:spPr/>
        <p:txBody>
          <a:bodyPr/>
          <a:lstStyle/>
          <a:p>
            <a:endParaRPr lang="en-IN"/>
          </a:p>
        </p:txBody>
      </p:sp>
    </p:spTree>
    <p:extLst>
      <p:ext uri="{BB962C8B-B14F-4D97-AF65-F5344CB8AC3E}">
        <p14:creationId xmlns:p14="http://schemas.microsoft.com/office/powerpoint/2010/main" val="25933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40C23A-9FBA-4FDC-82C3-3C9AB07B322B}"/>
              </a:ext>
            </a:extLst>
          </p:cNvPr>
          <p:cNvSpPr>
            <a:spLocks noGrp="1"/>
          </p:cNvSpPr>
          <p:nvPr>
            <p:ph sz="half" idx="1"/>
          </p:nvPr>
        </p:nvSpPr>
        <p:spPr>
          <a:xfrm>
            <a:off x="0" y="1543793"/>
            <a:ext cx="12192000" cy="4770948"/>
          </a:xfrm>
        </p:spPr>
        <p:txBody>
          <a:bodyPr/>
          <a:lstStyle/>
          <a:p>
            <a:pPr marL="0" indent="0">
              <a:buNone/>
            </a:pPr>
            <a:r>
              <a:rPr lang="en-US" dirty="0"/>
              <a:t>The advantages of the Agile Model are as follows −</a:t>
            </a:r>
          </a:p>
          <a:p>
            <a:endParaRPr lang="en-US" dirty="0"/>
          </a:p>
          <a:p>
            <a:r>
              <a:rPr lang="en-US" dirty="0"/>
              <a:t>Is a very realistic approach to software development.</a:t>
            </a:r>
          </a:p>
          <a:p>
            <a:endParaRPr lang="en-US" dirty="0"/>
          </a:p>
          <a:p>
            <a:r>
              <a:rPr lang="en-US" dirty="0"/>
              <a:t>Promotes teamwork and cross training.</a:t>
            </a:r>
          </a:p>
          <a:p>
            <a:endParaRPr lang="en-US" dirty="0"/>
          </a:p>
          <a:p>
            <a:r>
              <a:rPr lang="en-US" dirty="0"/>
              <a:t>Functionality can be developed rapidly and demonstrated.</a:t>
            </a:r>
          </a:p>
          <a:p>
            <a:endParaRPr lang="en-US" dirty="0"/>
          </a:p>
          <a:p>
            <a:r>
              <a:rPr lang="en-US" dirty="0"/>
              <a:t>Delivers early partial working solutions.</a:t>
            </a:r>
          </a:p>
          <a:p>
            <a:endParaRPr lang="en-US" dirty="0"/>
          </a:p>
          <a:p>
            <a:r>
              <a:rPr lang="en-US" dirty="0"/>
              <a:t>Gives flexibility to developers.</a:t>
            </a:r>
            <a:endParaRPr lang="en-IN" dirty="0"/>
          </a:p>
        </p:txBody>
      </p:sp>
      <p:sp>
        <p:nvSpPr>
          <p:cNvPr id="3" name="Title 2">
            <a:extLst>
              <a:ext uri="{FF2B5EF4-FFF2-40B4-BE49-F238E27FC236}">
                <a16:creationId xmlns:a16="http://schemas.microsoft.com/office/drawing/2014/main" id="{07A75937-B3B7-4919-998D-76A39CA87BFA}"/>
              </a:ext>
            </a:extLst>
          </p:cNvPr>
          <p:cNvSpPr>
            <a:spLocks noGrp="1"/>
          </p:cNvSpPr>
          <p:nvPr>
            <p:ph type="title"/>
          </p:nvPr>
        </p:nvSpPr>
        <p:spPr/>
        <p:txBody>
          <a:bodyPr/>
          <a:lstStyle/>
          <a:p>
            <a:r>
              <a:rPr lang="en-IN" dirty="0"/>
              <a:t>Agile Development Methodology</a:t>
            </a:r>
          </a:p>
        </p:txBody>
      </p:sp>
    </p:spTree>
    <p:extLst>
      <p:ext uri="{BB962C8B-B14F-4D97-AF65-F5344CB8AC3E}">
        <p14:creationId xmlns:p14="http://schemas.microsoft.com/office/powerpoint/2010/main" val="177948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DevOps Advantage</a:t>
            </a:r>
          </a:p>
        </p:txBody>
      </p:sp>
      <p:pic>
        <p:nvPicPr>
          <p:cNvPr id="7" name="Content Placeholder 6"/>
          <p:cNvPicPr>
            <a:picLocks noGrp="1" noChangeAspect="1"/>
          </p:cNvPicPr>
          <p:nvPr>
            <p:ph sz="half" idx="1"/>
          </p:nvPr>
        </p:nvPicPr>
        <p:blipFill>
          <a:blip r:embed="rId2"/>
          <a:stretch>
            <a:fillRect/>
          </a:stretch>
        </p:blipFill>
        <p:spPr>
          <a:xfrm>
            <a:off x="349621" y="1877786"/>
            <a:ext cx="11406949" cy="4131127"/>
          </a:xfrm>
          <a:prstGeom prst="rect">
            <a:avLst/>
          </a:prstGeom>
        </p:spPr>
      </p:pic>
    </p:spTree>
    <p:extLst>
      <p:ext uri="{BB962C8B-B14F-4D97-AF65-F5344CB8AC3E}">
        <p14:creationId xmlns:p14="http://schemas.microsoft.com/office/powerpoint/2010/main" val="68418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2386806" y="2381250"/>
            <a:ext cx="6905625" cy="3295650"/>
          </a:xfrm>
          <a:prstGeom prst="rect">
            <a:avLst/>
          </a:prstGeom>
        </p:spPr>
      </p:pic>
      <p:sp>
        <p:nvSpPr>
          <p:cNvPr id="3" name="Title 2"/>
          <p:cNvSpPr>
            <a:spLocks noGrp="1"/>
          </p:cNvSpPr>
          <p:nvPr>
            <p:ph type="title"/>
          </p:nvPr>
        </p:nvSpPr>
        <p:spPr/>
        <p:txBody>
          <a:bodyPr/>
          <a:lstStyle/>
          <a:p>
            <a:r>
              <a:rPr lang="en-IN" dirty="0"/>
              <a:t>DevOps </a:t>
            </a:r>
            <a:r>
              <a:rPr lang="en-IN" dirty="0" err="1"/>
              <a:t>LifeCycle</a:t>
            </a:r>
            <a:endParaRPr lang="en-IN" dirty="0"/>
          </a:p>
        </p:txBody>
      </p:sp>
    </p:spTree>
    <p:extLst>
      <p:ext uri="{BB962C8B-B14F-4D97-AF65-F5344CB8AC3E}">
        <p14:creationId xmlns:p14="http://schemas.microsoft.com/office/powerpoint/2010/main" val="197726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000" dirty="0"/>
              <a:t>1. Development</a:t>
            </a:r>
          </a:p>
          <a:p>
            <a:r>
              <a:rPr lang="en-IN" sz="2000" dirty="0"/>
              <a:t>In this DevOps stage the development of software takes place constantly. In this phase, the entire development process is separated into small development cycles. This benefits DevOps team to speed up software development and delivery process.</a:t>
            </a:r>
          </a:p>
          <a:p>
            <a:endParaRPr lang="en-IN" sz="2000" dirty="0"/>
          </a:p>
          <a:p>
            <a:pPr marL="0" indent="0">
              <a:buNone/>
            </a:pPr>
            <a:r>
              <a:rPr lang="en-IN" sz="2000" dirty="0"/>
              <a:t>2. Testing</a:t>
            </a:r>
          </a:p>
          <a:p>
            <a:r>
              <a:rPr lang="en-IN" sz="2000" dirty="0"/>
              <a:t>QA team use tools like Selenium to identify and fix bugs in the new piece of code.</a:t>
            </a:r>
          </a:p>
          <a:p>
            <a:endParaRPr lang="en-IN" sz="2000" dirty="0"/>
          </a:p>
          <a:p>
            <a:pPr marL="0" indent="0">
              <a:buNone/>
            </a:pPr>
            <a:r>
              <a:rPr lang="en-IN" sz="2000" dirty="0"/>
              <a:t>3. Integration</a:t>
            </a:r>
          </a:p>
          <a:p>
            <a:r>
              <a:rPr lang="en-IN" sz="2000" dirty="0"/>
              <a:t>In this stage, new functionality is integrated with the prevailing code, and testing takes place. Continuous development is only possible due to continuous integration and testing.</a:t>
            </a:r>
          </a:p>
        </p:txBody>
      </p:sp>
      <p:sp>
        <p:nvSpPr>
          <p:cNvPr id="3" name="Title 2"/>
          <p:cNvSpPr>
            <a:spLocks noGrp="1"/>
          </p:cNvSpPr>
          <p:nvPr>
            <p:ph type="title"/>
          </p:nvPr>
        </p:nvSpPr>
        <p:spPr/>
        <p:txBody>
          <a:bodyPr/>
          <a:lstStyle/>
          <a:p>
            <a:r>
              <a:rPr lang="en-IN" dirty="0"/>
              <a:t>DevOps </a:t>
            </a:r>
            <a:r>
              <a:rPr lang="en-IN" dirty="0" err="1"/>
              <a:t>LifeCycle</a:t>
            </a:r>
            <a:endParaRPr lang="en-IN" dirty="0"/>
          </a:p>
        </p:txBody>
      </p:sp>
    </p:spTree>
    <p:extLst>
      <p:ext uri="{BB962C8B-B14F-4D97-AF65-F5344CB8AC3E}">
        <p14:creationId xmlns:p14="http://schemas.microsoft.com/office/powerpoint/2010/main" val="194180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000" dirty="0"/>
              <a:t>4. Deployment</a:t>
            </a:r>
          </a:p>
          <a:p>
            <a:r>
              <a:rPr lang="en-IN" sz="2000" dirty="0"/>
              <a:t>In this phase, the deployment process takes place continuously. It is performed in such a manner that any changes made any time in the code, should not affect the functioning of high traffic website.</a:t>
            </a:r>
          </a:p>
          <a:p>
            <a:endParaRPr lang="en-IN" sz="2000" dirty="0"/>
          </a:p>
          <a:p>
            <a:pPr marL="0" indent="0">
              <a:buNone/>
            </a:pPr>
            <a:r>
              <a:rPr lang="en-IN" sz="2000" dirty="0"/>
              <a:t>5. Monitoring</a:t>
            </a:r>
          </a:p>
          <a:p>
            <a:r>
              <a:rPr lang="en-IN" sz="2000" dirty="0"/>
              <a:t>In this phase, operation team will take care of the inappropriate system behaviour or bugs which are found in production.</a:t>
            </a:r>
          </a:p>
        </p:txBody>
      </p:sp>
      <p:sp>
        <p:nvSpPr>
          <p:cNvPr id="3" name="Title 2"/>
          <p:cNvSpPr>
            <a:spLocks noGrp="1"/>
          </p:cNvSpPr>
          <p:nvPr>
            <p:ph type="title"/>
          </p:nvPr>
        </p:nvSpPr>
        <p:spPr/>
        <p:txBody>
          <a:bodyPr/>
          <a:lstStyle/>
          <a:p>
            <a:r>
              <a:rPr lang="en-IN" dirty="0"/>
              <a:t>DevOps </a:t>
            </a:r>
            <a:r>
              <a:rPr lang="en-IN" dirty="0" err="1"/>
              <a:t>LifeCycle</a:t>
            </a:r>
            <a:endParaRPr lang="en-IN" dirty="0"/>
          </a:p>
        </p:txBody>
      </p:sp>
    </p:spTree>
    <p:extLst>
      <p:ext uri="{BB962C8B-B14F-4D97-AF65-F5344CB8AC3E}">
        <p14:creationId xmlns:p14="http://schemas.microsoft.com/office/powerpoint/2010/main" val="255508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DevOps Tools</a:t>
            </a:r>
          </a:p>
        </p:txBody>
      </p:sp>
      <p:pic>
        <p:nvPicPr>
          <p:cNvPr id="1026" name="Picture 2" descr="DevOps Tools - What Is DevOp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8637" y="1772945"/>
            <a:ext cx="11031991" cy="451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375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080755920"/>
              </p:ext>
            </p:extLst>
          </p:nvPr>
        </p:nvGraphicFramePr>
        <p:xfrm>
          <a:off x="349620" y="1420586"/>
          <a:ext cx="11292650" cy="5204383"/>
        </p:xfrm>
        <a:graphic>
          <a:graphicData uri="http://schemas.openxmlformats.org/drawingml/2006/table">
            <a:tbl>
              <a:tblPr firstRow="1" bandRow="1">
                <a:tableStyleId>{5C22544A-7EE6-4342-B048-85BDC9FD1C3A}</a:tableStyleId>
              </a:tblPr>
              <a:tblGrid>
                <a:gridCol w="5646325">
                  <a:extLst>
                    <a:ext uri="{9D8B030D-6E8A-4147-A177-3AD203B41FA5}">
                      <a16:colId xmlns:a16="http://schemas.microsoft.com/office/drawing/2014/main" val="1252468474"/>
                    </a:ext>
                  </a:extLst>
                </a:gridCol>
                <a:gridCol w="5646325">
                  <a:extLst>
                    <a:ext uri="{9D8B030D-6E8A-4147-A177-3AD203B41FA5}">
                      <a16:colId xmlns:a16="http://schemas.microsoft.com/office/drawing/2014/main" val="624699306"/>
                    </a:ext>
                  </a:extLst>
                </a:gridCol>
              </a:tblGrid>
              <a:tr h="389921">
                <a:tc>
                  <a:txBody>
                    <a:bodyPr/>
                    <a:lstStyle/>
                    <a:p>
                      <a:pPr algn="l" fontAlgn="t"/>
                      <a:r>
                        <a:rPr lang="en-IN" sz="1400" b="1" dirty="0">
                          <a:effectLst/>
                        </a:rPr>
                        <a:t>Agile</a:t>
                      </a:r>
                      <a:endParaRPr lang="en-IN" sz="1400" dirty="0">
                        <a:effectLst/>
                      </a:endParaRPr>
                    </a:p>
                  </a:txBody>
                  <a:tcPr marL="76200" marR="76200" marT="76200" marB="76200"/>
                </a:tc>
                <a:tc>
                  <a:txBody>
                    <a:bodyPr/>
                    <a:lstStyle/>
                    <a:p>
                      <a:pPr algn="l" fontAlgn="t"/>
                      <a:r>
                        <a:rPr lang="en-IN" sz="1400" b="1">
                          <a:effectLst/>
                        </a:rPr>
                        <a:t>DevOps</a:t>
                      </a:r>
                      <a:endParaRPr lang="en-IN" sz="1400">
                        <a:effectLst/>
                      </a:endParaRPr>
                    </a:p>
                  </a:txBody>
                  <a:tcPr marL="76200" marR="76200" marT="76200" marB="76200"/>
                </a:tc>
                <a:extLst>
                  <a:ext uri="{0D108BD9-81ED-4DB2-BD59-A6C34878D82A}">
                    <a16:rowId xmlns:a16="http://schemas.microsoft.com/office/drawing/2014/main" val="4202256214"/>
                  </a:ext>
                </a:extLst>
              </a:tr>
              <a:tr h="617376">
                <a:tc>
                  <a:txBody>
                    <a:bodyPr/>
                    <a:lstStyle/>
                    <a:p>
                      <a:pPr algn="l" fontAlgn="t"/>
                      <a:r>
                        <a:rPr lang="en-IN" sz="1400" dirty="0">
                          <a:effectLst/>
                        </a:rPr>
                        <a:t>Emphasize breaking down barriers between developers and management.</a:t>
                      </a:r>
                    </a:p>
                  </a:txBody>
                  <a:tcPr marL="76200" marR="76200" marT="76200" marB="76200"/>
                </a:tc>
                <a:tc>
                  <a:txBody>
                    <a:bodyPr/>
                    <a:lstStyle/>
                    <a:p>
                      <a:pPr algn="l" fontAlgn="t"/>
                      <a:r>
                        <a:rPr lang="en-IN" sz="1400">
                          <a:effectLst/>
                        </a:rPr>
                        <a:t>DevOps is about software deployment and operation teams.</a:t>
                      </a:r>
                    </a:p>
                  </a:txBody>
                  <a:tcPr marL="76200" marR="76200" marT="76200" marB="76200"/>
                </a:tc>
                <a:extLst>
                  <a:ext uri="{0D108BD9-81ED-4DB2-BD59-A6C34878D82A}">
                    <a16:rowId xmlns:a16="http://schemas.microsoft.com/office/drawing/2014/main" val="2670518393"/>
                  </a:ext>
                </a:extLst>
              </a:tr>
              <a:tr h="617376">
                <a:tc>
                  <a:txBody>
                    <a:bodyPr/>
                    <a:lstStyle/>
                    <a:p>
                      <a:pPr algn="l" fontAlgn="t"/>
                      <a:r>
                        <a:rPr lang="en-IN" sz="1400">
                          <a:effectLst/>
                        </a:rPr>
                        <a:t>Addresses gap between customer requirements and development teams.</a:t>
                      </a:r>
                    </a:p>
                  </a:txBody>
                  <a:tcPr marL="76200" marR="76200" marT="76200" marB="76200"/>
                </a:tc>
                <a:tc>
                  <a:txBody>
                    <a:bodyPr/>
                    <a:lstStyle/>
                    <a:p>
                      <a:pPr algn="l" fontAlgn="t"/>
                      <a:r>
                        <a:rPr lang="en-IN" sz="1400">
                          <a:effectLst/>
                        </a:rPr>
                        <a:t>Addresses the gap between development and Operation team</a:t>
                      </a:r>
                    </a:p>
                  </a:txBody>
                  <a:tcPr marL="76200" marR="76200" marT="76200" marB="76200"/>
                </a:tc>
                <a:extLst>
                  <a:ext uri="{0D108BD9-81ED-4DB2-BD59-A6C34878D82A}">
                    <a16:rowId xmlns:a16="http://schemas.microsoft.com/office/drawing/2014/main" val="308542130"/>
                  </a:ext>
                </a:extLst>
              </a:tr>
              <a:tr h="531183">
                <a:tc>
                  <a:txBody>
                    <a:bodyPr/>
                    <a:lstStyle/>
                    <a:p>
                      <a:pPr algn="l" fontAlgn="t"/>
                      <a:r>
                        <a:rPr lang="en-IN" sz="1400">
                          <a:effectLst/>
                        </a:rPr>
                        <a:t>Focuses more on functional and non-functional readiness</a:t>
                      </a:r>
                    </a:p>
                  </a:txBody>
                  <a:tcPr marL="76200" marR="76200" marT="76200" marB="76200"/>
                </a:tc>
                <a:tc>
                  <a:txBody>
                    <a:bodyPr/>
                    <a:lstStyle/>
                    <a:p>
                      <a:pPr algn="l" fontAlgn="t"/>
                      <a:r>
                        <a:rPr lang="en-IN" sz="1400">
                          <a:effectLst/>
                        </a:rPr>
                        <a:t>It focuses operational and business readiness.</a:t>
                      </a:r>
                    </a:p>
                  </a:txBody>
                  <a:tcPr marL="76200" marR="76200" marT="76200" marB="76200"/>
                </a:tc>
                <a:extLst>
                  <a:ext uri="{0D108BD9-81ED-4DB2-BD59-A6C34878D82A}">
                    <a16:rowId xmlns:a16="http://schemas.microsoft.com/office/drawing/2014/main" val="3935791418"/>
                  </a:ext>
                </a:extLst>
              </a:tr>
              <a:tr h="739037">
                <a:tc>
                  <a:txBody>
                    <a:bodyPr/>
                    <a:lstStyle/>
                    <a:p>
                      <a:pPr algn="l" fontAlgn="t"/>
                      <a:r>
                        <a:rPr lang="en-IN" sz="1400">
                          <a:effectLst/>
                        </a:rPr>
                        <a:t>Agile development pertains mainly to the way development is thought out by the company.</a:t>
                      </a:r>
                    </a:p>
                  </a:txBody>
                  <a:tcPr marL="76200" marR="76200" marT="76200" marB="76200"/>
                </a:tc>
                <a:tc>
                  <a:txBody>
                    <a:bodyPr/>
                    <a:lstStyle/>
                    <a:p>
                      <a:pPr algn="l" fontAlgn="t"/>
                      <a:r>
                        <a:rPr lang="en-IN" sz="1400">
                          <a:effectLst/>
                        </a:rPr>
                        <a:t>DevOps emphases on deploying software in the most reliable and safest ways which aren't necessarily always the fastest.</a:t>
                      </a:r>
                    </a:p>
                  </a:txBody>
                  <a:tcPr marL="76200" marR="76200" marT="76200" marB="76200"/>
                </a:tc>
                <a:extLst>
                  <a:ext uri="{0D108BD9-81ED-4DB2-BD59-A6C34878D82A}">
                    <a16:rowId xmlns:a16="http://schemas.microsoft.com/office/drawing/2014/main" val="1562467414"/>
                  </a:ext>
                </a:extLst>
              </a:tr>
              <a:tr h="1362599">
                <a:tc>
                  <a:txBody>
                    <a:bodyPr/>
                    <a:lstStyle/>
                    <a:p>
                      <a:pPr algn="l" fontAlgn="t"/>
                      <a:r>
                        <a:rPr lang="en-IN" sz="1400">
                          <a:effectLst/>
                        </a:rPr>
                        <a:t>Agile development puts a huge emphasis on training all team members to have varieties of similar and equal skills. So that, when something goes wrong, any team member can get assistance from any member in the absence of the team leader.</a:t>
                      </a:r>
                    </a:p>
                  </a:txBody>
                  <a:tcPr marL="76200" marR="76200" marT="76200" marB="76200"/>
                </a:tc>
                <a:tc>
                  <a:txBody>
                    <a:bodyPr/>
                    <a:lstStyle/>
                    <a:p>
                      <a:pPr algn="l" fontAlgn="t"/>
                      <a:r>
                        <a:rPr lang="en-IN" sz="1400" dirty="0">
                          <a:effectLst/>
                        </a:rPr>
                        <a:t>DevOps, likes to divide and conquer, spreading the skill set between the development and operation teams. It also maintains consistent communication.</a:t>
                      </a:r>
                    </a:p>
                  </a:txBody>
                  <a:tcPr marL="76200" marR="76200" marT="76200" marB="76200"/>
                </a:tc>
                <a:extLst>
                  <a:ext uri="{0D108BD9-81ED-4DB2-BD59-A6C34878D82A}">
                    <a16:rowId xmlns:a16="http://schemas.microsoft.com/office/drawing/2014/main" val="4188425850"/>
                  </a:ext>
                </a:extLst>
              </a:tr>
              <a:tr h="946891">
                <a:tc>
                  <a:txBody>
                    <a:bodyPr/>
                    <a:lstStyle/>
                    <a:p>
                      <a:pPr algn="l" fontAlgn="t"/>
                      <a:r>
                        <a:rPr lang="en-IN" sz="1400">
                          <a:effectLst/>
                        </a:rPr>
                        <a:t>Agile development manages on "sprints. It means that the time table is much shorter (less than a month) and several features are to be produced and released in that period.</a:t>
                      </a:r>
                    </a:p>
                  </a:txBody>
                  <a:tcPr marL="76200" marR="76200" marT="76200" marB="76200"/>
                </a:tc>
                <a:tc>
                  <a:txBody>
                    <a:bodyPr/>
                    <a:lstStyle/>
                    <a:p>
                      <a:pPr algn="l" fontAlgn="t"/>
                      <a:r>
                        <a:rPr lang="en-IN" sz="1400" dirty="0">
                          <a:effectLst/>
                        </a:rPr>
                        <a:t>DevOps strives for consolidated deadlines and benchmarks with major releases, rather than smaller and more frequent ones.</a:t>
                      </a:r>
                    </a:p>
                  </a:txBody>
                  <a:tcPr marL="76200" marR="76200" marT="76200" marB="76200"/>
                </a:tc>
                <a:extLst>
                  <a:ext uri="{0D108BD9-81ED-4DB2-BD59-A6C34878D82A}">
                    <a16:rowId xmlns:a16="http://schemas.microsoft.com/office/drawing/2014/main" val="1177816253"/>
                  </a:ext>
                </a:extLst>
              </a:tr>
            </a:tbl>
          </a:graphicData>
        </a:graphic>
      </p:graphicFrame>
      <p:sp>
        <p:nvSpPr>
          <p:cNvPr id="3" name="Title 2"/>
          <p:cNvSpPr>
            <a:spLocks noGrp="1"/>
          </p:cNvSpPr>
          <p:nvPr>
            <p:ph type="title"/>
          </p:nvPr>
        </p:nvSpPr>
        <p:spPr/>
        <p:txBody>
          <a:bodyPr/>
          <a:lstStyle/>
          <a:p>
            <a:r>
              <a:rPr lang="en-IN" dirty="0"/>
              <a:t>Agile &amp; DevOps</a:t>
            </a:r>
          </a:p>
        </p:txBody>
      </p:sp>
    </p:spTree>
    <p:extLst>
      <p:ext uri="{BB962C8B-B14F-4D97-AF65-F5344CB8AC3E}">
        <p14:creationId xmlns:p14="http://schemas.microsoft.com/office/powerpoint/2010/main" val="216962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349621" y="1796143"/>
            <a:ext cx="11488593" cy="4555671"/>
          </a:xfrm>
          <a:prstGeom prst="rect">
            <a:avLst/>
          </a:prstGeom>
        </p:spPr>
      </p:pic>
      <p:sp>
        <p:nvSpPr>
          <p:cNvPr id="3" name="Title 2"/>
          <p:cNvSpPr>
            <a:spLocks noGrp="1"/>
          </p:cNvSpPr>
          <p:nvPr>
            <p:ph type="title"/>
          </p:nvPr>
        </p:nvSpPr>
        <p:spPr/>
        <p:txBody>
          <a:bodyPr/>
          <a:lstStyle/>
          <a:p>
            <a:r>
              <a:rPr lang="en-IN" dirty="0"/>
              <a:t>DevOps Stages</a:t>
            </a:r>
          </a:p>
        </p:txBody>
      </p:sp>
    </p:spTree>
    <p:extLst>
      <p:ext uri="{BB962C8B-B14F-4D97-AF65-F5344CB8AC3E}">
        <p14:creationId xmlns:p14="http://schemas.microsoft.com/office/powerpoint/2010/main" val="43404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2000" dirty="0"/>
              <a:t>Continuous integration is the practice of quickly integrating newly developed code with the main body of code that is to be released. Continuous integration saves a lot of time when the team is ready to release the code.</a:t>
            </a:r>
          </a:p>
          <a:p>
            <a:endParaRPr lang="en-IN" sz="2000" dirty="0"/>
          </a:p>
          <a:p>
            <a:r>
              <a:rPr lang="en-IN" sz="2000" dirty="0"/>
              <a:t>DevOps didn’t come up with this term. Continuous integration is an agile engineering practice originating from the Extreme Programming methodology. The terms been around for a while, but DevOps has adopted this term because automation is required to successfully execute continuous integration. Continuous integration is often the first step down the path toward DevOps maturity.</a:t>
            </a:r>
          </a:p>
          <a:p>
            <a:endParaRPr lang="en-IN" sz="2000" dirty="0"/>
          </a:p>
          <a:p>
            <a:r>
              <a:rPr lang="en-IN" sz="2000" dirty="0"/>
              <a:t>The continuous integration process from a DevOps perspective involves checking your code in, compiling it into usable (often binary executable) code and running some basic validation testing.</a:t>
            </a:r>
          </a:p>
        </p:txBody>
      </p:sp>
      <p:sp>
        <p:nvSpPr>
          <p:cNvPr id="3" name="Title 2"/>
          <p:cNvSpPr>
            <a:spLocks noGrp="1"/>
          </p:cNvSpPr>
          <p:nvPr>
            <p:ph type="title"/>
          </p:nvPr>
        </p:nvSpPr>
        <p:spPr/>
        <p:txBody>
          <a:bodyPr/>
          <a:lstStyle/>
          <a:p>
            <a:r>
              <a:rPr lang="en-IN" dirty="0"/>
              <a:t>Continuous Integration</a:t>
            </a:r>
          </a:p>
        </p:txBody>
      </p:sp>
    </p:spTree>
    <p:extLst>
      <p:ext uri="{BB962C8B-B14F-4D97-AF65-F5344CB8AC3E}">
        <p14:creationId xmlns:p14="http://schemas.microsoft.com/office/powerpoint/2010/main" val="219789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2000" dirty="0"/>
              <a:t>Continuous delivery is an extension of continuous integration [DevOps stage 2]. It sits on top of continuous integration. When executing continuous delivery, you add additional automation and testing so that you don’t just merge the code with the main code line frequently, but you get the code nearly ready to deploy with almost no human intervention. It’s the practice of having the code base continuously in a ready-to-deploy state.</a:t>
            </a:r>
          </a:p>
        </p:txBody>
      </p:sp>
      <p:sp>
        <p:nvSpPr>
          <p:cNvPr id="3" name="Title 2"/>
          <p:cNvSpPr>
            <a:spLocks noGrp="1"/>
          </p:cNvSpPr>
          <p:nvPr>
            <p:ph type="title"/>
          </p:nvPr>
        </p:nvSpPr>
        <p:spPr/>
        <p:txBody>
          <a:bodyPr/>
          <a:lstStyle/>
          <a:p>
            <a:r>
              <a:rPr lang="en-IN" dirty="0"/>
              <a:t>Continuous Delivery</a:t>
            </a:r>
          </a:p>
        </p:txBody>
      </p:sp>
    </p:spTree>
    <p:extLst>
      <p:ext uri="{BB962C8B-B14F-4D97-AF65-F5344CB8AC3E}">
        <p14:creationId xmlns:p14="http://schemas.microsoft.com/office/powerpoint/2010/main" val="259629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Introduction to DevOps</a:t>
            </a:r>
          </a:p>
          <a:p>
            <a:endParaRPr lang="en-IN" dirty="0"/>
          </a:p>
          <a:p>
            <a:r>
              <a:rPr lang="en-IN" dirty="0"/>
              <a:t>Software Development</a:t>
            </a:r>
          </a:p>
          <a:p>
            <a:endParaRPr lang="en-IN" dirty="0"/>
          </a:p>
          <a:p>
            <a:r>
              <a:rPr lang="en-IN" dirty="0"/>
              <a:t>DevOps Life Cycle</a:t>
            </a:r>
          </a:p>
          <a:p>
            <a:endParaRPr lang="en-IN" dirty="0"/>
          </a:p>
          <a:p>
            <a:r>
              <a:rPr lang="en-IN" dirty="0"/>
              <a:t>DevOps Tools</a:t>
            </a:r>
          </a:p>
          <a:p>
            <a:endParaRPr lang="en-IN" dirty="0"/>
          </a:p>
          <a:p>
            <a:r>
              <a:rPr lang="en-IN" dirty="0"/>
              <a:t>DevOps Stages</a:t>
            </a:r>
          </a:p>
        </p:txBody>
      </p:sp>
    </p:spTree>
    <p:extLst>
      <p:ext uri="{BB962C8B-B14F-4D97-AF65-F5344CB8AC3E}">
        <p14:creationId xmlns:p14="http://schemas.microsoft.com/office/powerpoint/2010/main" val="97180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2000" dirty="0"/>
              <a:t>Continuous deployment, not to be confused with continuous delivery [DevOps nirvana], is the most advanced evolution of continuous delivery. It’s the practice of deploying all the way into production without any human intervention.</a:t>
            </a:r>
          </a:p>
          <a:p>
            <a:endParaRPr lang="en-IN" sz="2000" dirty="0"/>
          </a:p>
          <a:p>
            <a:r>
              <a:rPr lang="en-IN" sz="2000" dirty="0"/>
              <a:t>Teams that utilize continuous delivery don’t deploy untested code; instead, newly created code runs through automated testing before it gets pushed out to production. The code release typically only goes to a small percentage of users and there’s an automated feedback loop that monitors quality and usage before the code is propagated further.</a:t>
            </a:r>
          </a:p>
          <a:p>
            <a:endParaRPr lang="en-IN" sz="2000" dirty="0"/>
          </a:p>
          <a:p>
            <a:r>
              <a:rPr lang="en-IN" sz="2000" dirty="0"/>
              <a:t>There are a very small number of companies that are truly practicing continuous deployment. Netflix, Etsy, Amazon, Pinterest, Flicker, IMVU and Google are popular examples of companies doing continuous deployment.</a:t>
            </a:r>
          </a:p>
          <a:p>
            <a:endParaRPr lang="en-IN" sz="2000" dirty="0"/>
          </a:p>
          <a:p>
            <a:r>
              <a:rPr lang="en-IN" sz="2000" dirty="0"/>
              <a:t>While DevOps nirvana is often not the end goal for most enterprises, they often focus on moving towards continuous delivery.</a:t>
            </a:r>
          </a:p>
        </p:txBody>
      </p:sp>
      <p:sp>
        <p:nvSpPr>
          <p:cNvPr id="3" name="Title 2"/>
          <p:cNvSpPr>
            <a:spLocks noGrp="1"/>
          </p:cNvSpPr>
          <p:nvPr>
            <p:ph type="title"/>
          </p:nvPr>
        </p:nvSpPr>
        <p:spPr/>
        <p:txBody>
          <a:bodyPr/>
          <a:lstStyle/>
          <a:p>
            <a:r>
              <a:rPr lang="en-IN" dirty="0"/>
              <a:t>Continuous Deployment</a:t>
            </a:r>
          </a:p>
        </p:txBody>
      </p:sp>
    </p:spTree>
    <p:extLst>
      <p:ext uri="{BB962C8B-B14F-4D97-AF65-F5344CB8AC3E}">
        <p14:creationId xmlns:p14="http://schemas.microsoft.com/office/powerpoint/2010/main" val="1348419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2" descr="deployinfographic-noproduct"/>
          <p:cNvPicPr>
            <a:picLocks noChangeAspect="1" noChangeArrowheads="1"/>
          </p:cNvPicPr>
          <p:nvPr/>
        </p:nvPicPr>
        <p:blipFill>
          <a:blip r:embed="rId3" cstate="print"/>
          <a:srcRect l="17520" t="23759" r="20023" b="23759"/>
          <a:stretch>
            <a:fillRect/>
          </a:stretch>
        </p:blipFill>
        <p:spPr bwMode="auto">
          <a:xfrm>
            <a:off x="254833" y="725150"/>
            <a:ext cx="11686842" cy="3487087"/>
          </a:xfrm>
          <a:prstGeom prst="rect">
            <a:avLst/>
          </a:prstGeom>
          <a:noFill/>
          <a:ln w="9525">
            <a:noFill/>
            <a:miter lim="800000"/>
            <a:headEnd/>
            <a:tailEnd/>
          </a:ln>
        </p:spPr>
      </p:pic>
      <p:sp>
        <p:nvSpPr>
          <p:cNvPr id="3" name="Title 2"/>
          <p:cNvSpPr>
            <a:spLocks noGrp="1"/>
          </p:cNvSpPr>
          <p:nvPr>
            <p:ph type="title"/>
          </p:nvPr>
        </p:nvSpPr>
        <p:spPr>
          <a:prstGeom prst="rect">
            <a:avLst/>
          </a:prstGeom>
        </p:spPr>
        <p:txBody>
          <a:bodyPr/>
          <a:lstStyle/>
          <a:p>
            <a:r>
              <a:rPr lang="en-US" dirty="0"/>
              <a:t>VIEW OF TOOLS IN A DEVELOPMENT PIPELINE</a:t>
            </a:r>
            <a:endParaRPr lang="en-IN" dirty="0"/>
          </a:p>
        </p:txBody>
      </p:sp>
      <p:sp>
        <p:nvSpPr>
          <p:cNvPr id="6" name="TextBox 5"/>
          <p:cNvSpPr txBox="1"/>
          <p:nvPr/>
        </p:nvSpPr>
        <p:spPr>
          <a:xfrm>
            <a:off x="1700135" y="3781893"/>
            <a:ext cx="638331" cy="584775"/>
          </a:xfrm>
          <a:prstGeom prst="rect">
            <a:avLst/>
          </a:prstGeom>
          <a:noFill/>
          <a:ln w="3175">
            <a:solidFill>
              <a:schemeClr val="tx1"/>
            </a:solidFill>
          </a:ln>
        </p:spPr>
        <p:txBody>
          <a:bodyPr wrap="square" rtlCol="0">
            <a:spAutoFit/>
          </a:bodyPr>
          <a:lstStyle/>
          <a:p>
            <a:pPr algn="ctr"/>
            <a:r>
              <a:rPr lang="en-US" sz="1600" dirty="0"/>
              <a:t>Git,</a:t>
            </a:r>
          </a:p>
          <a:p>
            <a:pPr algn="ctr"/>
            <a:r>
              <a:rPr lang="en-US" sz="1600" dirty="0"/>
              <a:t>SVN</a:t>
            </a:r>
          </a:p>
        </p:txBody>
      </p:sp>
      <p:sp>
        <p:nvSpPr>
          <p:cNvPr id="8" name="TextBox 7"/>
          <p:cNvSpPr txBox="1"/>
          <p:nvPr/>
        </p:nvSpPr>
        <p:spPr>
          <a:xfrm>
            <a:off x="3790013" y="3751913"/>
            <a:ext cx="991850" cy="1077218"/>
          </a:xfrm>
          <a:prstGeom prst="rect">
            <a:avLst/>
          </a:prstGeom>
          <a:noFill/>
          <a:ln w="3175">
            <a:solidFill>
              <a:schemeClr val="tx1"/>
            </a:solidFill>
          </a:ln>
        </p:spPr>
        <p:txBody>
          <a:bodyPr wrap="square" rtlCol="0">
            <a:spAutoFit/>
          </a:bodyPr>
          <a:lstStyle/>
          <a:p>
            <a:pPr algn="ctr"/>
            <a:r>
              <a:rPr lang="en-US" sz="1600" dirty="0"/>
              <a:t>Ant,</a:t>
            </a:r>
          </a:p>
          <a:p>
            <a:pPr algn="ctr"/>
            <a:r>
              <a:rPr lang="en-US" sz="1600" dirty="0"/>
              <a:t>Gradle,</a:t>
            </a:r>
          </a:p>
          <a:p>
            <a:pPr algn="ctr"/>
            <a:r>
              <a:rPr lang="en-US" sz="1600" dirty="0"/>
              <a:t>Make,</a:t>
            </a:r>
          </a:p>
          <a:p>
            <a:pPr algn="ctr"/>
            <a:r>
              <a:rPr lang="en-US" sz="1600" dirty="0"/>
              <a:t>Maven</a:t>
            </a:r>
          </a:p>
        </p:txBody>
      </p:sp>
      <p:sp>
        <p:nvSpPr>
          <p:cNvPr id="10" name="TextBox 9"/>
          <p:cNvSpPr txBox="1"/>
          <p:nvPr/>
        </p:nvSpPr>
        <p:spPr>
          <a:xfrm>
            <a:off x="5911121" y="3690703"/>
            <a:ext cx="1239188" cy="1077218"/>
          </a:xfrm>
          <a:prstGeom prst="rect">
            <a:avLst/>
          </a:prstGeom>
          <a:noFill/>
          <a:ln w="3175">
            <a:solidFill>
              <a:schemeClr val="tx1"/>
            </a:solidFill>
          </a:ln>
        </p:spPr>
        <p:txBody>
          <a:bodyPr wrap="square" rtlCol="0">
            <a:spAutoFit/>
          </a:bodyPr>
          <a:lstStyle/>
          <a:p>
            <a:pPr algn="ctr"/>
            <a:r>
              <a:rPr lang="en-US" sz="1600" dirty="0"/>
              <a:t>jUnit,</a:t>
            </a:r>
          </a:p>
          <a:p>
            <a:pPr algn="ctr"/>
            <a:r>
              <a:rPr lang="en-US" sz="1600" dirty="0"/>
              <a:t>Selenium,</a:t>
            </a:r>
          </a:p>
          <a:p>
            <a:pPr algn="ctr"/>
            <a:r>
              <a:rPr lang="en-US" sz="1600" dirty="0"/>
              <a:t>AntUnit</a:t>
            </a:r>
          </a:p>
          <a:p>
            <a:pPr algn="ctr"/>
            <a:r>
              <a:rPr lang="en-US" sz="1600" dirty="0"/>
              <a:t>DbUnit</a:t>
            </a:r>
          </a:p>
        </p:txBody>
      </p:sp>
      <p:sp>
        <p:nvSpPr>
          <p:cNvPr id="12" name="TextBox 11"/>
          <p:cNvSpPr txBox="1"/>
          <p:nvPr/>
        </p:nvSpPr>
        <p:spPr>
          <a:xfrm>
            <a:off x="8650572" y="3630743"/>
            <a:ext cx="2217297" cy="1077218"/>
          </a:xfrm>
          <a:prstGeom prst="rect">
            <a:avLst/>
          </a:prstGeom>
          <a:noFill/>
          <a:ln w="3175">
            <a:solidFill>
              <a:schemeClr val="tx1"/>
            </a:solidFill>
          </a:ln>
        </p:spPr>
        <p:txBody>
          <a:bodyPr wrap="square" rtlCol="0">
            <a:spAutoFit/>
          </a:bodyPr>
          <a:lstStyle/>
          <a:p>
            <a:pPr algn="ctr"/>
            <a:r>
              <a:rPr lang="en-US" sz="1600" dirty="0"/>
              <a:t>INFRASTRUCTURE</a:t>
            </a:r>
          </a:p>
          <a:p>
            <a:pPr algn="ctr"/>
            <a:r>
              <a:rPr lang="en-US" sz="1600" dirty="0"/>
              <a:t>Chef, </a:t>
            </a:r>
          </a:p>
          <a:p>
            <a:pPr algn="ctr"/>
            <a:r>
              <a:rPr lang="en-US" sz="1600" dirty="0"/>
              <a:t>Puppet</a:t>
            </a:r>
          </a:p>
          <a:p>
            <a:pPr algn="ctr"/>
            <a:r>
              <a:rPr lang="en-US" sz="1600" dirty="0"/>
              <a:t>Dockers, Vagrant</a:t>
            </a:r>
            <a:endParaRPr lang="en-US" sz="1050" dirty="0"/>
          </a:p>
        </p:txBody>
      </p:sp>
      <p:sp>
        <p:nvSpPr>
          <p:cNvPr id="16" name="Right Brace 15"/>
          <p:cNvSpPr/>
          <p:nvPr/>
        </p:nvSpPr>
        <p:spPr>
          <a:xfrm rot="5400000">
            <a:off x="6127227" y="569002"/>
            <a:ext cx="609601" cy="107004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928013" y="6146907"/>
            <a:ext cx="2657009" cy="338554"/>
          </a:xfrm>
          <a:prstGeom prst="rect">
            <a:avLst/>
          </a:prstGeom>
          <a:noFill/>
          <a:ln w="3175">
            <a:solidFill>
              <a:schemeClr val="tx1"/>
            </a:solidFill>
          </a:ln>
        </p:spPr>
        <p:txBody>
          <a:bodyPr wrap="square" rtlCol="0">
            <a:spAutoFit/>
          </a:bodyPr>
          <a:lstStyle/>
          <a:p>
            <a:pPr algn="ctr"/>
            <a:r>
              <a:rPr lang="en-US" sz="1600" b="1" dirty="0">
                <a:solidFill>
                  <a:schemeClr val="accent4">
                    <a:lumMod val="50000"/>
                  </a:schemeClr>
                </a:solidFill>
              </a:rPr>
              <a:t>Jenkins for CI and CD</a:t>
            </a:r>
          </a:p>
        </p:txBody>
      </p:sp>
      <p:sp>
        <p:nvSpPr>
          <p:cNvPr id="18" name="Right Brace 17"/>
          <p:cNvSpPr/>
          <p:nvPr/>
        </p:nvSpPr>
        <p:spPr>
          <a:xfrm rot="5400000">
            <a:off x="8627460" y="2821897"/>
            <a:ext cx="457201" cy="54926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5400000">
            <a:off x="4158972" y="2579730"/>
            <a:ext cx="457201" cy="61568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2473369" y="5188470"/>
            <a:ext cx="3352595" cy="400110"/>
          </a:xfrm>
          <a:prstGeom prst="rect">
            <a:avLst/>
          </a:prstGeom>
          <a:noFill/>
          <a:ln w="3175">
            <a:solidFill>
              <a:schemeClr val="tx1"/>
            </a:solidFill>
          </a:ln>
        </p:spPr>
        <p:txBody>
          <a:bodyPr wrap="square" rtlCol="0">
            <a:spAutoFit/>
          </a:bodyPr>
          <a:lstStyle/>
          <a:p>
            <a:pPr algn="ctr"/>
            <a:r>
              <a:rPr lang="en-US" sz="2000" dirty="0">
                <a:solidFill>
                  <a:srgbClr val="0070C0"/>
                </a:solidFill>
              </a:rPr>
              <a:t>Continuous Integration</a:t>
            </a:r>
          </a:p>
        </p:txBody>
      </p:sp>
      <p:sp>
        <p:nvSpPr>
          <p:cNvPr id="21" name="TextBox 20"/>
          <p:cNvSpPr txBox="1"/>
          <p:nvPr/>
        </p:nvSpPr>
        <p:spPr>
          <a:xfrm>
            <a:off x="6490739" y="5113520"/>
            <a:ext cx="4916775" cy="400110"/>
          </a:xfrm>
          <a:prstGeom prst="rect">
            <a:avLst/>
          </a:prstGeom>
          <a:noFill/>
          <a:ln w="3175">
            <a:solidFill>
              <a:schemeClr val="tx1"/>
            </a:solidFill>
          </a:ln>
        </p:spPr>
        <p:txBody>
          <a:bodyPr wrap="square" rtlCol="0">
            <a:spAutoFit/>
          </a:bodyPr>
          <a:lstStyle/>
          <a:p>
            <a:pPr algn="ctr"/>
            <a:r>
              <a:rPr lang="en-US" sz="2000" dirty="0">
                <a:solidFill>
                  <a:srgbClr val="0070C0"/>
                </a:solidFill>
              </a:rPr>
              <a:t>Continuous Deployment and Delivery</a:t>
            </a:r>
          </a:p>
        </p:txBody>
      </p:sp>
      <p:cxnSp>
        <p:nvCxnSpPr>
          <p:cNvPr id="25" name="Straight Arrow Connector 24"/>
          <p:cNvCxnSpPr>
            <a:stCxn id="6" idx="0"/>
          </p:cNvCxnSpPr>
          <p:nvPr/>
        </p:nvCxnSpPr>
        <p:spPr>
          <a:xfrm flipV="1">
            <a:off x="2019301" y="3477719"/>
            <a:ext cx="603978" cy="304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p:cNvCxnSpPr>
          <p:nvPr/>
        </p:nvCxnSpPr>
        <p:spPr>
          <a:xfrm flipH="1" flipV="1">
            <a:off x="4017366" y="3432749"/>
            <a:ext cx="268572" cy="319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0"/>
          </p:cNvCxnSpPr>
          <p:nvPr/>
        </p:nvCxnSpPr>
        <p:spPr>
          <a:xfrm flipV="1">
            <a:off x="4285938" y="3342807"/>
            <a:ext cx="525905" cy="409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0"/>
          </p:cNvCxnSpPr>
          <p:nvPr/>
        </p:nvCxnSpPr>
        <p:spPr>
          <a:xfrm flipV="1">
            <a:off x="6530715" y="3267857"/>
            <a:ext cx="1189219" cy="422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0"/>
          </p:cNvCxnSpPr>
          <p:nvPr/>
        </p:nvCxnSpPr>
        <p:spPr>
          <a:xfrm flipH="1" flipV="1">
            <a:off x="9443805" y="3282847"/>
            <a:ext cx="315416" cy="3478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0"/>
          </p:cNvCxnSpPr>
          <p:nvPr/>
        </p:nvCxnSpPr>
        <p:spPr>
          <a:xfrm flipV="1">
            <a:off x="9759221" y="3237877"/>
            <a:ext cx="763874" cy="39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67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Introduction to DevOps</a:t>
            </a:r>
          </a:p>
          <a:p>
            <a:endParaRPr lang="en-IN" dirty="0"/>
          </a:p>
          <a:p>
            <a:r>
              <a:rPr lang="en-IN" dirty="0"/>
              <a:t>Software Development</a:t>
            </a:r>
          </a:p>
          <a:p>
            <a:endParaRPr lang="en-IN" dirty="0"/>
          </a:p>
          <a:p>
            <a:r>
              <a:rPr lang="en-IN" dirty="0"/>
              <a:t>DevOps Life Cycle</a:t>
            </a:r>
          </a:p>
          <a:p>
            <a:endParaRPr lang="en-IN" dirty="0"/>
          </a:p>
          <a:p>
            <a:r>
              <a:rPr lang="en-IN" dirty="0"/>
              <a:t>DevOps Tools</a:t>
            </a:r>
          </a:p>
          <a:p>
            <a:endParaRPr lang="en-IN" dirty="0"/>
          </a:p>
          <a:p>
            <a:r>
              <a:rPr lang="en-IN" dirty="0"/>
              <a:t>DevOps Stages</a:t>
            </a:r>
          </a:p>
          <a:p>
            <a:endParaRPr lang="en-IN" dirty="0"/>
          </a:p>
        </p:txBody>
      </p:sp>
    </p:spTree>
    <p:extLst>
      <p:ext uri="{BB962C8B-B14F-4D97-AF65-F5344CB8AC3E}">
        <p14:creationId xmlns:p14="http://schemas.microsoft.com/office/powerpoint/2010/main" val="213486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loud 81"/>
          <p:cNvSpPr/>
          <p:nvPr/>
        </p:nvSpPr>
        <p:spPr>
          <a:xfrm>
            <a:off x="295836" y="1411942"/>
            <a:ext cx="5916705" cy="3845858"/>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loud 85"/>
          <p:cNvSpPr/>
          <p:nvPr/>
        </p:nvSpPr>
        <p:spPr>
          <a:xfrm>
            <a:off x="6387353" y="1308848"/>
            <a:ext cx="5804647" cy="3845858"/>
          </a:xfrm>
          <a:prstGeom prst="cloud">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prstGeom prst="rect">
            <a:avLst/>
          </a:prstGeom>
        </p:spPr>
        <p:txBody>
          <a:bodyPr>
            <a:normAutofit fontScale="90000"/>
          </a:bodyPr>
          <a:lstStyle/>
          <a:p>
            <a:r>
              <a:rPr lang="en-US" dirty="0"/>
              <a:t>DAWN OF DEVOPS</a:t>
            </a:r>
            <a:endParaRPr lang="en-IN" dirty="0"/>
          </a:p>
        </p:txBody>
      </p:sp>
      <p:grpSp>
        <p:nvGrpSpPr>
          <p:cNvPr id="2" name="Group 28"/>
          <p:cNvGrpSpPr/>
          <p:nvPr/>
        </p:nvGrpSpPr>
        <p:grpSpPr>
          <a:xfrm>
            <a:off x="6965575" y="1775012"/>
            <a:ext cx="4518213" cy="2447364"/>
            <a:chOff x="215153" y="1465729"/>
            <a:chExt cx="11652900" cy="4356847"/>
          </a:xfrm>
        </p:grpSpPr>
        <p:sp>
          <p:nvSpPr>
            <p:cNvPr id="19" name="Flowchart: Multidocument 18"/>
            <p:cNvSpPr/>
            <p:nvPr/>
          </p:nvSpPr>
          <p:spPr>
            <a:xfrm>
              <a:off x="215153" y="2944907"/>
              <a:ext cx="1205755" cy="923365"/>
            </a:xfrm>
            <a:prstGeom prst="flowChartMultidocumen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Flowchart: Multidocument 20"/>
            <p:cNvSpPr/>
            <p:nvPr/>
          </p:nvSpPr>
          <p:spPr>
            <a:xfrm>
              <a:off x="1779493" y="2949389"/>
              <a:ext cx="1205755" cy="923365"/>
            </a:xfrm>
            <a:prstGeom prst="flowChartMultidocumen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Flowchart: Multidocument 21"/>
            <p:cNvSpPr/>
            <p:nvPr/>
          </p:nvSpPr>
          <p:spPr>
            <a:xfrm>
              <a:off x="950258" y="4056530"/>
              <a:ext cx="1205755" cy="923365"/>
            </a:xfrm>
            <a:prstGeom prst="flowChartMultidocumen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2" name="Straight Arrow Connector 51"/>
            <p:cNvCxnSpPr>
              <a:stCxn id="21" idx="3"/>
              <a:endCxn id="49" idx="1"/>
            </p:cNvCxnSpPr>
            <p:nvPr/>
          </p:nvCxnSpPr>
          <p:spPr>
            <a:xfrm>
              <a:off x="2985248" y="3411072"/>
              <a:ext cx="2595842" cy="842953"/>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6" name="Picture 65" descr="users.png"/>
            <p:cNvPicPr>
              <a:picLocks noChangeAspect="1"/>
            </p:cNvPicPr>
            <p:nvPr/>
          </p:nvPicPr>
          <p:blipFill>
            <a:blip r:embed="rId3" cstate="print"/>
            <a:srcRect l="9931" t="71724" r="62897"/>
            <a:stretch>
              <a:fillRect/>
            </a:stretch>
          </p:blipFill>
          <p:spPr>
            <a:xfrm>
              <a:off x="10282304" y="1949825"/>
              <a:ext cx="1585749" cy="990040"/>
            </a:xfrm>
            <a:prstGeom prst="rect">
              <a:avLst/>
            </a:prstGeom>
            <a:ln>
              <a:solidFill>
                <a:schemeClr val="accent1">
                  <a:shade val="50000"/>
                </a:schemeClr>
              </a:solidFill>
            </a:ln>
          </p:spPr>
        </p:pic>
        <p:pic>
          <p:nvPicPr>
            <p:cNvPr id="68" name="Picture 67" descr="users.png"/>
            <p:cNvPicPr>
              <a:picLocks noChangeAspect="1"/>
            </p:cNvPicPr>
            <p:nvPr/>
          </p:nvPicPr>
          <p:blipFill>
            <a:blip r:embed="rId3" cstate="print"/>
            <a:srcRect l="6621" t="33103" r="82759" b="33103"/>
            <a:stretch>
              <a:fillRect/>
            </a:stretch>
          </p:blipFill>
          <p:spPr>
            <a:xfrm>
              <a:off x="10809428" y="3659968"/>
              <a:ext cx="808832" cy="1544174"/>
            </a:xfrm>
            <a:prstGeom prst="rect">
              <a:avLst/>
            </a:prstGeom>
            <a:ln>
              <a:solidFill>
                <a:schemeClr val="accent1">
                  <a:shade val="50000"/>
                </a:schemeClr>
              </a:solidFill>
            </a:ln>
          </p:spPr>
        </p:pic>
        <p:sp>
          <p:nvSpPr>
            <p:cNvPr id="69" name="Cloud 68"/>
            <p:cNvSpPr/>
            <p:nvPr/>
          </p:nvSpPr>
          <p:spPr>
            <a:xfrm>
              <a:off x="8794375" y="3186952"/>
              <a:ext cx="1210236" cy="820271"/>
            </a:xfrm>
            <a:prstGeom prst="cloud">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49" idx="3"/>
              <a:endCxn id="69" idx="2"/>
            </p:cNvCxnSpPr>
            <p:nvPr/>
          </p:nvCxnSpPr>
          <p:spPr>
            <a:xfrm flipV="1">
              <a:off x="6414247" y="3597088"/>
              <a:ext cx="2383882" cy="656937"/>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9" idx="0"/>
              <a:endCxn id="66" idx="2"/>
            </p:cNvCxnSpPr>
            <p:nvPr/>
          </p:nvCxnSpPr>
          <p:spPr>
            <a:xfrm flipV="1">
              <a:off x="10003602" y="2939865"/>
              <a:ext cx="1071577" cy="657223"/>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9" idx="0"/>
              <a:endCxn id="68" idx="1"/>
            </p:cNvCxnSpPr>
            <p:nvPr/>
          </p:nvCxnSpPr>
          <p:spPr>
            <a:xfrm>
              <a:off x="10003602" y="3597088"/>
              <a:ext cx="805826" cy="834967"/>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Can 16"/>
            <p:cNvSpPr/>
            <p:nvPr/>
          </p:nvSpPr>
          <p:spPr>
            <a:xfrm>
              <a:off x="7032812" y="1465729"/>
              <a:ext cx="591669" cy="537883"/>
            </a:xfrm>
            <a:prstGeom prst="can">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rot="16200000" flipV="1">
              <a:off x="7026092" y="2144805"/>
              <a:ext cx="860612" cy="658907"/>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6230472" y="1483660"/>
              <a:ext cx="560294" cy="614082"/>
            </a:xfrm>
            <a:prstGeom prst="can">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p:cNvCxnSpPr>
              <a:endCxn id="27" idx="3"/>
            </p:cNvCxnSpPr>
            <p:nvPr/>
          </p:nvCxnSpPr>
          <p:spPr>
            <a:xfrm rot="10800000">
              <a:off x="6510619" y="2097742"/>
              <a:ext cx="1234890" cy="699246"/>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an 17"/>
            <p:cNvSpPr/>
            <p:nvPr/>
          </p:nvSpPr>
          <p:spPr>
            <a:xfrm>
              <a:off x="7360024" y="1618129"/>
              <a:ext cx="591669" cy="537883"/>
            </a:xfrm>
            <a:prstGeom prst="can">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endCxn id="18" idx="3"/>
            </p:cNvCxnSpPr>
            <p:nvPr/>
          </p:nvCxnSpPr>
          <p:spPr>
            <a:xfrm rot="16200000" flipV="1">
              <a:off x="7366750" y="2445122"/>
              <a:ext cx="681317" cy="103097"/>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Can 23"/>
            <p:cNvSpPr/>
            <p:nvPr/>
          </p:nvSpPr>
          <p:spPr>
            <a:xfrm>
              <a:off x="8534400" y="1568823"/>
              <a:ext cx="591669" cy="537883"/>
            </a:xfrm>
            <a:prstGeom prst="can">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p:cNvCxnSpPr>
              <a:endCxn id="24" idx="3"/>
            </p:cNvCxnSpPr>
            <p:nvPr/>
          </p:nvCxnSpPr>
          <p:spPr>
            <a:xfrm flipV="1">
              <a:off x="7772403" y="2106706"/>
              <a:ext cx="1057832" cy="730624"/>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31" descr="server.jpg"/>
            <p:cNvPicPr>
              <a:picLocks noChangeAspect="1"/>
            </p:cNvPicPr>
            <p:nvPr/>
          </p:nvPicPr>
          <p:blipFill>
            <a:blip r:embed="rId4" cstate="print"/>
            <a:stretch>
              <a:fillRect/>
            </a:stretch>
          </p:blipFill>
          <p:spPr>
            <a:xfrm>
              <a:off x="7454714" y="2507596"/>
              <a:ext cx="573180" cy="799435"/>
            </a:xfrm>
            <a:prstGeom prst="rect">
              <a:avLst/>
            </a:prstGeom>
            <a:ln>
              <a:solidFill>
                <a:schemeClr val="accent1">
                  <a:shade val="50000"/>
                </a:schemeClr>
              </a:solidFill>
            </a:ln>
          </p:spPr>
        </p:pic>
        <p:cxnSp>
          <p:nvCxnSpPr>
            <p:cNvPr id="36" name="Straight Arrow Connector 35"/>
            <p:cNvCxnSpPr>
              <a:endCxn id="32" idx="2"/>
            </p:cNvCxnSpPr>
            <p:nvPr/>
          </p:nvCxnSpPr>
          <p:spPr>
            <a:xfrm flipV="1">
              <a:off x="6333565" y="3307031"/>
              <a:ext cx="1407739" cy="444698"/>
            </a:xfrm>
            <a:prstGeom prst="straightConnector1">
              <a:avLst/>
            </a:prstGeom>
            <a:ln>
              <a:solidFill>
                <a:schemeClr val="accent1">
                  <a:shade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6" name="Picture 25" descr="server.jpg"/>
            <p:cNvPicPr>
              <a:picLocks noChangeAspect="1"/>
            </p:cNvPicPr>
            <p:nvPr/>
          </p:nvPicPr>
          <p:blipFill>
            <a:blip r:embed="rId5" cstate="print"/>
            <a:stretch>
              <a:fillRect/>
            </a:stretch>
          </p:blipFill>
          <p:spPr>
            <a:xfrm>
              <a:off x="5074584" y="2722749"/>
              <a:ext cx="805249" cy="1123110"/>
            </a:xfrm>
            <a:prstGeom prst="rect">
              <a:avLst/>
            </a:prstGeom>
            <a:ln>
              <a:solidFill>
                <a:schemeClr val="accent1">
                  <a:shade val="50000"/>
                </a:schemeClr>
              </a:solidFill>
            </a:ln>
          </p:spPr>
        </p:pic>
        <p:pic>
          <p:nvPicPr>
            <p:cNvPr id="28" name="Picture 27" descr="server.jpg"/>
            <p:cNvPicPr>
              <a:picLocks noChangeAspect="1"/>
            </p:cNvPicPr>
            <p:nvPr/>
          </p:nvPicPr>
          <p:blipFill>
            <a:blip r:embed="rId6" cstate="print"/>
            <a:stretch>
              <a:fillRect/>
            </a:stretch>
          </p:blipFill>
          <p:spPr>
            <a:xfrm>
              <a:off x="6074150" y="4789113"/>
              <a:ext cx="740974" cy="1033463"/>
            </a:xfrm>
            <a:prstGeom prst="rect">
              <a:avLst/>
            </a:prstGeom>
            <a:ln>
              <a:solidFill>
                <a:schemeClr val="accent1">
                  <a:shade val="50000"/>
                </a:schemeClr>
              </a:solidFill>
            </a:ln>
          </p:spPr>
        </p:pic>
        <p:pic>
          <p:nvPicPr>
            <p:cNvPr id="49" name="Picture 48" descr="server.jpg"/>
            <p:cNvPicPr>
              <a:picLocks noChangeAspect="1"/>
            </p:cNvPicPr>
            <p:nvPr/>
          </p:nvPicPr>
          <p:blipFill>
            <a:blip r:embed="rId7" cstate="print"/>
            <a:stretch>
              <a:fillRect/>
            </a:stretch>
          </p:blipFill>
          <p:spPr>
            <a:xfrm>
              <a:off x="5581090" y="3673008"/>
              <a:ext cx="833157" cy="1162034"/>
            </a:xfrm>
            <a:prstGeom prst="rect">
              <a:avLst/>
            </a:prstGeom>
            <a:ln>
              <a:solidFill>
                <a:schemeClr val="accent1">
                  <a:shade val="50000"/>
                </a:schemeClr>
              </a:solidFill>
            </a:ln>
          </p:spPr>
        </p:pic>
      </p:grpSp>
      <p:grpSp>
        <p:nvGrpSpPr>
          <p:cNvPr id="4" name="Group 81"/>
          <p:cNvGrpSpPr/>
          <p:nvPr/>
        </p:nvGrpSpPr>
        <p:grpSpPr>
          <a:xfrm>
            <a:off x="448235" y="1828802"/>
            <a:ext cx="5401236" cy="2339786"/>
            <a:chOff x="515470" y="1613648"/>
            <a:chExt cx="11004178" cy="4585447"/>
          </a:xfrm>
        </p:grpSpPr>
        <p:pic>
          <p:nvPicPr>
            <p:cNvPr id="30" name="Picture 29" descr="all-powerful-client.png"/>
            <p:cNvPicPr>
              <a:picLocks noChangeAspect="1"/>
            </p:cNvPicPr>
            <p:nvPr/>
          </p:nvPicPr>
          <p:blipFill>
            <a:blip r:embed="rId8" cstate="print"/>
            <a:stretch>
              <a:fillRect/>
            </a:stretch>
          </p:blipFill>
          <p:spPr>
            <a:xfrm>
              <a:off x="8691282" y="1613648"/>
              <a:ext cx="1828799" cy="1828799"/>
            </a:xfrm>
            <a:prstGeom prst="rect">
              <a:avLst/>
            </a:prstGeom>
          </p:spPr>
        </p:pic>
        <p:pic>
          <p:nvPicPr>
            <p:cNvPr id="31" name="Picture 30" descr="worker.png"/>
            <p:cNvPicPr>
              <a:picLocks noChangeAspect="1"/>
            </p:cNvPicPr>
            <p:nvPr/>
          </p:nvPicPr>
          <p:blipFill>
            <a:blip r:embed="rId9" cstate="print"/>
            <a:stretch>
              <a:fillRect/>
            </a:stretch>
          </p:blipFill>
          <p:spPr>
            <a:xfrm>
              <a:off x="2279126" y="2812525"/>
              <a:ext cx="629920" cy="629920"/>
            </a:xfrm>
            <a:prstGeom prst="rect">
              <a:avLst/>
            </a:prstGeom>
          </p:spPr>
        </p:pic>
        <p:cxnSp>
          <p:nvCxnSpPr>
            <p:cNvPr id="35" name="Straight Arrow Connector 34"/>
            <p:cNvCxnSpPr>
              <a:stCxn id="31" idx="3"/>
            </p:cNvCxnSpPr>
            <p:nvPr/>
          </p:nvCxnSpPr>
          <p:spPr>
            <a:xfrm flipV="1">
              <a:off x="2909046" y="2487707"/>
              <a:ext cx="2214285" cy="639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2" idx="3"/>
              <a:endCxn id="30" idx="1"/>
            </p:cNvCxnSpPr>
            <p:nvPr/>
          </p:nvCxnSpPr>
          <p:spPr>
            <a:xfrm>
              <a:off x="6427694" y="2436876"/>
              <a:ext cx="2263588" cy="91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p:cNvCxnSpPr>
            <p:nvPr/>
          </p:nvCxnSpPr>
          <p:spPr>
            <a:xfrm>
              <a:off x="2909046" y="3127485"/>
              <a:ext cx="2339791" cy="521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3" idx="3"/>
              <a:endCxn id="30" idx="1"/>
            </p:cNvCxnSpPr>
            <p:nvPr/>
          </p:nvCxnSpPr>
          <p:spPr>
            <a:xfrm flipV="1">
              <a:off x="6539752" y="2528048"/>
              <a:ext cx="2151530" cy="1123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3"/>
            </p:cNvCxnSpPr>
            <p:nvPr/>
          </p:nvCxnSpPr>
          <p:spPr>
            <a:xfrm>
              <a:off x="2909046" y="3127485"/>
              <a:ext cx="2330826" cy="1749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3"/>
              <a:endCxn id="30" idx="1"/>
            </p:cNvCxnSpPr>
            <p:nvPr/>
          </p:nvCxnSpPr>
          <p:spPr>
            <a:xfrm flipV="1">
              <a:off x="6530787" y="2528048"/>
              <a:ext cx="2160495" cy="245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Flowchart: Multidocument 41"/>
            <p:cNvSpPr/>
            <p:nvPr/>
          </p:nvSpPr>
          <p:spPr>
            <a:xfrm>
              <a:off x="5082988" y="1963270"/>
              <a:ext cx="1344706" cy="94721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Flowchart: Multidocument 42"/>
            <p:cNvSpPr/>
            <p:nvPr/>
          </p:nvSpPr>
          <p:spPr>
            <a:xfrm>
              <a:off x="5195046" y="3177988"/>
              <a:ext cx="1344706" cy="94721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Flowchart: Multidocument 43"/>
            <p:cNvSpPr/>
            <p:nvPr/>
          </p:nvSpPr>
          <p:spPr>
            <a:xfrm>
              <a:off x="5186081" y="4513729"/>
              <a:ext cx="1344706" cy="94721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5" name="Picture 44" descr="worker.png"/>
            <p:cNvPicPr>
              <a:picLocks noChangeAspect="1"/>
            </p:cNvPicPr>
            <p:nvPr/>
          </p:nvPicPr>
          <p:blipFill>
            <a:blip r:embed="rId9" cstate="print"/>
            <a:stretch>
              <a:fillRect/>
            </a:stretch>
          </p:blipFill>
          <p:spPr>
            <a:xfrm>
              <a:off x="2700467" y="2292572"/>
              <a:ext cx="629920" cy="629920"/>
            </a:xfrm>
            <a:prstGeom prst="rect">
              <a:avLst/>
            </a:prstGeom>
          </p:spPr>
        </p:pic>
        <p:pic>
          <p:nvPicPr>
            <p:cNvPr id="46" name="Picture 45" descr="worker.png"/>
            <p:cNvPicPr>
              <a:picLocks noChangeAspect="1"/>
            </p:cNvPicPr>
            <p:nvPr/>
          </p:nvPicPr>
          <p:blipFill>
            <a:blip r:embed="rId9" cstate="print"/>
            <a:stretch>
              <a:fillRect/>
            </a:stretch>
          </p:blipFill>
          <p:spPr>
            <a:xfrm>
              <a:off x="2503245" y="3319030"/>
              <a:ext cx="629920" cy="629920"/>
            </a:xfrm>
            <a:prstGeom prst="rect">
              <a:avLst/>
            </a:prstGeom>
          </p:spPr>
        </p:pic>
        <p:cxnSp>
          <p:nvCxnSpPr>
            <p:cNvPr id="47" name="Straight Arrow Connector 46"/>
            <p:cNvCxnSpPr>
              <a:stCxn id="45" idx="3"/>
            </p:cNvCxnSpPr>
            <p:nvPr/>
          </p:nvCxnSpPr>
          <p:spPr>
            <a:xfrm>
              <a:off x="3330387" y="2607532"/>
              <a:ext cx="1725707" cy="727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5" idx="3"/>
              <a:endCxn id="43" idx="1"/>
            </p:cNvCxnSpPr>
            <p:nvPr/>
          </p:nvCxnSpPr>
          <p:spPr>
            <a:xfrm>
              <a:off x="3330387" y="2607532"/>
              <a:ext cx="1864659" cy="1044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3"/>
              <a:endCxn id="44" idx="1"/>
            </p:cNvCxnSpPr>
            <p:nvPr/>
          </p:nvCxnSpPr>
          <p:spPr>
            <a:xfrm>
              <a:off x="3133165" y="3633990"/>
              <a:ext cx="2052916" cy="1353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3"/>
              <a:endCxn id="43" idx="1"/>
            </p:cNvCxnSpPr>
            <p:nvPr/>
          </p:nvCxnSpPr>
          <p:spPr>
            <a:xfrm>
              <a:off x="3133165" y="3633990"/>
              <a:ext cx="2061881" cy="17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3" name="Picture 52" descr="worker.png"/>
            <p:cNvPicPr>
              <a:picLocks noChangeAspect="1"/>
            </p:cNvPicPr>
            <p:nvPr/>
          </p:nvPicPr>
          <p:blipFill>
            <a:blip r:embed="rId9" cstate="print"/>
            <a:stretch>
              <a:fillRect/>
            </a:stretch>
          </p:blipFill>
          <p:spPr>
            <a:xfrm>
              <a:off x="790984" y="4683190"/>
              <a:ext cx="629920" cy="629920"/>
            </a:xfrm>
            <a:prstGeom prst="rect">
              <a:avLst/>
            </a:prstGeom>
          </p:spPr>
        </p:pic>
        <p:cxnSp>
          <p:nvCxnSpPr>
            <p:cNvPr id="54" name="Straight Arrow Connector 53"/>
            <p:cNvCxnSpPr>
              <a:stCxn id="53" idx="3"/>
              <a:endCxn id="42" idx="1"/>
            </p:cNvCxnSpPr>
            <p:nvPr/>
          </p:nvCxnSpPr>
          <p:spPr>
            <a:xfrm flipV="1">
              <a:off x="1420904" y="2436876"/>
              <a:ext cx="3662084" cy="2561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3"/>
              <a:endCxn id="44" idx="1"/>
            </p:cNvCxnSpPr>
            <p:nvPr/>
          </p:nvCxnSpPr>
          <p:spPr>
            <a:xfrm flipV="1">
              <a:off x="1420904" y="4987335"/>
              <a:ext cx="3765177" cy="10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3" idx="3"/>
              <a:endCxn id="44" idx="1"/>
            </p:cNvCxnSpPr>
            <p:nvPr/>
          </p:nvCxnSpPr>
          <p:spPr>
            <a:xfrm flipV="1">
              <a:off x="1420904" y="4987335"/>
              <a:ext cx="3765177" cy="10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7" name="Picture 56" descr="worker.png"/>
            <p:cNvPicPr>
              <a:picLocks noChangeAspect="1"/>
            </p:cNvPicPr>
            <p:nvPr/>
          </p:nvPicPr>
          <p:blipFill>
            <a:blip r:embed="rId9" cstate="print"/>
            <a:stretch>
              <a:fillRect/>
            </a:stretch>
          </p:blipFill>
          <p:spPr>
            <a:xfrm>
              <a:off x="1212325" y="4163237"/>
              <a:ext cx="629920" cy="629920"/>
            </a:xfrm>
            <a:prstGeom prst="rect">
              <a:avLst/>
            </a:prstGeom>
          </p:spPr>
        </p:pic>
        <p:pic>
          <p:nvPicPr>
            <p:cNvPr id="58" name="Picture 57" descr="worker.png"/>
            <p:cNvPicPr>
              <a:picLocks noChangeAspect="1"/>
            </p:cNvPicPr>
            <p:nvPr/>
          </p:nvPicPr>
          <p:blipFill>
            <a:blip r:embed="rId9" cstate="print"/>
            <a:stretch>
              <a:fillRect/>
            </a:stretch>
          </p:blipFill>
          <p:spPr>
            <a:xfrm>
              <a:off x="1015103" y="5189695"/>
              <a:ext cx="629920" cy="629920"/>
            </a:xfrm>
            <a:prstGeom prst="rect">
              <a:avLst/>
            </a:prstGeom>
          </p:spPr>
        </p:pic>
        <p:cxnSp>
          <p:nvCxnSpPr>
            <p:cNvPr id="59" name="Straight Arrow Connector 58"/>
            <p:cNvCxnSpPr>
              <a:stCxn id="57" idx="3"/>
              <a:endCxn id="43" idx="1"/>
            </p:cNvCxnSpPr>
            <p:nvPr/>
          </p:nvCxnSpPr>
          <p:spPr>
            <a:xfrm flipV="1">
              <a:off x="1842245" y="3651594"/>
              <a:ext cx="3352801" cy="826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1842245" y="3651594"/>
              <a:ext cx="3366248" cy="826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3"/>
              <a:endCxn id="43" idx="1"/>
            </p:cNvCxnSpPr>
            <p:nvPr/>
          </p:nvCxnSpPr>
          <p:spPr>
            <a:xfrm flipV="1">
              <a:off x="1645023" y="3651594"/>
              <a:ext cx="3550023" cy="1853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3"/>
              <a:endCxn id="44" idx="1"/>
            </p:cNvCxnSpPr>
            <p:nvPr/>
          </p:nvCxnSpPr>
          <p:spPr>
            <a:xfrm flipV="1">
              <a:off x="1645023" y="4987335"/>
              <a:ext cx="3541058" cy="517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loud 62"/>
            <p:cNvSpPr/>
            <p:nvPr/>
          </p:nvSpPr>
          <p:spPr>
            <a:xfrm>
              <a:off x="2003611" y="2097741"/>
              <a:ext cx="1734671" cy="178846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loud 63"/>
            <p:cNvSpPr/>
            <p:nvPr/>
          </p:nvSpPr>
          <p:spPr>
            <a:xfrm>
              <a:off x="515470" y="4105835"/>
              <a:ext cx="1734671" cy="1788460"/>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ll-powerful-client.png"/>
            <p:cNvPicPr>
              <a:picLocks noChangeAspect="1"/>
            </p:cNvPicPr>
            <p:nvPr/>
          </p:nvPicPr>
          <p:blipFill>
            <a:blip r:embed="rId10" cstate="print"/>
            <a:stretch>
              <a:fillRect/>
            </a:stretch>
          </p:blipFill>
          <p:spPr>
            <a:xfrm>
              <a:off x="9946342" y="3442448"/>
              <a:ext cx="1573306" cy="1573306"/>
            </a:xfrm>
            <a:prstGeom prst="rect">
              <a:avLst/>
            </a:prstGeom>
          </p:spPr>
        </p:pic>
        <p:sp>
          <p:nvSpPr>
            <p:cNvPr id="71" name="Flowchart: Multidocument 70"/>
            <p:cNvSpPr/>
            <p:nvPr/>
          </p:nvSpPr>
          <p:spPr>
            <a:xfrm>
              <a:off x="8745071" y="3884766"/>
              <a:ext cx="614082" cy="664823"/>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2" name="Flowchart: Multidocument 71"/>
            <p:cNvSpPr/>
            <p:nvPr/>
          </p:nvSpPr>
          <p:spPr>
            <a:xfrm>
              <a:off x="8749552" y="4696071"/>
              <a:ext cx="582707" cy="664823"/>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a:p>
              <a:pPr algn="ctr"/>
              <a:endParaRPr lang="en-US" dirty="0">
                <a:solidFill>
                  <a:schemeClr val="tx1"/>
                </a:solidFill>
              </a:endParaRPr>
            </a:p>
          </p:txBody>
        </p:sp>
        <p:sp>
          <p:nvSpPr>
            <p:cNvPr id="73" name="Flowchart: Multidocument 72"/>
            <p:cNvSpPr/>
            <p:nvPr/>
          </p:nvSpPr>
          <p:spPr>
            <a:xfrm>
              <a:off x="8767482" y="5534272"/>
              <a:ext cx="605118" cy="664823"/>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a:p>
              <a:pPr algn="ctr"/>
              <a:endParaRPr lang="en-US" dirty="0">
                <a:solidFill>
                  <a:schemeClr val="tx1"/>
                </a:solidFill>
              </a:endParaRPr>
            </a:p>
          </p:txBody>
        </p:sp>
        <p:cxnSp>
          <p:nvCxnSpPr>
            <p:cNvPr id="74" name="Straight Arrow Connector 73"/>
            <p:cNvCxnSpPr>
              <a:stCxn id="43" idx="3"/>
              <a:endCxn id="71" idx="1"/>
            </p:cNvCxnSpPr>
            <p:nvPr/>
          </p:nvCxnSpPr>
          <p:spPr>
            <a:xfrm>
              <a:off x="6539752" y="3651594"/>
              <a:ext cx="2205319" cy="5655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4" idx="3"/>
              <a:endCxn id="72" idx="1"/>
            </p:cNvCxnSpPr>
            <p:nvPr/>
          </p:nvCxnSpPr>
          <p:spPr>
            <a:xfrm>
              <a:off x="6530787" y="4987335"/>
              <a:ext cx="2218765" cy="41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4" idx="3"/>
              <a:endCxn id="73" idx="1"/>
            </p:cNvCxnSpPr>
            <p:nvPr/>
          </p:nvCxnSpPr>
          <p:spPr>
            <a:xfrm>
              <a:off x="6530787" y="4987335"/>
              <a:ext cx="2236695" cy="8793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3"/>
              <a:endCxn id="70" idx="1"/>
            </p:cNvCxnSpPr>
            <p:nvPr/>
          </p:nvCxnSpPr>
          <p:spPr>
            <a:xfrm flipV="1">
              <a:off x="9372600" y="4229101"/>
              <a:ext cx="573742" cy="1637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2" idx="3"/>
              <a:endCxn id="70" idx="1"/>
            </p:cNvCxnSpPr>
            <p:nvPr/>
          </p:nvCxnSpPr>
          <p:spPr>
            <a:xfrm flipV="1">
              <a:off x="9332259" y="4229101"/>
              <a:ext cx="614083" cy="799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a:endCxn id="70" idx="1"/>
            </p:cNvCxnSpPr>
            <p:nvPr/>
          </p:nvCxnSpPr>
          <p:spPr>
            <a:xfrm>
              <a:off x="9359153" y="4217178"/>
              <a:ext cx="587189" cy="11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7" name="Rectangle 86"/>
          <p:cNvSpPr/>
          <p:nvPr/>
        </p:nvSpPr>
        <p:spPr>
          <a:xfrm>
            <a:off x="890018" y="5132311"/>
            <a:ext cx="10513087" cy="923330"/>
          </a:xfrm>
          <a:prstGeom prst="rect">
            <a:avLst/>
          </a:prstGeom>
          <a:noFill/>
        </p:spPr>
        <p:txBody>
          <a:bodyPr wrap="square" lIns="91440" tIns="45720" rIns="91440" bIns="45720">
            <a:spAutoFit/>
          </a:bodyPr>
          <a:lstStyle/>
          <a:p>
            <a:pPr algn="ct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Development    +      Operations </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008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28354" y="1607590"/>
            <a:ext cx="10622576" cy="5115500"/>
          </a:xfrm>
        </p:spPr>
        <p:txBody>
          <a:bodyPr/>
          <a:lstStyle/>
          <a:p>
            <a:r>
              <a:rPr lang="en-US" altLang="zh-TW" dirty="0"/>
              <a:t>Amalgamation of words</a:t>
            </a:r>
          </a:p>
          <a:p>
            <a:pPr lvl="1"/>
            <a:r>
              <a:rPr lang="en-US" altLang="zh-TW" dirty="0"/>
              <a:t>Development</a:t>
            </a:r>
          </a:p>
          <a:p>
            <a:pPr lvl="1"/>
            <a:r>
              <a:rPr lang="en-US" altLang="zh-TW" dirty="0"/>
              <a:t>Operations</a:t>
            </a:r>
          </a:p>
          <a:p>
            <a:pPr lvl="1">
              <a:buNone/>
            </a:pPr>
            <a:endParaRPr lang="en-US" altLang="zh-TW" dirty="0"/>
          </a:p>
          <a:p>
            <a:r>
              <a:rPr lang="en-US" altLang="zh-TW" dirty="0"/>
              <a:t>Development Team</a:t>
            </a:r>
          </a:p>
          <a:p>
            <a:pPr lvl="1"/>
            <a:r>
              <a:rPr lang="en-US" altLang="zh-TW" dirty="0"/>
              <a:t>Representing software programmers, software testers, quality assurance</a:t>
            </a:r>
          </a:p>
          <a:p>
            <a:r>
              <a:rPr lang="en-US" altLang="zh-TW" dirty="0"/>
              <a:t>Operations Team</a:t>
            </a:r>
          </a:p>
          <a:p>
            <a:pPr lvl="1"/>
            <a:r>
              <a:rPr lang="en-US" altLang="zh-TW" dirty="0"/>
              <a:t>Experts who put software into production, system administrators, Network administrators, DBAs</a:t>
            </a:r>
          </a:p>
        </p:txBody>
      </p:sp>
      <p:sp>
        <p:nvSpPr>
          <p:cNvPr id="3" name="Title 2"/>
          <p:cNvSpPr>
            <a:spLocks noGrp="1"/>
          </p:cNvSpPr>
          <p:nvPr>
            <p:ph type="title"/>
          </p:nvPr>
        </p:nvSpPr>
        <p:spPr>
          <a:prstGeom prst="rect">
            <a:avLst/>
          </a:prstGeom>
        </p:spPr>
        <p:txBody>
          <a:bodyPr/>
          <a:lstStyle/>
          <a:p>
            <a:r>
              <a:rPr lang="en-US" dirty="0"/>
              <a:t>WHAT IS DEVOPS </a:t>
            </a:r>
            <a:endParaRPr lang="en-IN" dirty="0"/>
          </a:p>
        </p:txBody>
      </p:sp>
    </p:spTree>
    <p:extLst>
      <p:ext uri="{BB962C8B-B14F-4D97-AF65-F5344CB8AC3E}">
        <p14:creationId xmlns:p14="http://schemas.microsoft.com/office/powerpoint/2010/main" val="413599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349621" y="1828800"/>
            <a:ext cx="11406950" cy="4016829"/>
          </a:xfrm>
          <a:prstGeom prst="rect">
            <a:avLst/>
          </a:prstGeom>
        </p:spPr>
      </p:pic>
      <p:sp>
        <p:nvSpPr>
          <p:cNvPr id="3" name="Title 2"/>
          <p:cNvSpPr>
            <a:spLocks noGrp="1"/>
          </p:cNvSpPr>
          <p:nvPr>
            <p:ph type="title"/>
          </p:nvPr>
        </p:nvSpPr>
        <p:spPr/>
        <p:txBody>
          <a:bodyPr/>
          <a:lstStyle/>
          <a:p>
            <a:r>
              <a:rPr lang="en-IN" dirty="0"/>
              <a:t>Software Development</a:t>
            </a:r>
          </a:p>
        </p:txBody>
      </p:sp>
    </p:spTree>
    <p:extLst>
      <p:ext uri="{BB962C8B-B14F-4D97-AF65-F5344CB8AC3E}">
        <p14:creationId xmlns:p14="http://schemas.microsoft.com/office/powerpoint/2010/main" val="142515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AE28BAC-6D0F-4B5F-A6E1-FF8A63A3A0C5}"/>
              </a:ext>
            </a:extLst>
          </p:cNvPr>
          <p:cNvPicPr>
            <a:picLocks noGrp="1" noChangeAspect="1"/>
          </p:cNvPicPr>
          <p:nvPr>
            <p:ph sz="half" idx="1"/>
          </p:nvPr>
        </p:nvPicPr>
        <p:blipFill>
          <a:blip r:embed="rId2"/>
          <a:stretch>
            <a:fillRect/>
          </a:stretch>
        </p:blipFill>
        <p:spPr>
          <a:xfrm>
            <a:off x="1111669" y="1743075"/>
            <a:ext cx="9455900" cy="4572000"/>
          </a:xfrm>
          <a:prstGeom prst="rect">
            <a:avLst/>
          </a:prstGeom>
        </p:spPr>
      </p:pic>
      <p:sp>
        <p:nvSpPr>
          <p:cNvPr id="3" name="Title 2">
            <a:extLst>
              <a:ext uri="{FF2B5EF4-FFF2-40B4-BE49-F238E27FC236}">
                <a16:creationId xmlns:a16="http://schemas.microsoft.com/office/drawing/2014/main" id="{0347D66B-4128-453C-BC90-BEE62B5F1C25}"/>
              </a:ext>
            </a:extLst>
          </p:cNvPr>
          <p:cNvSpPr>
            <a:spLocks noGrp="1"/>
          </p:cNvSpPr>
          <p:nvPr>
            <p:ph type="title"/>
          </p:nvPr>
        </p:nvSpPr>
        <p:spPr/>
        <p:txBody>
          <a:bodyPr/>
          <a:lstStyle/>
          <a:p>
            <a:r>
              <a:rPr lang="en-IN" dirty="0"/>
              <a:t>Waterfall Model</a:t>
            </a:r>
          </a:p>
        </p:txBody>
      </p:sp>
    </p:spTree>
    <p:extLst>
      <p:ext uri="{BB962C8B-B14F-4D97-AF65-F5344CB8AC3E}">
        <p14:creationId xmlns:p14="http://schemas.microsoft.com/office/powerpoint/2010/main" val="296367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65137-513F-4D46-A20D-F9EBD2103FB9}"/>
              </a:ext>
            </a:extLst>
          </p:cNvPr>
          <p:cNvSpPr>
            <a:spLocks noGrp="1"/>
          </p:cNvSpPr>
          <p:nvPr>
            <p:ph sz="half" idx="1"/>
          </p:nvPr>
        </p:nvSpPr>
        <p:spPr>
          <a:xfrm>
            <a:off x="0" y="1496291"/>
            <a:ext cx="12100956" cy="4818449"/>
          </a:xfrm>
        </p:spPr>
        <p:txBody>
          <a:bodyPr/>
          <a:lstStyle/>
          <a:p>
            <a:pPr marL="0" indent="0">
              <a:buNone/>
            </a:pPr>
            <a:r>
              <a:rPr lang="en-US" dirty="0"/>
              <a:t>The major disadvantages of the Waterfall Model are as follows −</a:t>
            </a:r>
          </a:p>
          <a:p>
            <a:endParaRPr lang="en-US" dirty="0"/>
          </a:p>
          <a:p>
            <a:r>
              <a:rPr lang="en-US" dirty="0"/>
              <a:t>No working software is produced until late during the life cycle.</a:t>
            </a:r>
          </a:p>
          <a:p>
            <a:endParaRPr lang="en-US" dirty="0"/>
          </a:p>
          <a:p>
            <a:r>
              <a:rPr lang="en-US" dirty="0"/>
              <a:t>Not a good model for complex and object-oriented projects.</a:t>
            </a:r>
          </a:p>
          <a:p>
            <a:endParaRPr lang="en-US" dirty="0"/>
          </a:p>
          <a:p>
            <a:r>
              <a:rPr lang="en-US" dirty="0"/>
              <a:t>Not suitable for the projects where requirements are at a moderate to high risk of changing. So, risk and uncertainty is high with this process model.</a:t>
            </a:r>
          </a:p>
          <a:p>
            <a:endParaRPr lang="en-US" dirty="0"/>
          </a:p>
          <a:p>
            <a:r>
              <a:rPr lang="en-US" dirty="0"/>
              <a:t>Cannot accommodate changing requirements.</a:t>
            </a:r>
          </a:p>
          <a:p>
            <a:endParaRPr lang="en-US" dirty="0"/>
          </a:p>
          <a:p>
            <a:r>
              <a:rPr lang="en-US" dirty="0"/>
              <a:t>Integration is done as a "big-bang. at the very end, which doesn't allow identifying any technological or business bottleneck or challenges early.</a:t>
            </a:r>
            <a:endParaRPr lang="en-IN" dirty="0"/>
          </a:p>
        </p:txBody>
      </p:sp>
      <p:sp>
        <p:nvSpPr>
          <p:cNvPr id="3" name="Title 2">
            <a:extLst>
              <a:ext uri="{FF2B5EF4-FFF2-40B4-BE49-F238E27FC236}">
                <a16:creationId xmlns:a16="http://schemas.microsoft.com/office/drawing/2014/main" id="{55639C65-565C-419F-9EA3-F6193E77BBB8}"/>
              </a:ext>
            </a:extLst>
          </p:cNvPr>
          <p:cNvSpPr>
            <a:spLocks noGrp="1"/>
          </p:cNvSpPr>
          <p:nvPr>
            <p:ph type="title"/>
          </p:nvPr>
        </p:nvSpPr>
        <p:spPr/>
        <p:txBody>
          <a:bodyPr/>
          <a:lstStyle/>
          <a:p>
            <a:r>
              <a:rPr lang="en-IN" dirty="0"/>
              <a:t>Waterfall Model Drawback</a:t>
            </a:r>
          </a:p>
        </p:txBody>
      </p:sp>
    </p:spTree>
    <p:extLst>
      <p:ext uri="{BB962C8B-B14F-4D97-AF65-F5344CB8AC3E}">
        <p14:creationId xmlns:p14="http://schemas.microsoft.com/office/powerpoint/2010/main" val="308975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349621" y="1796143"/>
            <a:ext cx="11455936" cy="4294414"/>
          </a:xfrm>
          <a:prstGeom prst="rect">
            <a:avLst/>
          </a:prstGeom>
        </p:spPr>
      </p:pic>
      <p:sp>
        <p:nvSpPr>
          <p:cNvPr id="3" name="Title 2"/>
          <p:cNvSpPr>
            <a:spLocks noGrp="1"/>
          </p:cNvSpPr>
          <p:nvPr>
            <p:ph type="title"/>
          </p:nvPr>
        </p:nvSpPr>
        <p:spPr/>
        <p:txBody>
          <a:bodyPr/>
          <a:lstStyle/>
          <a:p>
            <a:r>
              <a:rPr lang="en-IN" dirty="0"/>
              <a:t>Agile Advantage</a:t>
            </a:r>
          </a:p>
        </p:txBody>
      </p:sp>
    </p:spTree>
    <p:extLst>
      <p:ext uri="{BB962C8B-B14F-4D97-AF65-F5344CB8AC3E}">
        <p14:creationId xmlns:p14="http://schemas.microsoft.com/office/powerpoint/2010/main" val="374496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A3F744-EB8A-462E-89FD-674EF984313F}"/>
              </a:ext>
            </a:extLst>
          </p:cNvPr>
          <p:cNvSpPr>
            <a:spLocks noGrp="1"/>
          </p:cNvSpPr>
          <p:nvPr>
            <p:ph sz="half" idx="1"/>
          </p:nvPr>
        </p:nvSpPr>
        <p:spPr/>
        <p:txBody>
          <a:bodyPr/>
          <a:lstStyle/>
          <a:p>
            <a:pPr>
              <a:lnSpc>
                <a:spcPct val="150000"/>
              </a:lnSpc>
            </a:pPr>
            <a:r>
              <a:rPr lang="en-US" dirty="0"/>
              <a:t>Agile SDLC model is a combination of iterative and incremental process models with focus on process adaptability and customer satisfaction by rapid delivery of working software product. </a:t>
            </a:r>
          </a:p>
          <a:p>
            <a:pPr>
              <a:lnSpc>
                <a:spcPct val="150000"/>
              </a:lnSpc>
            </a:pPr>
            <a:r>
              <a:rPr lang="en-US" dirty="0"/>
              <a:t>Agile Methods break the product into small incremental builds. These builds are provided in iterations. </a:t>
            </a:r>
          </a:p>
          <a:p>
            <a:pPr>
              <a:lnSpc>
                <a:spcPct val="150000"/>
              </a:lnSpc>
            </a:pPr>
            <a:r>
              <a:rPr lang="en-US" dirty="0"/>
              <a:t>Each iteration typically lasts from about one to three weeks. </a:t>
            </a:r>
          </a:p>
          <a:p>
            <a:pPr>
              <a:lnSpc>
                <a:spcPct val="150000"/>
              </a:lnSpc>
            </a:pPr>
            <a:r>
              <a:rPr lang="en-US" dirty="0"/>
              <a:t>Every iteration involves cross functional teams working simultaneously on various areas</a:t>
            </a:r>
            <a:endParaRPr lang="en-IN" dirty="0"/>
          </a:p>
        </p:txBody>
      </p:sp>
      <p:sp>
        <p:nvSpPr>
          <p:cNvPr id="3" name="Title 2">
            <a:extLst>
              <a:ext uri="{FF2B5EF4-FFF2-40B4-BE49-F238E27FC236}">
                <a16:creationId xmlns:a16="http://schemas.microsoft.com/office/drawing/2014/main" id="{D4D3766B-F0CF-4A3A-A24B-1379EBF625EF}"/>
              </a:ext>
            </a:extLst>
          </p:cNvPr>
          <p:cNvSpPr>
            <a:spLocks noGrp="1"/>
          </p:cNvSpPr>
          <p:nvPr>
            <p:ph type="title"/>
          </p:nvPr>
        </p:nvSpPr>
        <p:spPr/>
        <p:txBody>
          <a:bodyPr/>
          <a:lstStyle/>
          <a:p>
            <a:r>
              <a:rPr lang="en-IN" dirty="0"/>
              <a:t>Agile Development Methodology</a:t>
            </a:r>
          </a:p>
        </p:txBody>
      </p:sp>
    </p:spTree>
    <p:extLst>
      <p:ext uri="{BB962C8B-B14F-4D97-AF65-F5344CB8AC3E}">
        <p14:creationId xmlns:p14="http://schemas.microsoft.com/office/powerpoint/2010/main" val="1718082264"/>
      </p:ext>
    </p:extLst>
  </p:cSld>
  <p:clrMapOvr>
    <a:masterClrMapping/>
  </p:clrMapOvr>
</p:sld>
</file>

<file path=ppt/theme/theme1.xml><?xml version="1.0" encoding="utf-8"?>
<a:theme xmlns:a="http://schemas.openxmlformats.org/drawingml/2006/main" name="Devops-introduction">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_V1_1.potx [Read-Only]" id="{72844AF9-759C-4E00-B666-6898059BBBE8}" vid="{4C38EE9B-21F7-48BE-AD83-F64BDF228D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0" ma:contentTypeDescription="Create a new document." ma:contentTypeScope="" ma:versionID="81d2b020319f42d4543f16fffb165e13">
  <xsd:schema xmlns:xsd="http://www.w3.org/2001/XMLSchema" xmlns:xs="http://www.w3.org/2001/XMLSchema" xmlns:p="http://schemas.microsoft.com/office/2006/metadata/properties" xmlns:ns3="d64320fb-f9a3-4131-8206-9d18da17abe9" targetNamespace="http://schemas.microsoft.com/office/2006/metadata/properties" ma:root="true" ma:fieldsID="daec80ea332b06fbd3bb8eaccecdc138" ns3:_="">
    <xsd:import namespace="d64320fb-f9a3-4131-8206-9d18da17abe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D8AD94-9F61-468A-99E0-E642CA54DC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84A9C9-BB52-4C48-B203-232338F6DE87}">
  <ds:schemaRefs>
    <ds:schemaRef ds:uri="http://schemas.microsoft.com/sharepoint/v3/contenttype/forms"/>
  </ds:schemaRefs>
</ds:datastoreItem>
</file>

<file path=customXml/itemProps3.xml><?xml version="1.0" encoding="utf-8"?>
<ds:datastoreItem xmlns:ds="http://schemas.openxmlformats.org/officeDocument/2006/customXml" ds:itemID="{1A0B61E0-7BD3-4052-8475-26D583E76168}">
  <ds:schemaRefs>
    <ds:schemaRef ds:uri="http://schemas.microsoft.com/office/2006/metadata/properties"/>
    <ds:schemaRef ds:uri="http://www.w3.org/XML/1998/namespace"/>
    <ds:schemaRef ds:uri="http://purl.org/dc/dcmitype/"/>
    <ds:schemaRef ds:uri="http://purl.org/dc/elements/1.1/"/>
    <ds:schemaRef ds:uri="http://schemas.microsoft.com/office/2006/documentManagement/types"/>
    <ds:schemaRef ds:uri="d64320fb-f9a3-4131-8206-9d18da17abe9"/>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Devops-introduction</Template>
  <TotalTime>51</TotalTime>
  <Words>1196</Words>
  <Application>Microsoft Office PowerPoint</Application>
  <PresentationFormat>Widescreen</PresentationFormat>
  <Paragraphs>140</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Helvetica LT Std</vt:lpstr>
      <vt:lpstr>Helvetica LT Std Cond</vt:lpstr>
      <vt:lpstr>Helvetica LT Std Cond Light</vt:lpstr>
      <vt:lpstr>Wingdings</vt:lpstr>
      <vt:lpstr>Devops-introduction</vt:lpstr>
      <vt:lpstr>DevOps</vt:lpstr>
      <vt:lpstr>PowerPoint Presentation</vt:lpstr>
      <vt:lpstr>DAWN OF DEVOPS</vt:lpstr>
      <vt:lpstr>WHAT IS DEVOPS </vt:lpstr>
      <vt:lpstr>Software Development</vt:lpstr>
      <vt:lpstr>Waterfall Model</vt:lpstr>
      <vt:lpstr>Waterfall Model Drawback</vt:lpstr>
      <vt:lpstr>Agile Advantage</vt:lpstr>
      <vt:lpstr>Agile Development Methodology</vt:lpstr>
      <vt:lpstr>Agile Development Methodology</vt:lpstr>
      <vt:lpstr>DevOps Advantage</vt:lpstr>
      <vt:lpstr>DevOps LifeCycle</vt:lpstr>
      <vt:lpstr>DevOps LifeCycle</vt:lpstr>
      <vt:lpstr>DevOps LifeCycle</vt:lpstr>
      <vt:lpstr>DevOps Tools</vt:lpstr>
      <vt:lpstr>Agile &amp; DevOps</vt:lpstr>
      <vt:lpstr>DevOps Stages</vt:lpstr>
      <vt:lpstr>Continuous Integration</vt:lpstr>
      <vt:lpstr>Continuous Delivery</vt:lpstr>
      <vt:lpstr>Continuous Deployment</vt:lpstr>
      <vt:lpstr>VIEW OF TOOLS IN A DEVELOPMENT PIPELINE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CTS</dc:creator>
  <cp:lastModifiedBy>Manzoor Mehadi [UNext]</cp:lastModifiedBy>
  <cp:revision>16</cp:revision>
  <dcterms:created xsi:type="dcterms:W3CDTF">2018-08-16T00:24:15Z</dcterms:created>
  <dcterms:modified xsi:type="dcterms:W3CDTF">2022-07-04T00:27:42Z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0x010100BF23033ADD2CC44581BA464AC24AB4CD</vt:lpwstr>
  </property>
</Properties>
</file>