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858000" cy="9144000"/>
  <p:defaultTextStyle>
    <a:defPPr>
      <a:defRPr lang="he-IL"/>
    </a:defPPr>
    <a:lvl1pPr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59000" indent="-1701800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319588" indent="-3405188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6480175" indent="-5108575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8640763" indent="-6811963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8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525252"/>
    <a:srgbClr val="FFFF99"/>
    <a:srgbClr val="F4740A"/>
    <a:srgbClr val="19CCD5"/>
    <a:srgbClr val="FFF5E4"/>
    <a:srgbClr val="FDF6E7"/>
    <a:srgbClr val="FAEBCE"/>
    <a:srgbClr val="F9E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382" autoAdjust="0"/>
  </p:normalViewPr>
  <p:slideViewPr>
    <p:cSldViewPr>
      <p:cViewPr>
        <p:scale>
          <a:sx n="30" d="100"/>
          <a:sy n="30" d="100"/>
        </p:scale>
        <p:origin x="-1704" y="2898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76FFE8-0872-46ED-B508-DF2666DF2539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18C859-372D-49E3-8A80-B70FD6D6E5F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090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6CD24D-66C6-491C-BDA9-72C033E8BE25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1F5BAB-182F-4052-A80D-C27D201FAC0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6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000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588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175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0763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434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4319588" eaLnBrk="1" fontAlgn="base" hangingPunct="1">
              <a:spcBef>
                <a:spcPct val="0"/>
              </a:spcBef>
              <a:spcAft>
                <a:spcPct val="0"/>
              </a:spcAft>
            </a:pPr>
            <a:fld id="{FF2852EE-4A5F-4BC9-925B-CAB801A6B275}" type="slidenum">
              <a:rPr lang="he-IL" sz="1200" smtClean="0">
                <a:latin typeface="Calibri" pitchFamily="34" charset="0"/>
              </a:rPr>
              <a:pPr defTabSz="4319588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e-IL" sz="1200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57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5C90B1-8F41-4B17-B25D-A01D6521BF57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3A3041-9AA5-4DCC-87DB-03C4ECFB07D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27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32E137-6C43-4784-915D-D6413E1220F1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4C5412-4362-492E-A8F6-54826C0DFB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9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2DBCA46-4825-4F4A-A158-E243A8117FAB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7640E2-F6CB-425F-AC46-E72C8A5628F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27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BA0395-DB79-40D1-AAE7-7294A94B573C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4B2FEF-46F5-4542-9CFF-53391F56CEA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5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1BF2C8-4D12-499B-BEE8-D2F1E6D5E649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BED6E5C-BEF5-4DC5-A73A-9CF82C371DA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8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FA80BA-C9F3-4A8A-AF94-86A26EF0A512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29B35DE-0099-4176-9274-9E700E77E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7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C193E0E-37D8-4F1F-9BCE-4DB7DACC128D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C71013-23EF-4BFB-B4F1-67C3DEE1A7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14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30BB425-E2B9-46C6-B526-28A0A80DF399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4EA4D7-3BB5-497D-A012-A78C8ECEC0E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771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1158F9-C711-4495-80F1-9BD3BF1ED2C0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B3E9E7-6365-4BE9-94EF-3201192859A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03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846918-13CB-4C5B-B266-133BEE066C82}" type="datetimeFigureOut">
              <a:rPr lang="he-IL"/>
              <a:pPr>
                <a:defRPr/>
              </a:pPr>
              <a:t>י'/תמוז/תשע"ג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E5E3F5-9EDF-407D-8C1F-0739F77A82A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134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>
            <a:spLocks/>
          </p:cNvSpPr>
          <p:nvPr userDrawn="1"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320540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pic>
        <p:nvPicPr>
          <p:cNvPr id="1027" name="Picture 2" descr="C:\Documents and Settings\adam\Desktop\Ben Gurion Logo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0">
              <a:srgbClr val="E6E6E6">
                <a:alpha val="0"/>
              </a:srgbClr>
            </a:gs>
            <a:gs pos="100000">
              <a:schemeClr val="tx2">
                <a:lumMod val="18000"/>
                <a:lumOff val="82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6"/>
          <p:cNvSpPr txBox="1">
            <a:spLocks noChangeArrowheads="1"/>
          </p:cNvSpPr>
          <p:nvPr/>
        </p:nvSpPr>
        <p:spPr bwMode="auto">
          <a:xfrm>
            <a:off x="414338" y="3044407"/>
            <a:ext cx="31629447" cy="14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>
              <a:lnSpc>
                <a:spcPts val="10000"/>
              </a:lnSpc>
            </a:pPr>
            <a:r>
              <a:rPr lang="en-US" sz="10000" dirty="0" smtClean="0"/>
              <a:t>Game based system for English grammar practice</a:t>
            </a:r>
            <a:endParaRPr lang="he-IL" sz="10000" b="1" dirty="0">
              <a:latin typeface="Calibri" pitchFamily="34" charset="0"/>
              <a:cs typeface="David" pitchFamily="2" charset="-79"/>
            </a:endParaRPr>
          </a:p>
        </p:txBody>
      </p:sp>
      <p:sp>
        <p:nvSpPr>
          <p:cNvPr id="12291" name="TextBox 9"/>
          <p:cNvSpPr txBox="1">
            <a:spLocks noChangeArrowheads="1"/>
          </p:cNvSpPr>
          <p:nvPr/>
        </p:nvSpPr>
        <p:spPr bwMode="auto">
          <a:xfrm>
            <a:off x="5986463" y="4205288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en-US" sz="80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Guy </a:t>
            </a:r>
            <a:r>
              <a:rPr lang="en-US" sz="8000" b="1" dirty="0" err="1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Manzurola</a:t>
            </a:r>
            <a:endParaRPr lang="he-IL" sz="8000" b="1" dirty="0">
              <a:solidFill>
                <a:srgbClr val="000099"/>
              </a:solidFill>
              <a:latin typeface="Calibri" pitchFamily="34" charset="0"/>
              <a:cs typeface="David" pitchFamily="2" charset="-79"/>
            </a:endParaRPr>
          </a:p>
        </p:txBody>
      </p:sp>
      <p:sp>
        <p:nvSpPr>
          <p:cNvPr id="12292" name="TextBox 10"/>
          <p:cNvSpPr txBox="1">
            <a:spLocks noChangeArrowheads="1"/>
          </p:cNvSpPr>
          <p:nvPr/>
        </p:nvSpPr>
        <p:spPr bwMode="auto">
          <a:xfrm>
            <a:off x="5986463" y="5205413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en-US" sz="80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Instructor: Dr. </a:t>
            </a:r>
            <a:r>
              <a:rPr lang="en-US" sz="8000" b="1" dirty="0" err="1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Meirav</a:t>
            </a:r>
            <a:r>
              <a:rPr lang="en-US" sz="80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 </a:t>
            </a:r>
            <a:r>
              <a:rPr lang="en-US" sz="8000" b="1" dirty="0" err="1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Taieb-Maimon</a:t>
            </a:r>
            <a:endParaRPr lang="en-US" sz="8000" b="1" dirty="0">
              <a:solidFill>
                <a:srgbClr val="FFCB97"/>
              </a:solidFill>
              <a:latin typeface="Calibri" pitchFamily="34" charset="0"/>
              <a:cs typeface="David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42913" y="858838"/>
            <a:ext cx="26431876" cy="2015936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ctr" defTabSz="4320540" rtl="1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8800" b="1" dirty="0">
                <a:solidFill>
                  <a:srgbClr val="000099"/>
                </a:solidFill>
                <a:latin typeface="+mn-lt"/>
                <a:cs typeface="David" pitchFamily="2" charset="-79"/>
              </a:rPr>
              <a:t>הפקולטה למדעי ההנדסה</a:t>
            </a:r>
          </a:p>
          <a:p>
            <a:pPr marL="1371600" indent="-1371600" algn="ctr" defTabSz="4320540" rtl="1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8800" b="1" dirty="0">
                <a:solidFill>
                  <a:srgbClr val="000099"/>
                </a:solidFill>
                <a:latin typeface="+mn-lt"/>
                <a:cs typeface="David" pitchFamily="2" charset="-79"/>
              </a:rPr>
              <a:t>המחלקה להנדסת </a:t>
            </a:r>
            <a:r>
              <a:rPr lang="he-IL" sz="8800" b="1" dirty="0" smtClean="0">
                <a:solidFill>
                  <a:srgbClr val="000099"/>
                </a:solidFill>
                <a:latin typeface="+mn-lt"/>
                <a:cs typeface="David" pitchFamily="2" charset="-79"/>
              </a:rPr>
              <a:t>מערכות מידע</a:t>
            </a:r>
            <a:endParaRPr lang="he-IL" dirty="0">
              <a:latin typeface="+mn-lt"/>
              <a:cs typeface="+mn-cs"/>
            </a:endParaRPr>
          </a:p>
        </p:txBody>
      </p:sp>
      <p:sp>
        <p:nvSpPr>
          <p:cNvPr id="12295" name="TextBox 1"/>
          <p:cNvSpPr txBox="1">
            <a:spLocks noChangeArrowheads="1"/>
          </p:cNvSpPr>
          <p:nvPr/>
        </p:nvSpPr>
        <p:spPr bwMode="auto">
          <a:xfrm>
            <a:off x="1080345" y="865188"/>
            <a:ext cx="16023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7200" dirty="0" smtClean="0">
                <a:cs typeface="David" pitchFamily="2" charset="-79"/>
              </a:rPr>
              <a:t>10</a:t>
            </a:r>
            <a:endParaRPr lang="he-IL" sz="7200" dirty="0">
              <a:cs typeface="David" pitchFamily="2" charset="-79"/>
            </a:endParaRPr>
          </a:p>
        </p:txBody>
      </p:sp>
      <p:pic>
        <p:nvPicPr>
          <p:cNvPr id="1027" name="Picture 3" descr="C:\Users\Guy\Dropbox\GuysStuff\Projects\Prodigy\Documentation\Seminar\Seminar Mtg 2 - Literature Review\java-square-300x3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318" y="41548916"/>
            <a:ext cx="1011123" cy="10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Guy\Dropbox\GuysStuff\Projects\Prodigy\Documentation\Seminar\Seminar Mtg 2 - Literature Review\Tomca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58" y="41706757"/>
            <a:ext cx="1283130" cy="8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uy\Dropbox\GuysStuff\Projects\Prodigy\Documentation\Seminar\Poster\MySQL 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848" y="41694222"/>
            <a:ext cx="1673457" cy="8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Guy\Dropbox\GuysStuff\Projects\Prodigy\Documentation\Seminar\Seminar Mtg 2 - Literature Review\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184" y="41625157"/>
            <a:ext cx="934882" cy="93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09550" y="7436783"/>
            <a:ext cx="15332435" cy="82012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rtl="1"/>
            <a:r>
              <a:rPr lang="en-US" sz="7000" dirty="0" smtClean="0">
                <a:latin typeface="Britannic Bold" pitchFamily="34" charset="0"/>
                <a:cs typeface="Aharoni" pitchFamily="2" charset="-79"/>
              </a:rPr>
              <a:t>Intro</a:t>
            </a:r>
            <a:endParaRPr lang="he-IL" sz="4000" dirty="0">
              <a:latin typeface="Britannic Bold" pitchFamily="34" charset="0"/>
              <a:cs typeface="Aharoni" pitchFamily="2" charset="-79"/>
            </a:endParaRPr>
          </a:p>
          <a:p>
            <a:pPr>
              <a:lnSpc>
                <a:spcPts val="5000"/>
              </a:lnSpc>
            </a:pPr>
            <a:r>
              <a:rPr lang="en-US" sz="3500" dirty="0">
                <a:cs typeface="+mj-cs"/>
              </a:rPr>
              <a:t>In almost all areas of learning, knowledge is acquired through extensive and repetitive practice of the learned material</a:t>
            </a:r>
            <a:r>
              <a:rPr lang="en-US" sz="3500" dirty="0" smtClean="0">
                <a:cs typeface="+mj-cs"/>
              </a:rPr>
              <a:t>.</a:t>
            </a:r>
            <a:r>
              <a:rPr lang="en-US" sz="3500" dirty="0">
                <a:cs typeface="+mj-cs"/>
              </a:rPr>
              <a:t> A popular and appealing course of providing users with learning material is via digital devices, i.e. “e-learning</a:t>
            </a:r>
            <a:r>
              <a:rPr lang="en-US" sz="3500" dirty="0" smtClean="0">
                <a:cs typeface="+mj-cs"/>
              </a:rPr>
              <a:t>”.</a:t>
            </a:r>
            <a:endParaRPr lang="he-IL" sz="3500" dirty="0" smtClean="0">
              <a:cs typeface="+mj-cs"/>
            </a:endParaRPr>
          </a:p>
          <a:p>
            <a:pPr algn="ctr" rtl="1"/>
            <a:endParaRPr lang="en-US" sz="4000" dirty="0" smtClean="0">
              <a:latin typeface="Britannic Bold" pitchFamily="34" charset="0"/>
              <a:cs typeface="Aharoni" pitchFamily="2" charset="-79"/>
            </a:endParaRPr>
          </a:p>
          <a:p>
            <a:pPr algn="ctr" rtl="1"/>
            <a:r>
              <a:rPr lang="en-US" sz="7000" dirty="0" smtClean="0">
                <a:latin typeface="Britannic Bold" pitchFamily="34" charset="0"/>
                <a:cs typeface="Aharoni" pitchFamily="2" charset="-79"/>
              </a:rPr>
              <a:t>Problem</a:t>
            </a:r>
            <a:endParaRPr lang="he-IL" sz="7000" dirty="0">
              <a:latin typeface="Britannic Bold" pitchFamily="34" charset="0"/>
              <a:cs typeface="Aharoni" pitchFamily="2" charset="-79"/>
            </a:endParaRPr>
          </a:p>
          <a:p>
            <a:pPr>
              <a:lnSpc>
                <a:spcPts val="5000"/>
              </a:lnSpc>
            </a:pPr>
            <a:r>
              <a:rPr lang="en-US" sz="3500" dirty="0" smtClean="0"/>
              <a:t>Most </a:t>
            </a:r>
            <a:r>
              <a:rPr lang="en-US" sz="3500" dirty="0"/>
              <a:t>E-Learning systems do not yet have the impact that </a:t>
            </a:r>
            <a:r>
              <a:rPr lang="en-US" sz="3500" dirty="0" smtClean="0"/>
              <a:t>many </a:t>
            </a:r>
            <a:r>
              <a:rPr lang="en-US" sz="3500" dirty="0"/>
              <a:t>believe is </a:t>
            </a:r>
            <a:r>
              <a:rPr lang="en-US" sz="3500" dirty="0" smtClean="0"/>
              <a:t>possible. </a:t>
            </a:r>
            <a:r>
              <a:rPr lang="en-US" sz="3500" dirty="0"/>
              <a:t>Engaging learners long enough to see them through to the end of a course has become one of the most significant problems faced by e-learning developers</a:t>
            </a:r>
            <a:endParaRPr lang="he-IL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7816" y="6841060"/>
            <a:ext cx="1864657" cy="18646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6404083" y="7436783"/>
            <a:ext cx="15495686" cy="82012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rtl="1">
              <a:spcAft>
                <a:spcPts val="0"/>
              </a:spcAft>
            </a:pPr>
            <a:r>
              <a:rPr lang="en-US" sz="7000" dirty="0" smtClean="0">
                <a:latin typeface="Britannic Bold" pitchFamily="34" charset="0"/>
                <a:cs typeface="Aharoni" pitchFamily="2" charset="-79"/>
              </a:rPr>
              <a:t>Solution</a:t>
            </a:r>
            <a:endParaRPr lang="he-IL" sz="7000" dirty="0" smtClean="0">
              <a:latin typeface="Britannic Bold" pitchFamily="34" charset="0"/>
              <a:cs typeface="Aharoni" pitchFamily="2" charset="-79"/>
            </a:endParaRPr>
          </a:p>
          <a:p>
            <a:pPr>
              <a:lnSpc>
                <a:spcPts val="6000"/>
              </a:lnSpc>
            </a:pPr>
            <a:r>
              <a:rPr lang="en-US" sz="4500" dirty="0" smtClean="0">
                <a:cs typeface="Aharoni" pitchFamily="2" charset="-79"/>
              </a:rPr>
              <a:t>Engage learners through games. We all enjoy games, and when we enjoy ourselves, we learn better. Games are inherently motivating.</a:t>
            </a:r>
            <a:endParaRPr lang="he-IL" sz="4500" dirty="0" smtClean="0">
              <a:cs typeface="Aharoni" pitchFamily="2" charset="-79"/>
            </a:endParaRPr>
          </a:p>
          <a:p>
            <a:pPr algn="r" rtl="1"/>
            <a:endParaRPr lang="he-IL" sz="4000" dirty="0" smtClean="0">
              <a:latin typeface="Aharoni" pitchFamily="2" charset="-79"/>
              <a:cs typeface="Aharoni" pitchFamily="2" charset="-79"/>
            </a:endParaRPr>
          </a:p>
          <a:p>
            <a:pPr algn="ctr" rtl="1"/>
            <a:r>
              <a:rPr lang="en-US" sz="7000" dirty="0" smtClean="0">
                <a:latin typeface="Britannic Bold" pitchFamily="34" charset="0"/>
                <a:cs typeface="Aharoni" pitchFamily="2" charset="-79"/>
              </a:rPr>
              <a:t>Goal</a:t>
            </a:r>
            <a:endParaRPr lang="he-IL" sz="7000" dirty="0">
              <a:latin typeface="Britannic Bold" pitchFamily="34" charset="0"/>
              <a:cs typeface="Aharoni" pitchFamily="2" charset="-79"/>
            </a:endParaRPr>
          </a:p>
          <a:p>
            <a:pPr>
              <a:lnSpc>
                <a:spcPts val="6000"/>
              </a:lnSpc>
            </a:pPr>
            <a:r>
              <a:rPr lang="en-US" sz="4500" dirty="0" smtClean="0">
                <a:cs typeface="Aharoni" pitchFamily="2" charset="-79"/>
              </a:rPr>
              <a:t>Enhance learner motivation through English grammar exercises using design principles from computer games.</a:t>
            </a:r>
            <a:endParaRPr lang="he-IL" sz="4500" dirty="0" smtClean="0">
              <a:cs typeface="Aharoni" pitchFamily="2" charset="-79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6202025" y="6841060"/>
            <a:ext cx="1864657" cy="18646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2</a:t>
            </a:r>
            <a:endParaRPr lang="en-US" sz="12000" b="1" dirty="0">
              <a:ln w="762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ROBOLD" pitchFamily="2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14338" y="16130092"/>
            <a:ext cx="31485431" cy="126734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rtl="1"/>
            <a:r>
              <a:rPr lang="en-US" sz="7000" dirty="0" smtClean="0">
                <a:latin typeface="Britannic Bold" pitchFamily="34" charset="0"/>
                <a:cs typeface="Aharoni" pitchFamily="2" charset="-79"/>
              </a:rPr>
              <a:t>The Game</a:t>
            </a:r>
            <a:endParaRPr lang="he-IL" sz="7000" dirty="0" smtClean="0">
              <a:latin typeface="Britannic Bold" pitchFamily="34" charset="0"/>
              <a:cs typeface="Aharoni" pitchFamily="2" charset="-79"/>
            </a:endParaRPr>
          </a:p>
        </p:txBody>
      </p:sp>
      <p:pic>
        <p:nvPicPr>
          <p:cNvPr id="1026" name="Picture 2" descr="C:\Users\Guy\Dropbox\GuysStuff\Projects\Prodigy\Documentation\Seminar\Poster\screens\SubjectSelection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980" y="18439373"/>
            <a:ext cx="6264914" cy="391543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26" descr="C:\Users\Guy\Dropbox\GuysStuff\Projects\Prodigy\Documentation\Seminar\Poster\screens\play.bm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217" y="20976423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4" descr="C:\Users\Guy\Dropbox\GuysStuff\Projects\Prodigy\Documentation\Seminar\Poster\screens\selectExercise.bmp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98" y="23543952"/>
            <a:ext cx="6264975" cy="3915609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/>
          <p:cNvSpPr/>
          <p:nvPr/>
        </p:nvSpPr>
        <p:spPr>
          <a:xfrm>
            <a:off x="340549" y="15770052"/>
            <a:ext cx="1864657" cy="18646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3</a:t>
            </a:r>
            <a:endParaRPr lang="en-US" sz="12000" b="1" dirty="0">
              <a:ln w="762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ROBOLD" pitchFamily="2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6569" y="41110248"/>
            <a:ext cx="7416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00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241300" dist="139700" dir="5400000" algn="t" rotWithShape="0">
                    <a:prstClr val="black">
                      <a:alpha val="49000"/>
                    </a:prstClr>
                  </a:outerShdw>
                  <a:reflection stA="0" endPos="65000" dist="50800" dir="5400000" sy="-100000" algn="bl" rotWithShape="0"/>
                </a:effectLst>
                <a:latin typeface="GROBOLD" pitchFamily="2" charset="0"/>
              </a:rPr>
              <a:t>PRODIGY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89130" y="42209182"/>
            <a:ext cx="4540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4000" b="1" dirty="0" smtClean="0">
                <a:ln w="25400" cap="flat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241300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he Kings of the House" pitchFamily="2" charset="0"/>
              </a:rPr>
              <a:t>Gamified Learning</a:t>
            </a:r>
            <a:endParaRPr lang="en-US" sz="4000" b="1" dirty="0">
              <a:ln w="25400" cap="flat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241300" dist="20320" dir="1800000" algn="tl" rotWithShape="0">
                  <a:srgbClr val="000000">
                    <a:alpha val="40000"/>
                  </a:srgbClr>
                </a:outerShdw>
              </a:effectLst>
              <a:latin typeface="The Kings of the House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6569" y="22570349"/>
            <a:ext cx="411465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haroni" pitchFamily="2" charset="-79"/>
                <a:cs typeface="Aharoni" pitchFamily="2" charset="-79"/>
              </a:rPr>
              <a:t>Select a </a:t>
            </a:r>
            <a:r>
              <a:rPr lang="en-US" sz="3500" dirty="0" smtClean="0">
                <a:latin typeface="Aharoni" pitchFamily="2" charset="-79"/>
                <a:cs typeface="Aharoni" pitchFamily="2" charset="-79"/>
              </a:rPr>
              <a:t>subject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06488" y="27668502"/>
            <a:ext cx="44361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haroni" pitchFamily="2" charset="-79"/>
                <a:cs typeface="Aharoni" pitchFamily="2" charset="-79"/>
              </a:rPr>
              <a:t>Select an exercise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512213" y="28534167"/>
            <a:ext cx="37064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קבל משוב על טעויות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78553" y="23263842"/>
            <a:ext cx="46060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500" dirty="0" smtClean="0">
                <a:latin typeface="Aharoni" pitchFamily="2" charset="-79"/>
                <a:cs typeface="Aharoni" pitchFamily="2" charset="-79"/>
              </a:rPr>
              <a:t>אסוף כוכבים וצבור נקודות.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649297" y="25148224"/>
            <a:ext cx="19739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haroni" pitchFamily="2" charset="-79"/>
                <a:cs typeface="Aharoni" pitchFamily="2" charset="-79"/>
              </a:rPr>
              <a:t>Play!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22" name="Elbow Connector 21"/>
          <p:cNvCxnSpPr>
            <a:stCxn id="1077" idx="0"/>
            <a:endCxn id="1078" idx="1"/>
          </p:cNvCxnSpPr>
          <p:nvPr/>
        </p:nvCxnSpPr>
        <p:spPr>
          <a:xfrm rot="5400000" flipH="1" flipV="1">
            <a:off x="14219898" y="18274216"/>
            <a:ext cx="530072" cy="4874342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077" idx="2"/>
            <a:endCxn id="1079" idx="1"/>
          </p:cNvCxnSpPr>
          <p:nvPr/>
        </p:nvCxnSpPr>
        <p:spPr>
          <a:xfrm rot="16200000" flipH="1">
            <a:off x="14175715" y="22746653"/>
            <a:ext cx="618438" cy="4874342"/>
          </a:xfrm>
          <a:prstGeom prst="bentConnector2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78" idx="3"/>
            <a:endCxn id="1080" idx="1"/>
          </p:cNvCxnSpPr>
          <p:nvPr/>
        </p:nvCxnSpPr>
        <p:spPr>
          <a:xfrm>
            <a:off x="23159196" y="20446351"/>
            <a:ext cx="125174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159196" y="25501758"/>
            <a:ext cx="125174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04281" y="29379564"/>
            <a:ext cx="31439990" cy="110172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rtl="1"/>
            <a:r>
              <a:rPr lang="en-US" sz="7000" dirty="0" smtClean="0">
                <a:latin typeface="Britannic Bold" pitchFamily="34" charset="0"/>
                <a:cs typeface="Aharoni" pitchFamily="2" charset="-79"/>
              </a:rPr>
              <a:t>Behind The Scenes</a:t>
            </a:r>
            <a:endParaRPr lang="he-IL" sz="7000" dirty="0" smtClean="0">
              <a:latin typeface="Britannic Bold" pitchFamily="34" charset="0"/>
              <a:cs typeface="Aharoni" pitchFamily="2" charset="-79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14338" y="28947515"/>
            <a:ext cx="1864657" cy="18646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0" b="1" dirty="0">
                <a:ln w="762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4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4650098" y="31758836"/>
            <a:ext cx="3895392" cy="3365145"/>
            <a:chOff x="26392372" y="32141698"/>
            <a:chExt cx="3895392" cy="3365145"/>
          </a:xfrm>
        </p:grpSpPr>
        <p:sp>
          <p:nvSpPr>
            <p:cNvPr id="78" name="Rounded Rectangle 77"/>
            <p:cNvSpPr/>
            <p:nvPr/>
          </p:nvSpPr>
          <p:spPr>
            <a:xfrm>
              <a:off x="26392372" y="32141698"/>
              <a:ext cx="3895392" cy="3365145"/>
            </a:xfrm>
            <a:prstGeom prst="roundRect">
              <a:avLst/>
            </a:prstGeom>
            <a:ln w="762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6" descr="C:\Users\Guy\Dropbox\GuysStuff\Projects\Prodigy\Documentation\Seminar\Poster\MySQL 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055" y="33185816"/>
              <a:ext cx="2468014" cy="1276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2856858" y="35847255"/>
            <a:ext cx="746595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500" dirty="0" smtClean="0">
                <a:latin typeface="+mn-lt"/>
                <a:cs typeface="Aharoni" pitchFamily="2" charset="-79"/>
              </a:rPr>
              <a:t>A MySQL database contains the data of subjects, exercises, questions, answers and feedbacks. A question may contain an unlimited number of blanks. Answers and their appropriate feedbacks are associated to each blank in a question.</a:t>
            </a:r>
            <a:endParaRPr lang="en-US" sz="3500" dirty="0">
              <a:latin typeface="+mn-lt"/>
              <a:cs typeface="Aharoni" pitchFamily="2" charset="-79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2164747" y="35858537"/>
            <a:ext cx="789888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500" dirty="0" smtClean="0">
                <a:latin typeface="+mn-lt"/>
                <a:cs typeface="Aharoni" pitchFamily="2" charset="-79"/>
              </a:rPr>
              <a:t>Tomcat Servlet container runs the application’s Java Servlets, exposing a </a:t>
            </a:r>
            <a:r>
              <a:rPr lang="en-US" sz="3500" dirty="0" err="1" smtClean="0">
                <a:latin typeface="+mn-lt"/>
                <a:cs typeface="Aharoni" pitchFamily="2" charset="-79"/>
              </a:rPr>
              <a:t>RESTful</a:t>
            </a:r>
            <a:r>
              <a:rPr lang="en-US" sz="3500" dirty="0" smtClean="0">
                <a:latin typeface="+mn-lt"/>
                <a:cs typeface="Aharoni" pitchFamily="2" charset="-79"/>
              </a:rPr>
              <a:t> </a:t>
            </a:r>
            <a:r>
              <a:rPr lang="en-US" sz="3500" dirty="0" smtClean="0">
                <a:latin typeface="+mn-lt"/>
                <a:cs typeface="Aharoni" pitchFamily="2" charset="-79"/>
              </a:rPr>
              <a:t>interface(HATEOS </a:t>
            </a:r>
            <a:r>
              <a:rPr lang="en-US" sz="3500" dirty="0" smtClean="0">
                <a:latin typeface="+mn-lt"/>
                <a:cs typeface="Aharoni" pitchFamily="2" charset="-79"/>
              </a:rPr>
              <a:t>constrained). Responses are transmitted in JSON format.</a:t>
            </a:r>
            <a:endParaRPr lang="he-IL" sz="3500" dirty="0" smtClean="0">
              <a:latin typeface="+mn-lt"/>
              <a:cs typeface="Aharoni" pitchFamily="2" charset="-79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1776755" y="35933554"/>
            <a:ext cx="7966063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500" dirty="0" smtClean="0">
                <a:latin typeface="+mn-lt"/>
                <a:cs typeface="Aharoni" pitchFamily="2" charset="-79"/>
              </a:rPr>
              <a:t>A rich single page app, implemented in pure JavaScript. HTML5 and CSS3 allow robust graphical content. Data is fetched pre-game – Immediate In-Game Response Times!</a:t>
            </a:r>
            <a:endParaRPr lang="he-IL" sz="3500" dirty="0" smtClean="0">
              <a:latin typeface="+mn-lt"/>
              <a:cs typeface="Aharoni" pitchFamily="2" charset="-79"/>
            </a:endParaRPr>
          </a:p>
        </p:txBody>
      </p:sp>
      <p:grpSp>
        <p:nvGrpSpPr>
          <p:cNvPr id="1043" name="Group 1042"/>
          <p:cNvGrpSpPr/>
          <p:nvPr/>
        </p:nvGrpSpPr>
        <p:grpSpPr>
          <a:xfrm>
            <a:off x="14265846" y="31770118"/>
            <a:ext cx="3895392" cy="3365145"/>
            <a:chOff x="17681554" y="32035355"/>
            <a:chExt cx="3895392" cy="3365145"/>
          </a:xfrm>
        </p:grpSpPr>
        <p:sp>
          <p:nvSpPr>
            <p:cNvPr id="247" name="Rounded Rectangle 246"/>
            <p:cNvSpPr/>
            <p:nvPr/>
          </p:nvSpPr>
          <p:spPr>
            <a:xfrm>
              <a:off x="17681554" y="32035355"/>
              <a:ext cx="3895392" cy="3365145"/>
            </a:xfrm>
            <a:prstGeom prst="roundRect">
              <a:avLst/>
            </a:prstGeom>
            <a:gradFill>
              <a:gsLst>
                <a:gs pos="100000">
                  <a:schemeClr val="accent3">
                    <a:lumMod val="20000"/>
                    <a:lumOff val="80000"/>
                  </a:schemeClr>
                </a:gs>
                <a:gs pos="0">
                  <a:schemeClr val="bg2">
                    <a:lumMod val="0"/>
                    <a:lumOff val="100000"/>
                  </a:schemeClr>
                </a:gs>
                <a:gs pos="100000">
                  <a:schemeClr val="bg2">
                    <a:lumMod val="0"/>
                  </a:schemeClr>
                </a:gs>
              </a:gsLst>
            </a:gra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8" name="Picture 5" descr="C:\Users\Guy\Dropbox\GuysStuff\Projects\Prodigy\Documentation\Seminar\Seminar Mtg 2 - Literature Review\Tomcat-logo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0377" y="32809102"/>
              <a:ext cx="2047864" cy="1361830"/>
            </a:xfrm>
            <a:prstGeom prst="rect">
              <a:avLst/>
            </a:prstGeom>
            <a:noFill/>
            <a:extLst/>
          </p:spPr>
        </p:pic>
        <p:pic>
          <p:nvPicPr>
            <p:cNvPr id="249" name="Picture 3" descr="C:\Users\Guy\Dropbox\GuysStuff\Projects\Prodigy\Documentation\Seminar\Seminar Mtg 2 - Literature Review\java-square-300x300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4193" y="32464369"/>
              <a:ext cx="1706563" cy="1706563"/>
            </a:xfrm>
            <a:prstGeom prst="rect">
              <a:avLst/>
            </a:prstGeom>
            <a:noFill/>
            <a:extLst/>
          </p:spPr>
        </p:pic>
        <p:pic>
          <p:nvPicPr>
            <p:cNvPr id="83" name="Picture 15" descr="C:\Users\Guy\Dropbox\GuysStuff\Projects\Prodigy\Documentation\Seminar\Poster\hibernate_logo_a1.gi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8209" y="34183848"/>
              <a:ext cx="3446327" cy="956356"/>
            </a:xfrm>
            <a:prstGeom prst="rect">
              <a:avLst/>
            </a:prstGeom>
            <a:noFill/>
          </p:spPr>
        </p:pic>
      </p:grpSp>
      <p:sp>
        <p:nvSpPr>
          <p:cNvPr id="267" name="Rounded Rectangle 266"/>
          <p:cNvSpPr/>
          <p:nvPr/>
        </p:nvSpPr>
        <p:spPr>
          <a:xfrm>
            <a:off x="23885310" y="31758837"/>
            <a:ext cx="3895392" cy="3365145"/>
          </a:xfrm>
          <a:prstGeom prst="roundRect">
            <a:avLst/>
          </a:prstGeom>
          <a:gradFill>
            <a:gsLst>
              <a:gs pos="0">
                <a:schemeClr val="accent6">
                  <a:lumMod val="73000"/>
                  <a:lumOff val="27000"/>
                </a:schemeClr>
              </a:gs>
              <a:gs pos="39000">
                <a:schemeClr val="accent6">
                  <a:lumMod val="40000"/>
                  <a:lumOff val="60000"/>
                </a:schemeClr>
              </a:gs>
              <a:gs pos="52000">
                <a:schemeClr val="dk1">
                  <a:tint val="15000"/>
                  <a:satMod val="350000"/>
                  <a:lumMod val="78000"/>
                  <a:lumOff val="22000"/>
                </a:schemeClr>
              </a:gs>
            </a:gsLst>
          </a:gradFill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C:\Users\Guy\Dropbox\GuysStuff\Projects\Prodigy\Documentation\Seminar\Poster\html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305" y="31914771"/>
            <a:ext cx="4619401" cy="31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8" name="TextBox 277"/>
          <p:cNvSpPr txBox="1"/>
          <p:nvPr/>
        </p:nvSpPr>
        <p:spPr>
          <a:xfrm>
            <a:off x="10198536" y="33006966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Response</a:t>
            </a:r>
            <a:endParaRPr lang="en-US" sz="2500" dirty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0042393" y="34319688"/>
            <a:ext cx="1944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Request</a:t>
            </a:r>
            <a:endParaRPr lang="en-US" sz="2500" dirty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pic>
        <p:nvPicPr>
          <p:cNvPr id="1052" name="Picture 19" descr="C:\Users\Guy\Dropbox\GuysStuff\Projects\Prodigy\Documentation\Seminar\Poster\logo_js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49" y="31563189"/>
            <a:ext cx="1800653" cy="18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" name="TextBox 290"/>
          <p:cNvSpPr txBox="1"/>
          <p:nvPr/>
        </p:nvSpPr>
        <p:spPr>
          <a:xfrm>
            <a:off x="19536928" y="34231102"/>
            <a:ext cx="19446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Request</a:t>
            </a:r>
            <a:endParaRPr lang="en-US" sz="2500" dirty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pic>
        <p:nvPicPr>
          <p:cNvPr id="1053" name="Picture 20" descr="C:\Users\Guy\Dropbox\GuysStuff\Projects\Prodigy\Documentation\Seminar\Poster\ajax_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392" y="33800480"/>
            <a:ext cx="1033674" cy="5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TextBox 292"/>
          <p:cNvSpPr txBox="1"/>
          <p:nvPr/>
        </p:nvSpPr>
        <p:spPr>
          <a:xfrm>
            <a:off x="19892319" y="33002759"/>
            <a:ext cx="18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Response</a:t>
            </a:r>
            <a:endParaRPr lang="en-US" sz="2500" dirty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cxnSp>
        <p:nvCxnSpPr>
          <p:cNvPr id="300" name="Straight Arrow Connector 299"/>
          <p:cNvCxnSpPr/>
          <p:nvPr/>
        </p:nvCxnSpPr>
        <p:spPr>
          <a:xfrm flipH="1">
            <a:off x="18161241" y="32856363"/>
            <a:ext cx="571185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H="1">
            <a:off x="8569177" y="34162604"/>
            <a:ext cx="5681672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 flipH="1">
            <a:off x="8547027" y="32835948"/>
            <a:ext cx="5718819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>
            <a:off x="18138690" y="34060084"/>
            <a:ext cx="4472047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2" name="Picture 21" descr="C:\Users\Guy\Dropbox\GuysStuff\Projects\Prodigy\Documentation\Seminar\Poster\Google_Chrome_icon_and_wordmark_(2011).sv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929" y="41456619"/>
            <a:ext cx="4715716" cy="124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" name="TextBox 320"/>
          <p:cNvSpPr txBox="1"/>
          <p:nvPr/>
        </p:nvSpPr>
        <p:spPr>
          <a:xfrm>
            <a:off x="27045386" y="41236580"/>
            <a:ext cx="19405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i="1" dirty="0" smtClean="0">
                <a:solidFill>
                  <a:srgbClr val="7D7D7D"/>
                </a:solidFill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Only On</a:t>
            </a:r>
            <a:endParaRPr lang="he-IL" sz="2500" i="1" dirty="0" smtClean="0">
              <a:solidFill>
                <a:srgbClr val="7D7D7D"/>
              </a:solidFill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pic>
        <p:nvPicPr>
          <p:cNvPr id="1073" name="Picture 22" descr="C:\Users\Guy\Dropbox\GuysStuff\Projects\Prodigy\Documentation\Seminar\Poster\IDEA-logo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405" y="41655481"/>
            <a:ext cx="2787515" cy="90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TextBox 322"/>
          <p:cNvSpPr txBox="1"/>
          <p:nvPr/>
        </p:nvSpPr>
        <p:spPr>
          <a:xfrm>
            <a:off x="10212895" y="41687390"/>
            <a:ext cx="10753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500" i="1" dirty="0" smtClean="0">
                <a:latin typeface="Adobe Fan Heiti Std B" pitchFamily="34" charset="-128"/>
                <a:ea typeface="Adobe Fan Heiti Std B" pitchFamily="34" charset="-128"/>
                <a:cs typeface="Aharoni" pitchFamily="2" charset="-79"/>
              </a:rPr>
              <a:t>Made With</a:t>
            </a:r>
            <a:endParaRPr lang="he-IL" sz="2500" i="1" dirty="0" smtClean="0">
              <a:latin typeface="Adobe Fan Heiti Std B" pitchFamily="34" charset="-128"/>
              <a:ea typeface="Adobe Fan Heiti Std B" pitchFamily="34" charset="-128"/>
              <a:cs typeface="Aharoni" pitchFamily="2" charset="-79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84401" y="26895089"/>
            <a:ext cx="932329" cy="932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2</a:t>
            </a:r>
            <a:endParaRPr lang="en-US" sz="5000" b="1" dirty="0">
              <a:ln w="3175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ROBOLD" pitchFamily="2" charset="0"/>
              <a:cs typeface="Arial" pitchFamily="34" charset="0"/>
            </a:endParaRPr>
          </a:p>
        </p:txBody>
      </p:sp>
      <p:pic>
        <p:nvPicPr>
          <p:cNvPr id="1076" name="Picture 25" descr="C:\Users\Guy\Dropbox\GuysStuff\Projects\Prodigy\Documentation\Seminar\Poster\screens\exerciseFailed.bm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937" y="23543952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27" descr="C:\Users\Guy\Dropbox\GuysStuff\Projects\Prodigy\Documentation\Seminar\Poster\screens\play_correct.bmp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105" y="18497260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28" descr="C:\Users\Guy\Dropbox\GuysStuff\Projects\Prodigy\Documentation\Seminar\Poster\screens\play_false.bmp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105" y="23543952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29" descr="C:\Users\Guy\Dropbox\GuysStuff\Projects\Prodigy\Documentation\Seminar\Poster\screens\exerciseCleared.bmp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937" y="18497260"/>
            <a:ext cx="6237091" cy="389818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reflection blurRad="6350" stA="52000" endA="300" endPos="2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Oval 57"/>
          <p:cNvSpPr/>
          <p:nvPr/>
        </p:nvSpPr>
        <p:spPr>
          <a:xfrm>
            <a:off x="8551277" y="24255852"/>
            <a:ext cx="932329" cy="932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3</a:t>
            </a:r>
            <a:endParaRPr lang="en-US" sz="5000" b="1" dirty="0">
              <a:ln w="3175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ROBOLD" pitchFamily="2" charset="0"/>
              <a:cs typeface="Arial" pitchFamily="34" charset="0"/>
            </a:endParaRPr>
          </a:p>
        </p:txBody>
      </p:sp>
      <p:pic>
        <p:nvPicPr>
          <p:cNvPr id="1083" name="Picture 30" descr="C:\Users\Guy\Dropbox\GuysStuff\Projects\Prodigy\Documentation\Seminar\Poster\hibernate_logo_a1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49" y="41849786"/>
            <a:ext cx="2520280" cy="69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6" name="TextBox 1"/>
          <p:cNvSpPr txBox="1">
            <a:spLocks noChangeArrowheads="1"/>
          </p:cNvSpPr>
          <p:nvPr/>
        </p:nvSpPr>
        <p:spPr bwMode="auto">
          <a:xfrm>
            <a:off x="598415" y="1680291"/>
            <a:ext cx="25701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4319588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he-IL" sz="7200" dirty="0" smtClean="0">
                <a:cs typeface="David" pitchFamily="2" charset="-79"/>
              </a:rPr>
              <a:t>תשע"ג</a:t>
            </a:r>
            <a:endParaRPr lang="he-IL" sz="7200" dirty="0">
              <a:cs typeface="David" pitchFamily="2" charset="-79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615001" y="21746418"/>
            <a:ext cx="932329" cy="9323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ln w="31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ROBOLD" pitchFamily="2" charset="0"/>
                <a:cs typeface="Arial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994113" y="22610043"/>
            <a:ext cx="60486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haroni" pitchFamily="2" charset="-79"/>
                <a:cs typeface="Aharoni" pitchFamily="2" charset="-79"/>
              </a:rPr>
              <a:t>Collect stars and get points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994113" y="27636971"/>
            <a:ext cx="60486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haroni" pitchFamily="2" charset="-79"/>
                <a:cs typeface="Aharoni" pitchFamily="2" charset="-79"/>
              </a:rPr>
              <a:t>Get feedbacks on mistakes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459657" y="22610043"/>
            <a:ext cx="4055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haroni" pitchFamily="2" charset="-79"/>
                <a:cs typeface="Aharoni" pitchFamily="2" charset="-79"/>
              </a:rPr>
              <a:t>You win!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459658" y="27668502"/>
            <a:ext cx="60486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latin typeface="Aharoni" pitchFamily="2" charset="-79"/>
                <a:cs typeface="Aharoni" pitchFamily="2" charset="-79"/>
              </a:rPr>
              <a:t>Careful not to fail…</a:t>
            </a:r>
            <a:endParaRPr lang="en-US" sz="35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299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lastModifiedBy>Guy</cp:lastModifiedBy>
  <cp:revision>109</cp:revision>
  <dcterms:created xsi:type="dcterms:W3CDTF">2010-03-24T06:07:16Z</dcterms:created>
  <dcterms:modified xsi:type="dcterms:W3CDTF">2013-06-18T09:47:21Z</dcterms:modified>
</cp:coreProperties>
</file>