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58000" cy="9144000"/>
  <p:defaultTextStyle>
    <a:defPPr>
      <a:defRPr lang="he-IL"/>
    </a:defPPr>
    <a:lvl1pPr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59000" indent="-1701800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319588" indent="-3405188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6480175" indent="-5108575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8640763" indent="-6811963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525252"/>
    <a:srgbClr val="FFFF99"/>
    <a:srgbClr val="F4740A"/>
    <a:srgbClr val="19CCD5"/>
    <a:srgbClr val="FFF5E4"/>
    <a:srgbClr val="FDF6E7"/>
    <a:srgbClr val="FAEBCE"/>
    <a:srgbClr val="F9E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178" autoAdjust="0"/>
  </p:normalViewPr>
  <p:slideViewPr>
    <p:cSldViewPr>
      <p:cViewPr>
        <p:scale>
          <a:sx n="33" d="100"/>
          <a:sy n="33" d="100"/>
        </p:scale>
        <p:origin x="-1386" y="-66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76FFE8-0872-46ED-B508-DF2666DF2539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18C859-372D-49E3-8A80-B70FD6D6E5F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090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6CD24D-66C6-491C-BDA9-72C033E8BE25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1F5BAB-182F-4052-A80D-C27D201FAC0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6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4319588" eaLnBrk="1" fontAlgn="base" hangingPunct="1">
              <a:spcBef>
                <a:spcPct val="0"/>
              </a:spcBef>
              <a:spcAft>
                <a:spcPct val="0"/>
              </a:spcAft>
            </a:pPr>
            <a:fld id="{FF2852EE-4A5F-4BC9-925B-CAB801A6B275}" type="slidenum">
              <a:rPr lang="he-IL" sz="1200" smtClean="0">
                <a:latin typeface="Calibri" pitchFamily="34" charset="0"/>
              </a:rPr>
              <a:pPr defTabSz="4319588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 sz="120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5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5C90B1-8F41-4B17-B25D-A01D6521BF57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3A3041-9AA5-4DCC-87DB-03C4ECFB07D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27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32E137-6C43-4784-915D-D6413E1220F1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4C5412-4362-492E-A8F6-54826C0DFB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9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DBCA46-4825-4F4A-A158-E243A8117FAB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7640E2-F6CB-425F-AC46-E72C8A5628F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27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BA0395-DB79-40D1-AAE7-7294A94B573C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4B2FEF-46F5-4542-9CFF-53391F56CE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5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1BF2C8-4D12-499B-BEE8-D2F1E6D5E649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ED6E5C-BEF5-4DC5-A73A-9CF82C371D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8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FA80BA-C9F3-4A8A-AF94-86A26EF0A512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29B35DE-0099-4176-9274-9E700E77E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7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C193E0E-37D8-4F1F-9BCE-4DB7DACC128D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C71013-23EF-4BFB-B4F1-67C3DEE1A7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4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30BB425-E2B9-46C6-B526-28A0A80DF399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4EA4D7-3BB5-497D-A012-A78C8ECEC0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71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1158F9-C711-4495-80F1-9BD3BF1ED2C0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B3E9E7-6365-4BE9-94EF-3201192859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03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846918-13CB-4C5B-B266-133BEE066C82}" type="datetimeFigureOut">
              <a:rPr lang="he-IL"/>
              <a:pPr>
                <a:defRPr/>
              </a:pPr>
              <a:t>ל'/סיון/תשע"ג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E5E3F5-9EDF-407D-8C1F-0739F77A82A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134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0">
              <a:srgbClr val="E6E6E6">
                <a:alpha val="0"/>
              </a:srgbClr>
            </a:gs>
            <a:gs pos="100000">
              <a:schemeClr val="tx2">
                <a:lumMod val="18000"/>
                <a:lumOff val="82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6"/>
          <p:cNvSpPr txBox="1">
            <a:spLocks noChangeArrowheads="1"/>
          </p:cNvSpPr>
          <p:nvPr/>
        </p:nvSpPr>
        <p:spPr bwMode="auto">
          <a:xfrm>
            <a:off x="414338" y="3044407"/>
            <a:ext cx="31629447" cy="1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>
              <a:lnSpc>
                <a:spcPts val="10000"/>
              </a:lnSpc>
            </a:pPr>
            <a:r>
              <a:rPr lang="he-IL" sz="10000" dirty="0"/>
              <a:t>מערכת מבוססת משחק לתרגול דקדוק אנגלית</a:t>
            </a:r>
            <a:endParaRPr lang="he-IL" sz="10000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5986463" y="4205288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he-IL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גיא מנזורולה</a:t>
            </a:r>
            <a:endParaRPr lang="he-IL" sz="8000" b="1" dirty="0">
              <a:solidFill>
                <a:srgbClr val="000099"/>
              </a:solidFill>
              <a:latin typeface="Calibri" pitchFamily="34" charset="0"/>
              <a:cs typeface="David" pitchFamily="2" charset="-79"/>
            </a:endParaRPr>
          </a:p>
        </p:txBody>
      </p:sp>
      <p:sp>
        <p:nvSpPr>
          <p:cNvPr id="12292" name="TextBox 10"/>
          <p:cNvSpPr txBox="1">
            <a:spLocks noChangeArrowheads="1"/>
          </p:cNvSpPr>
          <p:nvPr/>
        </p:nvSpPr>
        <p:spPr bwMode="auto">
          <a:xfrm>
            <a:off x="5986463" y="5205413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he-IL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מנחה: </a:t>
            </a:r>
            <a:r>
              <a:rPr lang="he-IL" sz="8000" b="1" dirty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ד"ר </a:t>
            </a:r>
            <a:r>
              <a:rPr lang="he-IL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מירב </a:t>
            </a:r>
            <a:r>
              <a:rPr lang="he-IL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טייב</a:t>
            </a:r>
            <a:r>
              <a:rPr lang="en-US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-</a:t>
            </a:r>
            <a:r>
              <a:rPr lang="he-IL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מימון</a:t>
            </a:r>
            <a:endParaRPr lang="en-US" sz="8000" b="1" dirty="0">
              <a:solidFill>
                <a:srgbClr val="FFCB97"/>
              </a:solidFill>
              <a:latin typeface="Calibri" pitchFamily="34" charset="0"/>
              <a:cs typeface="David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42913" y="858838"/>
            <a:ext cx="26431876" cy="2015936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ctr" defTabSz="4320540" rtl="1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8800" b="1" dirty="0">
                <a:solidFill>
                  <a:srgbClr val="000099"/>
                </a:solidFill>
                <a:latin typeface="+mn-lt"/>
                <a:cs typeface="David" pitchFamily="2" charset="-79"/>
              </a:rPr>
              <a:t>הפקולטה למדעי ההנדסה</a:t>
            </a:r>
          </a:p>
          <a:p>
            <a:pPr marL="1371600" indent="-1371600" algn="ctr" defTabSz="4320540" rtl="1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8800" b="1" dirty="0">
                <a:solidFill>
                  <a:srgbClr val="000099"/>
                </a:solidFill>
                <a:latin typeface="+mn-lt"/>
                <a:cs typeface="David" pitchFamily="2" charset="-79"/>
              </a:rPr>
              <a:t>המחלקה להנדסת </a:t>
            </a:r>
            <a:r>
              <a:rPr lang="he-IL" sz="8800" b="1" dirty="0" smtClean="0">
                <a:solidFill>
                  <a:srgbClr val="000099"/>
                </a:solidFill>
                <a:latin typeface="+mn-lt"/>
                <a:cs typeface="David" pitchFamily="2" charset="-79"/>
              </a:rPr>
              <a:t>מערכות מידע</a:t>
            </a:r>
            <a:endParaRPr lang="he-IL" dirty="0">
              <a:latin typeface="+mn-lt"/>
              <a:cs typeface="+mn-cs"/>
            </a:endParaRPr>
          </a:p>
        </p:txBody>
      </p:sp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1080345" y="865188"/>
            <a:ext cx="16023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7200" dirty="0" smtClean="0">
                <a:cs typeface="David" pitchFamily="2" charset="-79"/>
              </a:rPr>
              <a:t>10</a:t>
            </a:r>
            <a:endParaRPr lang="he-IL" sz="7200" dirty="0">
              <a:cs typeface="David" pitchFamily="2" charset="-79"/>
            </a:endParaRPr>
          </a:p>
        </p:txBody>
      </p:sp>
      <p:pic>
        <p:nvPicPr>
          <p:cNvPr id="1027" name="Picture 3" descr="C:\Users\Guy\Dropbox\GuysStuff\Projects\Prodigy\Documentation\Seminar\Seminar Mtg 2 - Literature Review\java-square-300x3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318" y="41548916"/>
            <a:ext cx="1011123" cy="10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uy\Dropbox\GuysStuff\Projects\Prodigy\Documentation\Seminar\Seminar Mtg 2 - Literature Review\Tomca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8" y="41706757"/>
            <a:ext cx="1283130" cy="8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uy\Dropbox\GuysStuff\Projects\Prodigy\Documentation\Seminar\Poster\MySQL 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848" y="41694222"/>
            <a:ext cx="1673457" cy="8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Guy\Dropbox\GuysStuff\Projects\Prodigy\Documentation\Seminar\Seminar Mtg 2 - Literature Review\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184" y="41625157"/>
            <a:ext cx="934882" cy="93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6487775" y="7352809"/>
            <a:ext cx="15332435" cy="82012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/>
            <a:r>
              <a:rPr lang="he-IL" sz="7000" dirty="0" smtClean="0">
                <a:latin typeface="Aharoni" pitchFamily="2" charset="-79"/>
                <a:cs typeface="Aharoni" pitchFamily="2" charset="-79"/>
              </a:rPr>
              <a:t>רקע</a:t>
            </a:r>
            <a:endParaRPr lang="he-IL" sz="4000" dirty="0">
              <a:latin typeface="Aharoni" pitchFamily="2" charset="-79"/>
              <a:cs typeface="Aharoni" pitchFamily="2" charset="-79"/>
            </a:endParaRPr>
          </a:p>
          <a:p>
            <a:pPr algn="r" rtl="1"/>
            <a:r>
              <a:rPr lang="he-IL" sz="4500" dirty="0" smtClean="0">
                <a:latin typeface="Aharoni" pitchFamily="2" charset="-79"/>
                <a:cs typeface="Aharoni" pitchFamily="2" charset="-79"/>
              </a:rPr>
              <a:t>כמעט בכל תחומי הלמידה, ידע נרכש דרך תרגול מקיף וחוזר של החומר הנלמד. אמצעי </a:t>
            </a:r>
            <a:r>
              <a:rPr lang="he-IL" sz="4500" dirty="0">
                <a:latin typeface="Aharoni" pitchFamily="2" charset="-79"/>
                <a:cs typeface="Aharoni" pitchFamily="2" charset="-79"/>
              </a:rPr>
              <a:t>פופולרי ומושך להקניית חומר נלמד למשתמשים הוא דרך </a:t>
            </a:r>
            <a:r>
              <a:rPr lang="he-IL" sz="4500" dirty="0" smtClean="0">
                <a:latin typeface="Aharoni" pitchFamily="2" charset="-79"/>
                <a:cs typeface="Aharoni" pitchFamily="2" charset="-79"/>
              </a:rPr>
              <a:t>אמצעים דיגיטליים, דהיינו למידה מקוונת.</a:t>
            </a:r>
          </a:p>
          <a:p>
            <a:pPr algn="r" rtl="1"/>
            <a:endParaRPr lang="he-IL" sz="4500" dirty="0" smtClean="0">
              <a:latin typeface="Aharoni" pitchFamily="2" charset="-79"/>
              <a:cs typeface="Aharoni" pitchFamily="2" charset="-79"/>
            </a:endParaRPr>
          </a:p>
          <a:p>
            <a:pPr algn="ctr" rtl="1"/>
            <a:r>
              <a:rPr lang="he-IL" sz="7000" dirty="0" smtClean="0">
                <a:latin typeface="Aharoni" pitchFamily="2" charset="-79"/>
                <a:cs typeface="Aharoni" pitchFamily="2" charset="-79"/>
              </a:rPr>
              <a:t>הבעיה</a:t>
            </a:r>
            <a:endParaRPr lang="he-IL" sz="7000" dirty="0">
              <a:latin typeface="Aharoni" pitchFamily="2" charset="-79"/>
              <a:cs typeface="Aharoni" pitchFamily="2" charset="-79"/>
            </a:endParaRPr>
          </a:p>
          <a:p>
            <a:pPr algn="r" rtl="1"/>
            <a:r>
              <a:rPr lang="he-IL" sz="4500" dirty="0" smtClean="0">
                <a:latin typeface="Aharoni" pitchFamily="2" charset="-79"/>
                <a:cs typeface="Aharoni" pitchFamily="2" charset="-79"/>
              </a:rPr>
              <a:t>רוב </a:t>
            </a:r>
            <a:r>
              <a:rPr lang="he-IL" sz="4500" dirty="0">
                <a:latin typeface="Aharoni" pitchFamily="2" charset="-79"/>
                <a:cs typeface="Aharoni" pitchFamily="2" charset="-79"/>
              </a:rPr>
              <a:t>מערכות הלמידה המקוונת </a:t>
            </a:r>
            <a:r>
              <a:rPr lang="he-IL" sz="4500" dirty="0" smtClean="0">
                <a:latin typeface="Aharoni" pitchFamily="2" charset="-79"/>
                <a:cs typeface="Aharoni" pitchFamily="2" charset="-79"/>
              </a:rPr>
              <a:t>אינן זוכות להצלחה המצופה מהם. מצד אחד הן </a:t>
            </a:r>
            <a:r>
              <a:rPr lang="he-IL" sz="4500" b="1" dirty="0" smtClean="0">
                <a:latin typeface="Aharoni" pitchFamily="2" charset="-79"/>
                <a:cs typeface="Aharoni" pitchFamily="2" charset="-79"/>
              </a:rPr>
              <a:t>נכשלות </a:t>
            </a:r>
            <a:r>
              <a:rPr lang="he-IL" sz="4500" b="1" dirty="0">
                <a:latin typeface="Aharoni" pitchFamily="2" charset="-79"/>
                <a:cs typeface="Aharoni" pitchFamily="2" charset="-79"/>
              </a:rPr>
              <a:t>בסיפוק צרכי </a:t>
            </a:r>
            <a:r>
              <a:rPr lang="he-IL" sz="4500" b="1" dirty="0" smtClean="0">
                <a:latin typeface="Aharoni" pitchFamily="2" charset="-79"/>
                <a:cs typeface="Aharoni" pitchFamily="2" charset="-79"/>
              </a:rPr>
              <a:t>הלומד</a:t>
            </a:r>
            <a:r>
              <a:rPr lang="he-IL" sz="4500" dirty="0" smtClean="0">
                <a:latin typeface="Aharoni" pitchFamily="2" charset="-79"/>
                <a:cs typeface="Aharoni" pitchFamily="2" charset="-79"/>
              </a:rPr>
              <a:t>, ומצד שני מכילות </a:t>
            </a:r>
            <a:r>
              <a:rPr lang="he-IL" sz="4500" b="1" dirty="0" smtClean="0">
                <a:latin typeface="Aharoni" pitchFamily="2" charset="-79"/>
                <a:cs typeface="Aharoni" pitchFamily="2" charset="-79"/>
              </a:rPr>
              <a:t>חומר לא מושך</a:t>
            </a:r>
            <a:r>
              <a:rPr lang="he-IL" sz="4500" dirty="0" smtClean="0">
                <a:latin typeface="Aharoni" pitchFamily="2" charset="-79"/>
                <a:cs typeface="Aharoni" pitchFamily="2" charset="-79"/>
              </a:rPr>
              <a:t>. </a:t>
            </a:r>
            <a:r>
              <a:rPr lang="he-IL" sz="4500" b="1" dirty="0" smtClean="0">
                <a:latin typeface="Aharoni" pitchFamily="2" charset="-79"/>
                <a:cs typeface="Aharoni" pitchFamily="2" charset="-79"/>
              </a:rPr>
              <a:t>הלומד אם כן נאלץ למצוא את המוטיבציה ללמידה בעצמו.</a:t>
            </a:r>
            <a:endParaRPr lang="he-IL" sz="45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179128" y="6776603"/>
            <a:ext cx="1864657" cy="18646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14339" y="7352809"/>
            <a:ext cx="15495686" cy="82012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/>
            <a:r>
              <a:rPr lang="he-IL" sz="7000" dirty="0" smtClean="0">
                <a:latin typeface="Aharoni" pitchFamily="2" charset="-79"/>
                <a:cs typeface="Aharoni" pitchFamily="2" charset="-79"/>
              </a:rPr>
              <a:t>הפתרון </a:t>
            </a:r>
          </a:p>
          <a:p>
            <a:pPr algn="r" rtl="1"/>
            <a:r>
              <a:rPr lang="he-IL" sz="4500" dirty="0" smtClean="0">
                <a:latin typeface="Aharoni" pitchFamily="2" charset="-79"/>
                <a:cs typeface="Aharoni" pitchFamily="2" charset="-79"/>
              </a:rPr>
              <a:t>הנעת הלומד דרך משחק. כולנו נהנים ממשחקים, וכשאנו נהנים, אנו לומדים טוב יותר. משחקים הם מניעים מטבעם. </a:t>
            </a:r>
          </a:p>
          <a:p>
            <a:pPr algn="r" rtl="1"/>
            <a:endParaRPr lang="he-IL" sz="4500" dirty="0">
              <a:latin typeface="Aharoni" pitchFamily="2" charset="-79"/>
              <a:cs typeface="Aharoni" pitchFamily="2" charset="-79"/>
            </a:endParaRPr>
          </a:p>
          <a:p>
            <a:pPr algn="r" rtl="1"/>
            <a:endParaRPr lang="he-IL" sz="4500" dirty="0" smtClean="0">
              <a:latin typeface="Aharoni" pitchFamily="2" charset="-79"/>
              <a:cs typeface="Aharoni" pitchFamily="2" charset="-79"/>
            </a:endParaRPr>
          </a:p>
          <a:p>
            <a:pPr algn="ctr" rtl="1"/>
            <a:r>
              <a:rPr lang="he-IL" sz="7000" dirty="0" smtClean="0">
                <a:latin typeface="Aharoni" pitchFamily="2" charset="-79"/>
                <a:cs typeface="Aharoni" pitchFamily="2" charset="-79"/>
              </a:rPr>
              <a:t>המטרה</a:t>
            </a:r>
            <a:endParaRPr lang="he-IL" sz="7000" dirty="0">
              <a:latin typeface="Aharoni" pitchFamily="2" charset="-79"/>
              <a:cs typeface="Aharoni" pitchFamily="2" charset="-79"/>
            </a:endParaRPr>
          </a:p>
          <a:p>
            <a:pPr algn="r" rtl="1"/>
            <a:r>
              <a:rPr lang="he-IL" sz="4500" dirty="0" smtClean="0">
                <a:latin typeface="Aharoni" pitchFamily="2" charset="-79"/>
                <a:cs typeface="Aharoni" pitchFamily="2" charset="-79"/>
              </a:rPr>
              <a:t>הגברת מוטיבציה של לומדים במהלך פתרון תרגילים בדקדוק אנגלית, על ידי מימוש כלי למידה מקוונת המתבסס על עקרונות עיצוב ממשחקי מחשב.</a:t>
            </a:r>
          </a:p>
        </p:txBody>
      </p:sp>
      <p:sp>
        <p:nvSpPr>
          <p:cNvPr id="32" name="Oval 31"/>
          <p:cNvSpPr/>
          <p:nvPr/>
        </p:nvSpPr>
        <p:spPr>
          <a:xfrm>
            <a:off x="14265360" y="6769052"/>
            <a:ext cx="1864657" cy="18646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2</a:t>
            </a:r>
            <a:endParaRPr lang="en-US" sz="12000" b="1" dirty="0">
              <a:ln w="762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ROBOLD" pitchFamily="2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4338" y="16130092"/>
            <a:ext cx="31485431" cy="12673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/>
            <a:r>
              <a:rPr lang="he-IL" sz="7000" dirty="0" smtClean="0">
                <a:latin typeface="Aharoni" pitchFamily="2" charset="-79"/>
                <a:cs typeface="Aharoni" pitchFamily="2" charset="-79"/>
              </a:rPr>
              <a:t>המשחק</a:t>
            </a:r>
          </a:p>
        </p:txBody>
      </p:sp>
      <p:sp>
        <p:nvSpPr>
          <p:cNvPr id="34" name="Oval 33"/>
          <p:cNvSpPr/>
          <p:nvPr/>
        </p:nvSpPr>
        <p:spPr>
          <a:xfrm>
            <a:off x="30035112" y="15770052"/>
            <a:ext cx="1864657" cy="18646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3</a:t>
            </a:r>
            <a:endParaRPr lang="en-US" sz="12000" b="1" dirty="0">
              <a:ln w="762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ROBOLD" pitchFamily="2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6569" y="41110248"/>
            <a:ext cx="7416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00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241300" dist="139700" dir="5400000" algn="t" rotWithShape="0">
                    <a:prstClr val="black">
                      <a:alpha val="49000"/>
                    </a:prstClr>
                  </a:outerShdw>
                  <a:reflection stA="0" endPos="65000" dist="50800" dir="5400000" sy="-100000" algn="bl" rotWithShape="0"/>
                </a:effectLst>
                <a:latin typeface="GROBOLD" pitchFamily="2" charset="0"/>
              </a:rPr>
              <a:t>PRODIGY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9130" y="42209182"/>
            <a:ext cx="4540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4000" b="1" dirty="0" smtClean="0">
                <a:ln w="25400" cap="flat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241300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e Kings of the House" pitchFamily="2" charset="0"/>
              </a:rPr>
              <a:t>Gamified Learning</a:t>
            </a:r>
            <a:endParaRPr lang="en-US" sz="4000" b="1" dirty="0">
              <a:ln w="25400" cap="flat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241300" dist="20320" dir="1800000" algn="tl" rotWithShape="0">
                  <a:srgbClr val="000000">
                    <a:alpha val="40000"/>
                  </a:srgbClr>
                </a:outerShdw>
              </a:effectLst>
              <a:latin typeface="The Kings of the House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39004" y="22507428"/>
            <a:ext cx="19739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בחר נושא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28430" y="27687870"/>
            <a:ext cx="19739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בחר תרגיל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05481" y="27775404"/>
            <a:ext cx="370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קבל משוב על טעויות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71821" y="22505079"/>
            <a:ext cx="46060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אסוף כוכבים וצבור נקודות.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378489" y="25214177"/>
            <a:ext cx="19739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שחק!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V="1">
            <a:off x="17481791" y="18835339"/>
            <a:ext cx="806091" cy="4030706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0800000" flipV="1">
            <a:off x="15890722" y="25200919"/>
            <a:ext cx="4009469" cy="888078"/>
          </a:xfrm>
          <a:prstGeom prst="bentConnector3">
            <a:avLst>
              <a:gd name="adj1" fmla="val -838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425404" y="20447646"/>
            <a:ext cx="123173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8442297" y="25614308"/>
            <a:ext cx="1224556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20905" y="22544146"/>
            <a:ext cx="14572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ניצחת!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71639" y="27775404"/>
            <a:ext cx="30894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הזהר </a:t>
            </a:r>
            <a:r>
              <a:rPr lang="he-IL" sz="3500" dirty="0">
                <a:latin typeface="Aharoni" pitchFamily="2" charset="-79"/>
                <a:cs typeface="Aharoni" pitchFamily="2" charset="-79"/>
              </a:rPr>
              <a:t>לא להיפסל..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4281" y="29379564"/>
            <a:ext cx="31439990" cy="110172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/>
            <a:r>
              <a:rPr lang="he-IL" sz="7000" dirty="0" smtClean="0">
                <a:latin typeface="Aharoni" pitchFamily="2" charset="-79"/>
                <a:cs typeface="Aharoni" pitchFamily="2" charset="-79"/>
              </a:rPr>
              <a:t>מאחורי הקלעים</a:t>
            </a:r>
          </a:p>
        </p:txBody>
      </p:sp>
      <p:sp>
        <p:nvSpPr>
          <p:cNvPr id="95" name="Oval 94"/>
          <p:cNvSpPr/>
          <p:nvPr/>
        </p:nvSpPr>
        <p:spPr>
          <a:xfrm>
            <a:off x="30243585" y="28947516"/>
            <a:ext cx="1864657" cy="18646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4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3873096" y="31770118"/>
            <a:ext cx="3895392" cy="3365145"/>
            <a:chOff x="26392372" y="32141698"/>
            <a:chExt cx="3895392" cy="3365145"/>
          </a:xfrm>
        </p:grpSpPr>
        <p:sp>
          <p:nvSpPr>
            <p:cNvPr id="78" name="Rounded Rectangle 77"/>
            <p:cNvSpPr/>
            <p:nvPr/>
          </p:nvSpPr>
          <p:spPr>
            <a:xfrm>
              <a:off x="26392372" y="32141698"/>
              <a:ext cx="3895392" cy="3365145"/>
            </a:xfrm>
            <a:prstGeom prst="roundRect">
              <a:avLst/>
            </a:prstGeom>
            <a:ln w="762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6" descr="C:\Users\Guy\Dropbox\GuysStuff\Projects\Prodigy\Documentation\Seminar\Poster\MySQL 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055" y="33185816"/>
              <a:ext cx="2468014" cy="1276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22079856" y="35858537"/>
            <a:ext cx="746595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בסיס נתונים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MySQL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מכיל את נתוני הנושאים, התרגילים, השאלות, התשובות והרמזים. שאלה מכילה מספר לא מוגבל של חלקים חסרים. לכל חלק חסר משויכות תשובות נכונות ושגויות, ולכל תשובה ניתן להגדיר משוב ייחודי.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2164747" y="35858537"/>
            <a:ext cx="789888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שרת</a:t>
            </a:r>
            <a:r>
              <a:rPr lang="he-IL" sz="35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Tomcat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מריץ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Java</a:t>
            </a:r>
            <a:r>
              <a:rPr lang="en-US" sz="35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Servlets</a:t>
            </a:r>
            <a:r>
              <a:rPr lang="he-IL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 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החושפים שירותי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REST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לאפליקציית הלקוח. שכבה זו מתווכת בין בסיס הנתונים ללקוח. הנתונים המתאימים נשלפים ונשלחים בפורמט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JSON</a:t>
            </a:r>
            <a:r>
              <a:rPr lang="he-IL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. </a:t>
            </a:r>
          </a:p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Hibernate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מספק שירותי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ORM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נוחים.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448497" y="35858537"/>
            <a:ext cx="7966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אפליקציית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Single Page</a:t>
            </a:r>
            <a:r>
              <a:rPr lang="he-IL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 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עשירה, ממומשת ב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JavaScript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טהור. 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HTML5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ו-</a:t>
            </a:r>
            <a:r>
              <a:rPr lang="en-US" sz="3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CSS3</a:t>
            </a:r>
            <a:r>
              <a:rPr lang="he-IL" sz="3500" dirty="0" smtClean="0">
                <a:latin typeface="Aharoni" pitchFamily="2" charset="-79"/>
                <a:cs typeface="Aharoni" pitchFamily="2" charset="-79"/>
              </a:rPr>
              <a:t> מאפשרים תוכן גרפי ברמה גבוהה במיוחד. קריאות לנתונים נעשות טרם תחילת כל משחק – זמן התגובה מהיר!</a:t>
            </a:r>
          </a:p>
        </p:txBody>
      </p:sp>
      <p:grpSp>
        <p:nvGrpSpPr>
          <p:cNvPr id="1043" name="Group 1042"/>
          <p:cNvGrpSpPr/>
          <p:nvPr/>
        </p:nvGrpSpPr>
        <p:grpSpPr>
          <a:xfrm>
            <a:off x="14265846" y="31770118"/>
            <a:ext cx="3895392" cy="3365145"/>
            <a:chOff x="17681554" y="32035355"/>
            <a:chExt cx="3895392" cy="3365145"/>
          </a:xfrm>
        </p:grpSpPr>
        <p:sp>
          <p:nvSpPr>
            <p:cNvPr id="247" name="Rounded Rectangle 246"/>
            <p:cNvSpPr/>
            <p:nvPr/>
          </p:nvSpPr>
          <p:spPr>
            <a:xfrm>
              <a:off x="17681554" y="32035355"/>
              <a:ext cx="3895392" cy="3365145"/>
            </a:xfrm>
            <a:prstGeom prst="roundRect">
              <a:avLst/>
            </a:prstGeom>
            <a:gradFill>
              <a:gsLst>
                <a:gs pos="100000">
                  <a:schemeClr val="accent3">
                    <a:lumMod val="20000"/>
                    <a:lumOff val="80000"/>
                  </a:schemeClr>
                </a:gs>
                <a:gs pos="0">
                  <a:schemeClr val="bg2">
                    <a:lumMod val="0"/>
                    <a:lumOff val="100000"/>
                  </a:schemeClr>
                </a:gs>
                <a:gs pos="100000">
                  <a:schemeClr val="bg2">
                    <a:lumMod val="0"/>
                  </a:schemeClr>
                </a:gs>
              </a:gsLst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8" name="Picture 5" descr="C:\Users\Guy\Dropbox\GuysStuff\Projects\Prodigy\Documentation\Seminar\Seminar Mtg 2 - Literature Review\Tomcat-logo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0377" y="32809102"/>
              <a:ext cx="2047864" cy="1361830"/>
            </a:xfrm>
            <a:prstGeom prst="rect">
              <a:avLst/>
            </a:prstGeom>
            <a:noFill/>
            <a:extLst/>
          </p:spPr>
        </p:pic>
        <p:pic>
          <p:nvPicPr>
            <p:cNvPr id="249" name="Picture 3" descr="C:\Users\Guy\Dropbox\GuysStuff\Projects\Prodigy\Documentation\Seminar\Seminar Mtg 2 - Literature Review\java-square-300x30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4193" y="32464369"/>
              <a:ext cx="1706563" cy="1706563"/>
            </a:xfrm>
            <a:prstGeom prst="rect">
              <a:avLst/>
            </a:prstGeom>
            <a:noFill/>
            <a:extLst/>
          </p:spPr>
        </p:pic>
        <p:pic>
          <p:nvPicPr>
            <p:cNvPr id="83" name="Picture 15" descr="C:\Users\Guy\Dropbox\GuysStuff\Projects\Prodigy\Documentation\Seminar\Poster\hibernate_logo_a1.gi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8209" y="34183848"/>
              <a:ext cx="3446327" cy="956356"/>
            </a:xfrm>
            <a:prstGeom prst="rect">
              <a:avLst/>
            </a:prstGeom>
            <a:noFill/>
          </p:spPr>
        </p:pic>
      </p:grpSp>
      <p:sp>
        <p:nvSpPr>
          <p:cNvPr id="267" name="Rounded Rectangle 266"/>
          <p:cNvSpPr/>
          <p:nvPr/>
        </p:nvSpPr>
        <p:spPr>
          <a:xfrm>
            <a:off x="4655885" y="31683820"/>
            <a:ext cx="3895392" cy="3365145"/>
          </a:xfrm>
          <a:prstGeom prst="roundRect">
            <a:avLst/>
          </a:prstGeom>
          <a:gradFill>
            <a:gsLst>
              <a:gs pos="0">
                <a:schemeClr val="accent6">
                  <a:lumMod val="73000"/>
                  <a:lumOff val="27000"/>
                </a:schemeClr>
              </a:gs>
              <a:gs pos="39000">
                <a:schemeClr val="accent6">
                  <a:lumMod val="40000"/>
                  <a:lumOff val="60000"/>
                </a:schemeClr>
              </a:gs>
              <a:gs pos="52000">
                <a:schemeClr val="dk1">
                  <a:tint val="15000"/>
                  <a:satMod val="350000"/>
                  <a:lumMod val="78000"/>
                  <a:lumOff val="22000"/>
                </a:schemeClr>
              </a:gs>
            </a:gsLst>
          </a:gradFill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C:\Users\Guy\Dropbox\GuysStuff\Projects\Prodigy\Documentation\Seminar\Poster\html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80" y="31839754"/>
            <a:ext cx="4619401" cy="31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TextBox 277"/>
          <p:cNvSpPr txBox="1"/>
          <p:nvPr/>
        </p:nvSpPr>
        <p:spPr>
          <a:xfrm>
            <a:off x="10198536" y="33006966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Response</a:t>
            </a:r>
            <a:endParaRPr lang="en-US" sz="2500" dirty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9847608" y="34253897"/>
            <a:ext cx="1944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Request</a:t>
            </a:r>
            <a:endParaRPr lang="en-US" sz="2500" dirty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pic>
        <p:nvPicPr>
          <p:cNvPr id="1052" name="Picture 19" descr="C:\Users\Guy\Dropbox\GuysStuff\Projects\Prodigy\Documentation\Seminar\Poster\logo_js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916" y="31539351"/>
            <a:ext cx="1800653" cy="18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" name="TextBox 290"/>
          <p:cNvSpPr txBox="1"/>
          <p:nvPr/>
        </p:nvSpPr>
        <p:spPr>
          <a:xfrm>
            <a:off x="9910504" y="34231102"/>
            <a:ext cx="1944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Request</a:t>
            </a:r>
            <a:endParaRPr lang="en-US" sz="2500" dirty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pic>
        <p:nvPicPr>
          <p:cNvPr id="1053" name="Picture 20" descr="C:\Users\Guy\Dropbox\GuysStuff\Projects\Prodigy\Documentation\Seminar\Poster\ajax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623" y="33734689"/>
            <a:ext cx="1033674" cy="5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TextBox 292"/>
          <p:cNvSpPr txBox="1"/>
          <p:nvPr/>
        </p:nvSpPr>
        <p:spPr>
          <a:xfrm>
            <a:off x="20136041" y="33002759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Response</a:t>
            </a:r>
            <a:endParaRPr lang="en-US" sz="2500" dirty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18161241" y="32856363"/>
            <a:ext cx="571185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H="1">
            <a:off x="18191424" y="34107078"/>
            <a:ext cx="568167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H="1">
            <a:off x="8547027" y="32835948"/>
            <a:ext cx="5718819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H="1">
            <a:off x="9721305" y="34060084"/>
            <a:ext cx="4537581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2" name="Picture 21" descr="C:\Users\Guy\Dropbox\GuysStuff\Projects\Prodigy\Documentation\Seminar\Poster\Google_Chrome_icon_and_wordmark_(2011)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929" y="41456619"/>
            <a:ext cx="4715716" cy="124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" name="TextBox 320"/>
          <p:cNvSpPr txBox="1"/>
          <p:nvPr/>
        </p:nvSpPr>
        <p:spPr>
          <a:xfrm>
            <a:off x="27045386" y="41236580"/>
            <a:ext cx="1940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i="1" dirty="0" smtClean="0">
                <a:solidFill>
                  <a:srgbClr val="7D7D7D"/>
                </a:solidFill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Only On</a:t>
            </a:r>
            <a:endParaRPr lang="he-IL" sz="2500" i="1" dirty="0" smtClean="0">
              <a:solidFill>
                <a:srgbClr val="7D7D7D"/>
              </a:solidFill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pic>
        <p:nvPicPr>
          <p:cNvPr id="1073" name="Picture 22" descr="C:\Users\Guy\Dropbox\GuysStuff\Projects\Prodigy\Documentation\Seminar\Poster\IDEA-logo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405" y="41655481"/>
            <a:ext cx="2787515" cy="90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TextBox 322"/>
          <p:cNvSpPr txBox="1"/>
          <p:nvPr/>
        </p:nvSpPr>
        <p:spPr>
          <a:xfrm>
            <a:off x="10212895" y="41687390"/>
            <a:ext cx="10753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i="1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Made With</a:t>
            </a:r>
            <a:endParaRPr lang="he-IL" sz="2500" i="1" dirty="0" smtClean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pic>
        <p:nvPicPr>
          <p:cNvPr id="1075" name="Picture 24" descr="C:\Users\Guy\Dropbox\GuysStuff\Projects\Prodigy\Documentation\Seminar\Poster\screens\selectExercise.bm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889" y="23655938"/>
            <a:ext cx="6264975" cy="3915609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/>
          <p:cNvSpPr/>
          <p:nvPr/>
        </p:nvSpPr>
        <p:spPr>
          <a:xfrm>
            <a:off x="29743304" y="27007075"/>
            <a:ext cx="932329" cy="932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2</a:t>
            </a:r>
            <a:endParaRPr lang="en-US" sz="5000" b="1" dirty="0">
              <a:ln w="31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ROBOLD" pitchFamily="2" charset="0"/>
              <a:cs typeface="Arial" pitchFamily="34" charset="0"/>
            </a:endParaRPr>
          </a:p>
        </p:txBody>
      </p:sp>
      <p:pic>
        <p:nvPicPr>
          <p:cNvPr id="1076" name="Picture 25" descr="C:\Users\Guy\Dropbox\GuysStuff\Projects\Prodigy\Documentation\Seminar\Poster\screens\exerciseFailed.bmp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06" y="23655938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26" descr="C:\Users\Guy\Dropbox\GuysStuff\Projects\Prodigy\Documentation\Seminar\Poster\screens\play.bmp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089" y="21276468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27" descr="C:\Users\Guy\Dropbox\GuysStuff\Projects\Prodigy\Documentation\Seminar\Poster\screens\play_correct.bm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630" y="18568614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28" descr="C:\Users\Guy\Dropbox\GuysStuff\Projects\Prodigy\Documentation\Seminar\Poster\screens\play_false.bmp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34" y="23655938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29" descr="C:\Users\Guy\Dropbox\GuysStuff\Projects\Prodigy\Documentation\Seminar\Poster\screens\exerciseCleared.bmp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05" y="18568614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val 57"/>
          <p:cNvSpPr/>
          <p:nvPr/>
        </p:nvSpPr>
        <p:spPr>
          <a:xfrm>
            <a:off x="22542504" y="24566105"/>
            <a:ext cx="932329" cy="932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3</a:t>
            </a:r>
            <a:endParaRPr lang="en-US" sz="5000" b="1" dirty="0">
              <a:ln w="31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ROBOLD" pitchFamily="2" charset="0"/>
              <a:cs typeface="Arial" pitchFamily="34" charset="0"/>
            </a:endParaRPr>
          </a:p>
        </p:txBody>
      </p:sp>
      <p:pic>
        <p:nvPicPr>
          <p:cNvPr id="1083" name="Picture 30" descr="C:\Users\Guy\Dropbox\GuysStuff\Projects\Prodigy\Documentation\Seminar\Poster\hibernate_logo_a1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49" y="41849786"/>
            <a:ext cx="2520280" cy="69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" name="TextBox 1"/>
          <p:cNvSpPr txBox="1">
            <a:spLocks noChangeArrowheads="1"/>
          </p:cNvSpPr>
          <p:nvPr/>
        </p:nvSpPr>
        <p:spPr bwMode="auto">
          <a:xfrm>
            <a:off x="598415" y="1680291"/>
            <a:ext cx="25701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sz="7200" dirty="0" smtClean="0">
                <a:cs typeface="David" pitchFamily="2" charset="-79"/>
              </a:rPr>
              <a:t>תשע"ג</a:t>
            </a:r>
            <a:endParaRPr lang="he-IL" sz="7200" dirty="0">
              <a:cs typeface="David" pitchFamily="2" charset="-79"/>
            </a:endParaRPr>
          </a:p>
        </p:txBody>
      </p:sp>
      <p:pic>
        <p:nvPicPr>
          <p:cNvPr id="1026" name="Picture 2" descr="C:\Users\Guy\Dropbox\GuysStuff\Projects\Prodigy\Documentation\Seminar\Poster\screens\SubjectSelection_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671" y="18551359"/>
            <a:ext cx="6264914" cy="391543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29712963" y="21771842"/>
            <a:ext cx="932329" cy="932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286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Guy</cp:lastModifiedBy>
  <cp:revision>97</cp:revision>
  <dcterms:created xsi:type="dcterms:W3CDTF">2010-03-24T06:07:16Z</dcterms:created>
  <dcterms:modified xsi:type="dcterms:W3CDTF">2013-06-08T18:21:22Z</dcterms:modified>
</cp:coreProperties>
</file>