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5" r:id="rId4"/>
    <p:sldId id="266" r:id="rId5"/>
    <p:sldId id="257" r:id="rId6"/>
    <p:sldId id="258" r:id="rId7"/>
    <p:sldId id="264" r:id="rId8"/>
    <p:sldId id="271" r:id="rId9"/>
    <p:sldId id="259" r:id="rId10"/>
    <p:sldId id="276" r:id="rId11"/>
    <p:sldId id="277" r:id="rId12"/>
    <p:sldId id="267" r:id="rId13"/>
    <p:sldId id="260" r:id="rId14"/>
    <p:sldId id="269" r:id="rId15"/>
    <p:sldId id="261" r:id="rId16"/>
    <p:sldId id="272" r:id="rId17"/>
    <p:sldId id="273" r:id="rId18"/>
    <p:sldId id="274" r:id="rId19"/>
    <p:sldId id="26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37" autoAdjust="0"/>
  </p:normalViewPr>
  <p:slideViewPr>
    <p:cSldViewPr>
      <p:cViewPr>
        <p:scale>
          <a:sx n="50" d="100"/>
          <a:sy n="50" d="100"/>
        </p:scale>
        <p:origin x="-882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EF6E-023C-4E07-9230-A81855F3CD1E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CC1AD-58B2-480A-9EDB-131BB3C2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Prodigy</a:t>
            </a:r>
            <a:r>
              <a:rPr lang="en-US" baseline="0" dirty="0" smtClean="0"/>
              <a:t> is a game based learning tool for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grammar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r>
              <a:rPr lang="en-US" dirty="0" smtClean="0"/>
              <a:t>Educators</a:t>
            </a:r>
            <a:r>
              <a:rPr lang="en-US" baseline="0" dirty="0" smtClean="0"/>
              <a:t> are mainly concerned with getting the material across, to instruct.</a:t>
            </a:r>
          </a:p>
          <a:p>
            <a:r>
              <a:rPr lang="en-US" baseline="0" dirty="0" smtClean="0"/>
              <a:t>Motivation relies on:</a:t>
            </a:r>
          </a:p>
          <a:p>
            <a:r>
              <a:rPr lang="en-US" baseline="0" dirty="0" smtClean="0"/>
              <a:t>-connection with the learnt material (rare)</a:t>
            </a:r>
          </a:p>
          <a:p>
            <a:r>
              <a:rPr lang="en-US" baseline="0" dirty="0" smtClean="0"/>
              <a:t>-extrinsic rewards (get score over x, I’ll buy you a Lego set)</a:t>
            </a:r>
          </a:p>
          <a:p>
            <a:r>
              <a:rPr lang="en-US" baseline="0" dirty="0" smtClean="0"/>
              <a:t>-Intrinsic goals (I want to be able to do Y, so I learn more)</a:t>
            </a:r>
          </a:p>
          <a:p>
            <a:r>
              <a:rPr lang="en-US" baseline="0" dirty="0" smtClean="0"/>
              <a:t>-Fear (If I don’t do it, Z will happen)</a:t>
            </a:r>
          </a:p>
          <a:p>
            <a:r>
              <a:rPr lang="en-US" baseline="0" dirty="0" smtClean="0"/>
              <a:t>-Pleasing others (Teacher will like me if I do this)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r>
              <a:rPr lang="en-US" dirty="0" smtClean="0"/>
              <a:t>Motivating</a:t>
            </a:r>
            <a:r>
              <a:rPr lang="en-US" baseline="0" dirty="0" smtClean="0"/>
              <a:t> students of </a:t>
            </a:r>
            <a:r>
              <a:rPr lang="en-US" baseline="0" dirty="0" err="1" smtClean="0"/>
              <a:t>esl</a:t>
            </a:r>
            <a:r>
              <a:rPr lang="en-US" baseline="0" dirty="0" smtClean="0"/>
              <a:t> through various exercises used to practice the structure of the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language (a measure – high completion 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r>
              <a:rPr lang="en-US" baseline="0" dirty="0" smtClean="0"/>
              <a:t> </a:t>
            </a:r>
            <a:r>
              <a:rPr lang="en-US" dirty="0" smtClean="0"/>
              <a:t>Games.</a:t>
            </a:r>
          </a:p>
          <a:p>
            <a:r>
              <a:rPr lang="en-US" dirty="0" smtClean="0"/>
              <a:t>The game</a:t>
            </a:r>
            <a:r>
              <a:rPr lang="en-US" baseline="0" dirty="0" smtClean="0"/>
              <a:t> designer’s main objective:</a:t>
            </a:r>
          </a:p>
          <a:p>
            <a:r>
              <a:rPr lang="en-US" baseline="0" dirty="0" smtClean="0"/>
              <a:t>“keep users engaged. Keep players coming back, day after day, so that the person feels he has gotten value for his money.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and games:</a:t>
            </a:r>
          </a:p>
          <a:p>
            <a:r>
              <a:rPr lang="en-US" dirty="0" smtClean="0"/>
              <a:t>Implement a learning tool using</a:t>
            </a:r>
            <a:r>
              <a:rPr lang="en-US" baseline="0" dirty="0" smtClean="0"/>
              <a:t> principles from game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---Theoretical</a:t>
            </a:r>
            <a:r>
              <a:rPr lang="en-US" baseline="0" dirty="0" smtClean="0"/>
              <a:t> Background – fun in games / software	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User: Student.</a:t>
            </a:r>
          </a:p>
          <a:p>
            <a:r>
              <a:rPr lang="en-US" baseline="0" dirty="0" smtClean="0"/>
              <a:t>Most solutions are concerned with the educator as their user (learning management software)</a:t>
            </a:r>
          </a:p>
          <a:p>
            <a:r>
              <a:rPr lang="en-US" baseline="0" dirty="0" smtClean="0"/>
              <a:t>The teacher’s value is greater than that of the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selected</a:t>
            </a:r>
            <a:r>
              <a:rPr lang="en-US" baseline="0" dirty="0" smtClean="0"/>
              <a:t> a few basic principles as the starting baseline, and we shall evaluate current solutions </a:t>
            </a:r>
            <a:r>
              <a:rPr lang="en-US" baseline="0" smtClean="0"/>
              <a:t>based on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baseline="0" dirty="0" smtClean="0"/>
              <a:t> from solution and table of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ABF7-5FD0-4A40-8B3C-6B102F08AD95}" type="datetimeFigureOut">
              <a:rPr lang="en-US" smtClean="0"/>
              <a:t>18-Dec-12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osettastone.com/" TargetMode="External"/><Relationship Id="rId3" Type="http://schemas.openxmlformats.org/officeDocument/2006/relationships/hyperlink" Target="http://crossland.co.uk/alienlanguage.co.uk/alienlanguage/index.htm" TargetMode="External"/><Relationship Id="rId7" Type="http://schemas.openxmlformats.org/officeDocument/2006/relationships/hyperlink" Target="http://www.cambridgeesol.org/exam-preparation/games/academy-island-gam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mbridgeesol.org/exam-preparation/games/monkey-puzzles.html" TargetMode="External"/><Relationship Id="rId5" Type="http://schemas.openxmlformats.org/officeDocument/2006/relationships/hyperlink" Target="http://www.mingoville.com/" TargetMode="External"/><Relationship Id="rId10" Type="http://schemas.openxmlformats.org/officeDocument/2006/relationships/hyperlink" Target="http://moodle.com/" TargetMode="External"/><Relationship Id="rId4" Type="http://schemas.openxmlformats.org/officeDocument/2006/relationships/hyperlink" Target="http://www.bbc.co.uk/schools/magickey/adventures/index.shtml" TargetMode="External"/><Relationship Id="rId9" Type="http://schemas.openxmlformats.org/officeDocument/2006/relationships/hyperlink" Target="http://quizle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gif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funtheory.com/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PRODIGY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28194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Arcade Quiz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9700" y="4267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Academic Instructor</a:t>
            </a:r>
          </a:p>
          <a:p>
            <a:r>
              <a:rPr lang="en-US" sz="3700" dirty="0" smtClean="0"/>
              <a:t>Dr. </a:t>
            </a:r>
            <a:r>
              <a:rPr lang="en-US" sz="3700" dirty="0" err="1" smtClean="0"/>
              <a:t>Meirav</a:t>
            </a:r>
            <a:r>
              <a:rPr lang="en-US" sz="3700" dirty="0" smtClean="0"/>
              <a:t> </a:t>
            </a:r>
            <a:r>
              <a:rPr lang="en-US" sz="3700" dirty="0" err="1" smtClean="0"/>
              <a:t>Taieb-Maimon</a:t>
            </a:r>
            <a:endParaRPr lang="en-US" sz="37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47800" y="5562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By Guy </a:t>
            </a:r>
            <a:r>
              <a:rPr lang="en-US" sz="2600" dirty="0" err="1" smtClean="0"/>
              <a:t>Manzurola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9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Existing Solutions (</a:t>
            </a:r>
            <a:r>
              <a:rPr lang="en-US" dirty="0" smtClean="0"/>
              <a:t>1.1)</a:t>
            </a:r>
            <a:br>
              <a:rPr lang="en-US" dirty="0" smtClean="0"/>
            </a:br>
            <a:r>
              <a:rPr lang="en-US" sz="4000" dirty="0" smtClean="0"/>
              <a:t>Example - BBC’s The Magic Key - </a:t>
            </a:r>
            <a:r>
              <a:rPr lang="en-US" sz="4000" i="1" dirty="0" smtClean="0"/>
              <a:t>Popup</a:t>
            </a:r>
            <a:endParaRPr lang="en-US" sz="4000" i="1" dirty="0"/>
          </a:p>
        </p:txBody>
      </p:sp>
      <p:pic>
        <p:nvPicPr>
          <p:cNvPr id="1027" name="Picture 3" descr="C:\Users\Guy\Dropbox\GuysStuff\Projects\Prodigy\Literature\Existing Solutions\BBC games\Popup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676681" cy="445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1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Existing Solutions (</a:t>
            </a:r>
            <a:r>
              <a:rPr lang="en-US" dirty="0" smtClean="0"/>
              <a:t>1.2)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Example - BBC’s </a:t>
            </a:r>
            <a:r>
              <a:rPr lang="en-US" sz="4000" dirty="0"/>
              <a:t>The Magic </a:t>
            </a:r>
            <a:r>
              <a:rPr lang="en-US" sz="4000" dirty="0" smtClean="0"/>
              <a:t>Key – </a:t>
            </a:r>
            <a:r>
              <a:rPr lang="en-US" sz="4000" i="1" dirty="0" smtClean="0"/>
              <a:t>Trapped</a:t>
            </a:r>
            <a:endParaRPr lang="en-US" sz="4000" i="1" dirty="0"/>
          </a:p>
        </p:txBody>
      </p:sp>
      <p:pic>
        <p:nvPicPr>
          <p:cNvPr id="2050" name="Picture 2" descr="C:\Users\Guy\Dropbox\GuysStuff\Projects\Prodigy\Literature\Existing Solutions\BBC games\Trapped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6653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8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Evaluating Existing Solutions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want to determine the existence of a solution that will allow us to:</a:t>
            </a:r>
          </a:p>
          <a:p>
            <a:pPr marL="514350" indent="-514350">
              <a:buAutoNum type="arabicPeriod"/>
            </a:pPr>
            <a:r>
              <a:rPr lang="en-US" dirty="0" smtClean="0"/>
              <a:t>Immerse user in gameplay environment (evaluated in part by Malone’s and Federoff’s compiled heuristics)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Create a question format that will allow users to solve questions by assembling an answer from existing dynamic choices.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Provide feedback on theoretically every possible permutation of answer.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4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Solutions (3)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624334"/>
              </p:ext>
            </p:extLst>
          </p:nvPr>
        </p:nvGraphicFramePr>
        <p:xfrm>
          <a:off x="685799" y="1470883"/>
          <a:ext cx="7543800" cy="532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542"/>
                <a:gridCol w="773668"/>
                <a:gridCol w="834574"/>
                <a:gridCol w="834574"/>
                <a:gridCol w="756266"/>
                <a:gridCol w="756266"/>
                <a:gridCol w="652578"/>
                <a:gridCol w="661278"/>
                <a:gridCol w="661278"/>
                <a:gridCol w="646776"/>
              </a:tblGrid>
              <a:tr h="1191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Guideline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Games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LLS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LMS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Prodigy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476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  <a:hlinkClick r:id="rId3"/>
                        </a:rPr>
                        <a:t>Alien Language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  <a:hlinkClick r:id="rId4"/>
                        </a:rPr>
                        <a:t>BBC’s The Magic Key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  <a:hlinkClick r:id="rId5"/>
                        </a:rPr>
                        <a:t>Mingoville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  <a:hlinkClick r:id="rId6"/>
                        </a:rPr>
                        <a:t>Monkey Puzzles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  <a:hlinkClick r:id="rId7"/>
                        </a:rPr>
                        <a:t>Academy Island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  <a:hlinkClick r:id="rId8"/>
                        </a:rPr>
                        <a:t>Rosetta Stone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  <a:hlinkClick r:id="rId9"/>
                        </a:rPr>
                        <a:t>Quizlet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  <a:hlinkClick r:id="rId10"/>
                        </a:rPr>
                        <a:t>Moodle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In game score/status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Audio </a:t>
                      </a:r>
                      <a:r>
                        <a:rPr lang="en-US" sz="1050" dirty="0">
                          <a:effectLst/>
                        </a:rPr>
                        <a:t>feedback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Error prevention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1191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Save state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Immediate feedback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1191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Clear goal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357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Variable difficulty level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Multiple level goals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357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More than one way to win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Give few hints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Give </a:t>
                      </a:r>
                      <a:r>
                        <a:rPr lang="en-US" sz="1050" dirty="0">
                          <a:effectLst/>
                        </a:rPr>
                        <a:t>rewards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optimal strategy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Multiple paths through game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2382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Socialization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  <a:tr h="119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Multiplayer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goal of Prodigy then, is to implement a tool that would make the learning process engaging and motivating for the student.</a:t>
            </a:r>
          </a:p>
        </p:txBody>
      </p:sp>
    </p:spTree>
    <p:extLst>
      <p:ext uri="{BB962C8B-B14F-4D97-AF65-F5344CB8AC3E}">
        <p14:creationId xmlns:p14="http://schemas.microsoft.com/office/powerpoint/2010/main" val="177874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Process 34"/>
          <p:cNvSpPr/>
          <p:nvPr/>
        </p:nvSpPr>
        <p:spPr>
          <a:xfrm>
            <a:off x="742453" y="4769358"/>
            <a:ext cx="1543548" cy="1676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66252" y="1226309"/>
            <a:ext cx="2610348" cy="2043302"/>
            <a:chOff x="609600" y="1959741"/>
            <a:chExt cx="2610348" cy="2043302"/>
          </a:xfrm>
        </p:grpSpPr>
        <p:pic>
          <p:nvPicPr>
            <p:cNvPr id="6" name="Picture 4" descr="C:\Users\guy\Dropbox\GuysStuff\Projects\Prodigy\Documentation\Seminar\Seminar Mtg 2 - Literature Review\multibrowser_logo_circle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972428"/>
              <a:ext cx="2610348" cy="199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685800" y="1959741"/>
              <a:ext cx="2401584" cy="2043302"/>
              <a:chOff x="228600" y="2401711"/>
              <a:chExt cx="2401584" cy="2043302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228600" y="2401711"/>
                <a:ext cx="2401584" cy="2043302"/>
              </a:xfrm>
              <a:prstGeom prst="flowChartProcess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2" descr="C:\Users\guy\Dropbox\GuysStuff\Projects\Prodigy\Documentation\Seminar\Seminar Mtg 2 - Literature Review\HTML5_Logo_51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376" y="2754392"/>
                <a:ext cx="1138397" cy="113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276599" y="1226309"/>
            <a:ext cx="1468395" cy="1447800"/>
            <a:chOff x="2550809" y="4711700"/>
            <a:chExt cx="1428750" cy="1447800"/>
          </a:xfrm>
        </p:grpSpPr>
        <p:sp>
          <p:nvSpPr>
            <p:cNvPr id="16" name="Flowchart: Process 15"/>
            <p:cNvSpPr/>
            <p:nvPr/>
          </p:nvSpPr>
          <p:spPr>
            <a:xfrm>
              <a:off x="2550809" y="4711700"/>
              <a:ext cx="1428750" cy="14478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C:\Users\guy\Dropbox\GuysStuff\Projects\Prodigy\Documentation\Seminar\Seminar Mtg 2 - Literature Review\ws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184" y="4800600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6652441" y="1114000"/>
            <a:ext cx="1428750" cy="1560109"/>
            <a:chOff x="2958100" y="1030691"/>
            <a:chExt cx="1428750" cy="1560109"/>
          </a:xfrm>
        </p:grpSpPr>
        <p:sp>
          <p:nvSpPr>
            <p:cNvPr id="11" name="Flowchart: Process 10"/>
            <p:cNvSpPr/>
            <p:nvPr/>
          </p:nvSpPr>
          <p:spPr>
            <a:xfrm>
              <a:off x="2958100" y="1143000"/>
              <a:ext cx="1428750" cy="14478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3" descr="C:\Users\guy\Dropbox\GuysStuff\Projects\Prodigy\Documentation\Seminar\Seminar Mtg 2 - Literature Review\java-square-300x3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101" y="1030691"/>
              <a:ext cx="1428749" cy="1428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876800" y="1226309"/>
            <a:ext cx="1630200" cy="1448656"/>
            <a:chOff x="5943601" y="838200"/>
            <a:chExt cx="1630200" cy="1295400"/>
          </a:xfrm>
        </p:grpSpPr>
        <p:sp>
          <p:nvSpPr>
            <p:cNvPr id="13" name="Flowchart: Process 12"/>
            <p:cNvSpPr/>
            <p:nvPr/>
          </p:nvSpPr>
          <p:spPr>
            <a:xfrm>
              <a:off x="5943601" y="838200"/>
              <a:ext cx="1630200" cy="12954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 descr="C:\Users\guy\Dropbox\GuysStuff\Projects\Prodigy\Documentation\Seminar\Seminar Mtg 2 - Literature Review\Tomcat-logo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5211" y="996349"/>
              <a:ext cx="1538589" cy="102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472824" y="2810462"/>
            <a:ext cx="2608367" cy="1828800"/>
            <a:chOff x="4672847" y="2895179"/>
            <a:chExt cx="1755596" cy="1184817"/>
          </a:xfrm>
        </p:grpSpPr>
        <p:sp>
          <p:nvSpPr>
            <p:cNvPr id="14" name="Flowchart: Process 13"/>
            <p:cNvSpPr/>
            <p:nvPr/>
          </p:nvSpPr>
          <p:spPr>
            <a:xfrm>
              <a:off x="4672847" y="2895179"/>
              <a:ext cx="1755596" cy="11848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C:\Users\guy\Dropbox\GuysStuff\Projects\Prodigy\Documentation\Seminar\Seminar Mtg 2 - Literature Review\mysql-logo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359" y="2975814"/>
              <a:ext cx="1402572" cy="1023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C:\Users\guy\Dropbox\GuysStuff\Projects\Prodigy\Documentation\Seminar\Seminar Mtg 2 - Literature Review\ide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65" y="2982126"/>
            <a:ext cx="1485472" cy="148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Process 22"/>
          <p:cNvSpPr/>
          <p:nvPr/>
        </p:nvSpPr>
        <p:spPr>
          <a:xfrm>
            <a:off x="3276600" y="2810462"/>
            <a:ext cx="2098801" cy="1828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2452" y="3425035"/>
            <a:ext cx="2401584" cy="1214227"/>
            <a:chOff x="742452" y="3722726"/>
            <a:chExt cx="2401584" cy="1214227"/>
          </a:xfrm>
        </p:grpSpPr>
        <p:sp>
          <p:nvSpPr>
            <p:cNvPr id="27" name="Flowchart: Process 26"/>
            <p:cNvSpPr/>
            <p:nvPr/>
          </p:nvSpPr>
          <p:spPr>
            <a:xfrm>
              <a:off x="742452" y="3722726"/>
              <a:ext cx="2401584" cy="1214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5" name="Picture 5" descr="C:\Users\guy\Dropbox\GuysStuff\Projects\Prodigy\Documentation\Seminar\Seminar Mtg 2 - Literature Review\jquery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045" y="4069459"/>
              <a:ext cx="2117562" cy="52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Flowchart: Process 38"/>
          <p:cNvSpPr/>
          <p:nvPr/>
        </p:nvSpPr>
        <p:spPr>
          <a:xfrm>
            <a:off x="2412999" y="4769358"/>
            <a:ext cx="1559697" cy="1676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43468" y="4774850"/>
            <a:ext cx="1937723" cy="1676400"/>
            <a:chOff x="3320076" y="4775550"/>
            <a:chExt cx="1937723" cy="1676400"/>
          </a:xfrm>
        </p:grpSpPr>
        <p:pic>
          <p:nvPicPr>
            <p:cNvPr id="4098" name="Picture 2" descr="C:\Users\Guy\Dropbox\GuysStuff\Projects\Prodigy\Documentation\Seminar\Seminar Mtg 2 - Literature Review\mysql-workbench-logo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4953000"/>
              <a:ext cx="1227200" cy="136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owchart: Process 29"/>
            <p:cNvSpPr/>
            <p:nvPr/>
          </p:nvSpPr>
          <p:spPr>
            <a:xfrm>
              <a:off x="3320076" y="4775550"/>
              <a:ext cx="1937723" cy="1676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Guy\Dropbox\GuysStuff\Projects\Prodigy\Documentation\Seminar\Seminar Mtg 2 - Literature Review\json-logo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0" r="10482"/>
          <a:stretch/>
        </p:blipFill>
        <p:spPr bwMode="auto">
          <a:xfrm>
            <a:off x="875045" y="5238400"/>
            <a:ext cx="129665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Guy\Dropbox\GuysStuff\Projects\Prodigy\Documentation\Seminar\Seminar Mtg 2 - Literature Review\vp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26" y="5299910"/>
            <a:ext cx="1276936" cy="62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Guy\Dropbox\GuysStuff\Projects\Prodigy\Documentation\Seminar\Seminar Mtg 2 - Literature Review\scs_offic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99" y="4825475"/>
            <a:ext cx="1837675" cy="15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Process 41"/>
          <p:cNvSpPr/>
          <p:nvPr/>
        </p:nvSpPr>
        <p:spPr>
          <a:xfrm>
            <a:off x="4102100" y="4769183"/>
            <a:ext cx="1918098" cy="1676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</a:t>
            </a:r>
            <a:r>
              <a:rPr lang="en-US" dirty="0" smtClean="0"/>
              <a:t>Tier - MySQL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04461"/>
              </p:ext>
            </p:extLst>
          </p:nvPr>
        </p:nvGraphicFramePr>
        <p:xfrm>
          <a:off x="609600" y="1676400"/>
          <a:ext cx="5105399" cy="4372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080"/>
                <a:gridCol w="1250773"/>
                <a:gridCol w="1250773"/>
                <a:gridCol w="1250773"/>
              </a:tblGrid>
              <a:tr h="712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Oracle 11g XE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MS SQL Server Express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 Community Edition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70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CPU usage count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Unlimited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License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Free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Free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Free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712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 Administration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Workbench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70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Procedures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Windows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 OSX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Linux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2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943600" y="1676400"/>
            <a:ext cx="2608367" cy="1828800"/>
            <a:chOff x="4672847" y="2895179"/>
            <a:chExt cx="1755596" cy="1184817"/>
          </a:xfrm>
        </p:grpSpPr>
        <p:sp>
          <p:nvSpPr>
            <p:cNvPr id="5" name="Flowchart: Process 4"/>
            <p:cNvSpPr/>
            <p:nvPr/>
          </p:nvSpPr>
          <p:spPr>
            <a:xfrm>
              <a:off x="4672847" y="2895179"/>
              <a:ext cx="1755596" cy="11848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:\Users\guy\Dropbox\GuysStuff\Projects\Prodigy\Documentation\Seminar\Seminar Mtg 2 - Literature Review\mysql-log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359" y="2975814"/>
              <a:ext cx="1402572" cy="1023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4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Tier - Java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85959"/>
              </p:ext>
            </p:extLst>
          </p:nvPr>
        </p:nvGraphicFramePr>
        <p:xfrm>
          <a:off x="914400" y="1700858"/>
          <a:ext cx="5181600" cy="3633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514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Jetty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IIS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Tomcat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106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License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Free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Licensed Windows System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Free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14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Socket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14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14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Servlet Container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14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Support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Medium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400800" y="1725495"/>
            <a:ext cx="1630200" cy="1448656"/>
            <a:chOff x="5943601" y="838200"/>
            <a:chExt cx="1630200" cy="1295400"/>
          </a:xfrm>
        </p:grpSpPr>
        <p:sp>
          <p:nvSpPr>
            <p:cNvPr id="5" name="Flowchart: Process 4"/>
            <p:cNvSpPr/>
            <p:nvPr/>
          </p:nvSpPr>
          <p:spPr>
            <a:xfrm>
              <a:off x="5943601" y="838200"/>
              <a:ext cx="1630200" cy="12954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:\Users\guy\Dropbox\GuysStuff\Projects\Prodigy\Documentation\Seminar\Seminar Mtg 2 - Literature Review\Tomcat-logo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5211" y="996349"/>
              <a:ext cx="1538589" cy="102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501525" y="3429000"/>
            <a:ext cx="1428750" cy="1560109"/>
            <a:chOff x="2958100" y="1030691"/>
            <a:chExt cx="1428750" cy="1560109"/>
          </a:xfrm>
        </p:grpSpPr>
        <p:sp>
          <p:nvSpPr>
            <p:cNvPr id="9" name="Flowchart: Process 8"/>
            <p:cNvSpPr/>
            <p:nvPr/>
          </p:nvSpPr>
          <p:spPr>
            <a:xfrm>
              <a:off x="2958100" y="1143000"/>
              <a:ext cx="1428750" cy="14478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 descr="C:\Users\guy\Dropbox\GuysStuff\Projects\Prodigy\Documentation\Seminar\Seminar Mtg 2 - Literature Review\java-square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101" y="1030691"/>
              <a:ext cx="1428749" cy="1428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994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Tier –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Interchange:</a:t>
            </a:r>
          </a:p>
          <a:p>
            <a:pPr marL="0" indent="0">
              <a:buNone/>
            </a:pPr>
            <a:r>
              <a:rPr lang="en-US" dirty="0" smtClean="0"/>
              <a:t>JavaScript Object</a:t>
            </a:r>
          </a:p>
          <a:p>
            <a:pPr marL="0" indent="0">
              <a:buNone/>
            </a:pPr>
            <a:r>
              <a:rPr lang="en-US" dirty="0" smtClean="0"/>
              <a:t>Notation</a:t>
            </a:r>
          </a:p>
          <a:p>
            <a:r>
              <a:rPr lang="en-US" dirty="0" smtClean="0"/>
              <a:t>Communication</a:t>
            </a:r>
          </a:p>
          <a:p>
            <a:pPr marL="0" indent="0">
              <a:buNone/>
            </a:pPr>
            <a:r>
              <a:rPr lang="en-US" dirty="0" smtClean="0"/>
              <a:t>Protocol:</a:t>
            </a:r>
          </a:p>
          <a:p>
            <a:pPr marL="0" indent="0">
              <a:buNone/>
            </a:pPr>
            <a:r>
              <a:rPr lang="en-US" dirty="0" smtClean="0"/>
              <a:t>WebSocket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67400" y="1676400"/>
            <a:ext cx="2610348" cy="2043302"/>
            <a:chOff x="609600" y="1959741"/>
            <a:chExt cx="2610348" cy="2043302"/>
          </a:xfrm>
        </p:grpSpPr>
        <p:pic>
          <p:nvPicPr>
            <p:cNvPr id="8" name="Picture 4" descr="C:\Users\guy\Dropbox\GuysStuff\Projects\Prodigy\Documentation\Seminar\Seminar Mtg 2 - Literature Review\multibrowser_logo_circle.jp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972428"/>
              <a:ext cx="2610348" cy="199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685800" y="1959741"/>
              <a:ext cx="2401584" cy="2043302"/>
              <a:chOff x="228600" y="2401711"/>
              <a:chExt cx="2401584" cy="2043302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28600" y="2401711"/>
                <a:ext cx="2401584" cy="2043302"/>
              </a:xfrm>
              <a:prstGeom prst="flowChartProcess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2" descr="C:\Users\guy\Dropbox\GuysStuff\Projects\Prodigy\Documentation\Seminar\Seminar Mtg 2 - Literature Review\HTML5_Logo_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376" y="2754392"/>
                <a:ext cx="1138397" cy="113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6781800" y="3810000"/>
            <a:ext cx="1468395" cy="1447800"/>
            <a:chOff x="2550809" y="4711700"/>
            <a:chExt cx="1428750" cy="1447800"/>
          </a:xfrm>
        </p:grpSpPr>
        <p:sp>
          <p:nvSpPr>
            <p:cNvPr id="13" name="Flowchart: Process 12"/>
            <p:cNvSpPr/>
            <p:nvPr/>
          </p:nvSpPr>
          <p:spPr>
            <a:xfrm>
              <a:off x="2550809" y="4711700"/>
              <a:ext cx="1428750" cy="14478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C:\Users\guy\Dropbox\GuysStuff\Projects\Prodigy\Documentation\Seminar\Seminar Mtg 2 - Literature Review\ws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184" y="4800600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4265639" y="3810000"/>
            <a:ext cx="2401584" cy="1214227"/>
            <a:chOff x="742452" y="3722726"/>
            <a:chExt cx="2401584" cy="1214227"/>
          </a:xfrm>
        </p:grpSpPr>
        <p:sp>
          <p:nvSpPr>
            <p:cNvPr id="16" name="Flowchart: Process 15"/>
            <p:cNvSpPr/>
            <p:nvPr/>
          </p:nvSpPr>
          <p:spPr>
            <a:xfrm>
              <a:off x="742452" y="3722726"/>
              <a:ext cx="2401584" cy="1214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5" descr="C:\Users\guy\Dropbox\GuysStuff\Projects\Prodigy\Documentation\Seminar\Seminar Mtg 2 - Literature Review\jquer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045" y="4069459"/>
              <a:ext cx="2117562" cy="52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Flowchart: Process 22"/>
          <p:cNvSpPr/>
          <p:nvPr/>
        </p:nvSpPr>
        <p:spPr>
          <a:xfrm>
            <a:off x="4267200" y="2029081"/>
            <a:ext cx="1543548" cy="1676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C:\Users\Guy\Dropbox\GuysStuff\Projects\Prodigy\Documentation\Seminar\Seminar Mtg 2 - Literature Review\json-lo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0" r="10482"/>
          <a:stretch/>
        </p:blipFill>
        <p:spPr bwMode="auto">
          <a:xfrm>
            <a:off x="4398231" y="2498123"/>
            <a:ext cx="129665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43075"/>
            <a:ext cx="79438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Prodigy is a Game Based</a:t>
            </a:r>
            <a:br>
              <a:rPr lang="en-US" dirty="0" smtClean="0"/>
            </a:br>
            <a:r>
              <a:rPr lang="en-US" dirty="0" smtClean="0"/>
              <a:t> E-Learning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smtClean="0"/>
              <a:t>E-Learning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Study anytime, at your own pace.</a:t>
            </a:r>
          </a:p>
          <a:p>
            <a:r>
              <a:rPr lang="en-US" dirty="0" smtClean="0"/>
              <a:t>Delivered </a:t>
            </a:r>
            <a:r>
              <a:rPr lang="en-US" dirty="0"/>
              <a:t>t</a:t>
            </a:r>
            <a:r>
              <a:rPr lang="en-US" dirty="0" smtClean="0"/>
              <a:t>hrough digital devices (computer, mobiles </a:t>
            </a:r>
            <a:r>
              <a:rPr lang="en-US" dirty="0" smtClean="0"/>
              <a:t>etc.)</a:t>
            </a:r>
            <a:endParaRPr lang="en-US" dirty="0" smtClean="0"/>
          </a:p>
          <a:p>
            <a:r>
              <a:rPr lang="en-US" dirty="0" smtClean="0"/>
              <a:t>Cost-effective (no humans involved in teaching, provides automatic feedback)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6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Good Luck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107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Problem: </a:t>
            </a:r>
            <a:br>
              <a:rPr lang="en-US" dirty="0" smtClean="0"/>
            </a:br>
            <a:r>
              <a:rPr lang="en-US" dirty="0" smtClean="0"/>
              <a:t>Keeping Learners Motivated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It has always been one of the teacher’s primary roles to </a:t>
            </a:r>
            <a:r>
              <a:rPr lang="en-US" dirty="0" smtClean="0"/>
              <a:t>motivate students through the </a:t>
            </a:r>
            <a:r>
              <a:rPr lang="en-US" dirty="0"/>
              <a:t>learning </a:t>
            </a:r>
            <a:r>
              <a:rPr lang="en-US" dirty="0" smtClean="0"/>
              <a:t>process. </a:t>
            </a:r>
          </a:p>
          <a:p>
            <a:pPr marL="0" indent="0">
              <a:buNone/>
            </a:pPr>
            <a:r>
              <a:rPr lang="en-US" dirty="0" smtClean="0"/>
              <a:t>Motives of a student:</a:t>
            </a:r>
          </a:p>
          <a:p>
            <a:r>
              <a:rPr lang="en-US" dirty="0" smtClean="0"/>
              <a:t>Connection with the learnt </a:t>
            </a:r>
          </a:p>
          <a:p>
            <a:pPr marL="0" indent="0">
              <a:buNone/>
            </a:pPr>
            <a:r>
              <a:rPr lang="en-US" dirty="0" smtClean="0"/>
              <a:t>material (rare)</a:t>
            </a:r>
          </a:p>
          <a:p>
            <a:r>
              <a:rPr lang="en-US" dirty="0" smtClean="0"/>
              <a:t>Extrinsic rewards</a:t>
            </a:r>
          </a:p>
          <a:p>
            <a:r>
              <a:rPr lang="en-US" dirty="0" smtClean="0"/>
              <a:t>Intrinsic goals</a:t>
            </a:r>
          </a:p>
          <a:p>
            <a:r>
              <a:rPr lang="en-US" dirty="0" smtClean="0"/>
              <a:t>Fear</a:t>
            </a:r>
          </a:p>
          <a:p>
            <a:r>
              <a:rPr lang="en-US" dirty="0" smtClean="0"/>
              <a:t>Pleasing others</a:t>
            </a:r>
          </a:p>
          <a:p>
            <a:pPr marL="0" indent="0">
              <a:buNone/>
            </a:pPr>
            <a:r>
              <a:rPr lang="en-US" dirty="0"/>
              <a:t>(Prensky, 2002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 descr="C:\Users\guy\Dropbox\GuysStuff\Projects\Prodigy\Documentation\Seminar\Seminar Mtg 2 - Literature Review\5-bo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2889250" cy="37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Problem: </a:t>
            </a:r>
            <a:br>
              <a:rPr lang="en-US" dirty="0" smtClean="0"/>
            </a:br>
            <a:r>
              <a:rPr lang="en-US" dirty="0" smtClean="0"/>
              <a:t>Who is the User?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existing </a:t>
            </a:r>
            <a:r>
              <a:rPr lang="en-US" dirty="0"/>
              <a:t>e-learning solutions focus on the needs of </a:t>
            </a:r>
            <a:r>
              <a:rPr lang="en-US" dirty="0" smtClean="0"/>
              <a:t>educators rather </a:t>
            </a:r>
            <a:r>
              <a:rPr lang="en-US" dirty="0"/>
              <a:t>than fulfilling the needs of the learners </a:t>
            </a:r>
            <a:r>
              <a:rPr lang="en-US" dirty="0" smtClean="0"/>
              <a:t>themselves.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/>
              <a:t>Pivec, 2007), (McGinnis, Bustard, Black, &amp; Charles, 2008), (Jong, Shang, Lee, &amp; Law, 2006).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This leaves the learners to find the necessary motivation to study the content themselves.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Why Not Have Some Fun?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It is known that a brain enjoying itself functions more efficiently.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In </a:t>
            </a:r>
            <a:r>
              <a:rPr lang="en-US" sz="3500" dirty="0"/>
              <a:t>other words, </a:t>
            </a:r>
            <a:r>
              <a:rPr lang="en-US" sz="3500" dirty="0" smtClean="0"/>
              <a:t>if we </a:t>
            </a:r>
            <a:r>
              <a:rPr lang="en-US" sz="3500" dirty="0"/>
              <a:t>enjoy learning, we learn better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(Bisso and Luckner, Journal of Experimental Education, 9,2, 1996, </a:t>
            </a:r>
            <a:r>
              <a:rPr lang="en-US" sz="2400" dirty="0" err="1"/>
              <a:t>pp</a:t>
            </a:r>
            <a:r>
              <a:rPr lang="en-US" sz="2400" dirty="0"/>
              <a:t> 109-110</a:t>
            </a:r>
            <a:r>
              <a:rPr lang="en-US" sz="2400" dirty="0" smtClean="0"/>
              <a:t>.)</a:t>
            </a:r>
          </a:p>
          <a:p>
            <a:pPr marL="0" indent="0">
              <a:buNone/>
            </a:pPr>
            <a:r>
              <a:rPr lang="en-US" sz="2400" dirty="0"/>
              <a:t>(Rose and Nicholl, Accelerated Leaning for the 21st Century, 1998, p. 30</a:t>
            </a:r>
            <a:r>
              <a:rPr lang="en-US" sz="2400" dirty="0" smtClean="0"/>
              <a:t>.)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Dr. Frank Moretti, Columbia Teachers College</a:t>
            </a:r>
            <a:r>
              <a:rPr lang="en-US" sz="2400" dirty="0" smtClean="0"/>
              <a:t>.)</a:t>
            </a:r>
          </a:p>
          <a:p>
            <a:pPr marL="0" indent="0">
              <a:buNone/>
            </a:pPr>
            <a:r>
              <a:rPr lang="en-US" sz="2400" dirty="0"/>
              <a:t>(Knotts and Keys, Simulation and Gaming, 28:4 1997 p. 378)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9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3630"/>
            <a:ext cx="8153400" cy="65660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Introducing Fun in Learning: A Lesson from Game Design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game designer designs a game with the primary goal of keeping the user motivated.</a:t>
            </a:r>
          </a:p>
          <a:p>
            <a:pPr marL="0" indent="0">
              <a:buNone/>
            </a:pPr>
            <a:r>
              <a:rPr lang="en-US" dirty="0"/>
              <a:t>“keep users </a:t>
            </a:r>
            <a:r>
              <a:rPr lang="en-US" dirty="0" smtClean="0"/>
              <a:t>engaged. </a:t>
            </a:r>
            <a:r>
              <a:rPr lang="en-US" dirty="0"/>
              <a:t>Keep players coming back, day after day, so that the person feels he has gotten value for his money</a:t>
            </a:r>
            <a:r>
              <a:rPr lang="en-US" dirty="0" smtClean="0"/>
              <a:t>.”</a:t>
            </a:r>
            <a:r>
              <a:rPr lang="en-US" dirty="0"/>
              <a:t> (Prensky, 2002)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http://www.thefuntheory.com/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y\Dropbox\GuysStuff\Projects\Prodigy\Documentation\Seminar\Seminar Mtg 2 - Literature Review\Angry-Birds-007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51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Makes Things Fun </a:t>
            </a:r>
            <a:br>
              <a:rPr lang="en-US" dirty="0" smtClean="0"/>
            </a:br>
            <a:r>
              <a:rPr lang="en-US" dirty="0" smtClean="0"/>
              <a:t>To Learn?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Characteristics of a Good Game (Malone, 1980</a:t>
            </a:r>
            <a:r>
              <a:rPr lang="en-US" dirty="0" smtClean="0"/>
              <a:t>):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Challenge</a:t>
            </a:r>
          </a:p>
          <a:p>
            <a:pPr marL="914400" lvl="1" indent="-514350"/>
            <a:r>
              <a:rPr lang="en-US" dirty="0" smtClean="0"/>
              <a:t>Goals </a:t>
            </a:r>
            <a:r>
              <a:rPr lang="en-US" dirty="0"/>
              <a:t>(</a:t>
            </a:r>
            <a:r>
              <a:rPr lang="en-US" dirty="0" smtClean="0"/>
              <a:t>performance feedback)</a:t>
            </a:r>
          </a:p>
          <a:p>
            <a:pPr marL="914400" lvl="1" indent="-514350"/>
            <a:r>
              <a:rPr lang="en-US" dirty="0" smtClean="0"/>
              <a:t>Uncertain Outcomes (multiple level goals, variable difficulty levels, hidden information, randomness)</a:t>
            </a:r>
          </a:p>
          <a:p>
            <a:pPr marL="914400" lvl="1" indent="-514350"/>
            <a:r>
              <a:rPr lang="en-US" dirty="0" smtClean="0"/>
              <a:t>Self Esteem (keep it high)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Fantasy</a:t>
            </a:r>
          </a:p>
          <a:p>
            <a:pPr marL="857250" lvl="1" indent="-457200"/>
            <a:r>
              <a:rPr lang="en-US" dirty="0" smtClean="0"/>
              <a:t>Extrinsic Fantasy</a:t>
            </a:r>
          </a:p>
          <a:p>
            <a:pPr marL="857250" lvl="1" indent="-457200"/>
            <a:r>
              <a:rPr lang="en-US" dirty="0" smtClean="0"/>
              <a:t>Intrinsic Fantasy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Curiosity</a:t>
            </a:r>
          </a:p>
          <a:p>
            <a:pPr lvl="1"/>
            <a:r>
              <a:rPr lang="en-US" dirty="0" smtClean="0"/>
              <a:t>Sensory (sound and graphics)</a:t>
            </a:r>
          </a:p>
          <a:p>
            <a:pPr lvl="1"/>
            <a:r>
              <a:rPr lang="en-US" dirty="0" smtClean="0"/>
              <a:t>Cognitive (surprising and constructive feedback)</a:t>
            </a:r>
          </a:p>
          <a:p>
            <a:pPr marL="914400" lvl="1" indent="-51435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Heuristics for Creating Fun in Games </a:t>
            </a:r>
            <a:r>
              <a:rPr lang="en-US" dirty="0"/>
              <a:t>(Federoff, 2002)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95307"/>
              </p:ext>
            </p:extLst>
          </p:nvPr>
        </p:nvGraphicFramePr>
        <p:xfrm>
          <a:off x="990600" y="1524000"/>
          <a:ext cx="7239000" cy="502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774"/>
                <a:gridCol w="5682226"/>
              </a:tblGrid>
              <a:tr h="253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Element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Guideline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Interface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player should always be able to identify their score/status in the game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Interface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sound to provide meaningful feedback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376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Interface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Provide means for error prevention and recovery through the use of warning messages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Interface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Players should be able to save games in different states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Mechanics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 should be given immediately to display user control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6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There should be a clear overriding goal of the game presented early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3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There should be variable difficulty level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There should be multiple goals on each level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 should be balanced so that there is no definite way to win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game should give hints, but not too many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3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game should give rewards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There must not be any single optimal winning strategy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58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Game Play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for multiple paths through the game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7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Existing Solutions (1)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looked at three groups of 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management systems (Moodle, Quizlet).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English learning games (Alien </a:t>
            </a:r>
            <a:r>
              <a:rPr lang="en-US" dirty="0" smtClean="0"/>
              <a:t>Language</a:t>
            </a:r>
            <a:r>
              <a:rPr lang="en-US" dirty="0" smtClean="0"/>
              <a:t>, Mingoville and more)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Learning Software (Rosetta Stone)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1221</Words>
  <Application>Microsoft Office PowerPoint</Application>
  <PresentationFormat>On-screen Show (4:3)</PresentationFormat>
  <Paragraphs>377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PRODIGY</vt:lpstr>
      <vt:lpstr>Prodigy is a Game Based  E-Learning Tool</vt:lpstr>
      <vt:lpstr>The Problem:  Keeping Learners Motivated</vt:lpstr>
      <vt:lpstr>The Problem:  Who is the User?</vt:lpstr>
      <vt:lpstr>Why Not Have Some Fun?</vt:lpstr>
      <vt:lpstr>Introducing Fun in Learning: A Lesson from Game Design</vt:lpstr>
      <vt:lpstr>What Makes Things Fun  To Learn? </vt:lpstr>
      <vt:lpstr>Heuristics for Creating Fun in Games (Federoff, 2002)</vt:lpstr>
      <vt:lpstr>Evaluating Existing Solutions (1)</vt:lpstr>
      <vt:lpstr>Evaluating Existing Solutions (1.1) Example - BBC’s The Magic Key - Popup</vt:lpstr>
      <vt:lpstr>Evaluating Existing Solutions (1.2) Example - BBC’s The Magic Key – Trapped</vt:lpstr>
      <vt:lpstr>Evaluating Existing Solutions (2)</vt:lpstr>
      <vt:lpstr>Evaluating Solutions (3)</vt:lpstr>
      <vt:lpstr>Goal</vt:lpstr>
      <vt:lpstr>Technologies and Tools</vt:lpstr>
      <vt:lpstr>Bottom Tier - MySQL</vt:lpstr>
      <vt:lpstr>Middle Tier - Java</vt:lpstr>
      <vt:lpstr>Client Tier – HTML5</vt:lpstr>
      <vt:lpstr>Work Plan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106</cp:revision>
  <dcterms:created xsi:type="dcterms:W3CDTF">2012-12-13T08:42:29Z</dcterms:created>
  <dcterms:modified xsi:type="dcterms:W3CDTF">2012-12-18T18:39:27Z</dcterms:modified>
</cp:coreProperties>
</file>