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9" r:id="rId4"/>
    <p:sldId id="265" r:id="rId5"/>
    <p:sldId id="264" r:id="rId6"/>
    <p:sldId id="295" r:id="rId7"/>
    <p:sldId id="276" r:id="rId8"/>
    <p:sldId id="294" r:id="rId9"/>
    <p:sldId id="290" r:id="rId10"/>
    <p:sldId id="297" r:id="rId11"/>
    <p:sldId id="291" r:id="rId12"/>
    <p:sldId id="292" r:id="rId13"/>
    <p:sldId id="268" r:id="rId14"/>
    <p:sldId id="275" r:id="rId15"/>
    <p:sldId id="296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3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EF6E-023C-4E07-9230-A81855F3CD1E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CC1AD-58B2-480A-9EDB-131BB3C2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Prodigy</a:t>
            </a:r>
            <a:r>
              <a:rPr lang="en-US" baseline="0" dirty="0" smtClean="0"/>
              <a:t> is a game based learning tool for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grammar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r>
              <a:rPr lang="en-US" dirty="0" smtClean="0"/>
              <a:t>Educators</a:t>
            </a:r>
            <a:r>
              <a:rPr lang="en-US" baseline="0" dirty="0" smtClean="0"/>
              <a:t> are mainly concerned with getting the material across, to instruct.</a:t>
            </a:r>
          </a:p>
          <a:p>
            <a:r>
              <a:rPr lang="en-US" baseline="0" dirty="0" smtClean="0"/>
              <a:t>Motivation relies on:</a:t>
            </a:r>
          </a:p>
          <a:p>
            <a:r>
              <a:rPr lang="en-US" baseline="0" dirty="0" smtClean="0"/>
              <a:t>-connection with the learnt material (rare)</a:t>
            </a:r>
          </a:p>
          <a:p>
            <a:r>
              <a:rPr lang="en-US" baseline="0" dirty="0" smtClean="0"/>
              <a:t>-extrinsic rewards (get score over x, I’ll buy you a Lego set)</a:t>
            </a:r>
          </a:p>
          <a:p>
            <a:r>
              <a:rPr lang="en-US" baseline="0" dirty="0" smtClean="0"/>
              <a:t>-Intrinsic goals (I want to be able to do Y, so I learn more)</a:t>
            </a:r>
          </a:p>
          <a:p>
            <a:r>
              <a:rPr lang="en-US" baseline="0" dirty="0" smtClean="0"/>
              <a:t>-Fear (If I don’t do it, Z will happen)</a:t>
            </a:r>
          </a:p>
          <a:p>
            <a:r>
              <a:rPr lang="en-US" baseline="0" dirty="0" smtClean="0"/>
              <a:t>-Pleasing others (Teacher will like me if I do this)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and games:</a:t>
            </a:r>
          </a:p>
          <a:p>
            <a:r>
              <a:rPr lang="en-US" dirty="0" smtClean="0"/>
              <a:t>Implement a learning tool using</a:t>
            </a:r>
            <a:r>
              <a:rPr lang="en-US" baseline="0" dirty="0" smtClean="0"/>
              <a:t> principles from game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CC1AD-58B2-480A-9EDB-131BB3C27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BF7-5FD0-4A40-8B3C-6B102F08AD95}" type="datetimeFigureOut">
              <a:rPr lang="en-US" smtClean="0"/>
              <a:t>09-Apr-13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80D5-9A83-4794-A85E-A6F093A0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cclLi2T5bI" TargetMode="External"/><Relationship Id="rId2" Type="http://schemas.openxmlformats.org/officeDocument/2006/relationships/hyperlink" Target="http://www.youtube.com/watch?v=eUP7EfNTBq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OyZ33Lia-y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PRODIGY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28194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Power UP your Grammar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4267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Academic Instructor</a:t>
            </a:r>
          </a:p>
          <a:p>
            <a:r>
              <a:rPr lang="en-US" sz="3700" dirty="0" smtClean="0"/>
              <a:t>Dr. </a:t>
            </a:r>
            <a:r>
              <a:rPr lang="en-US" sz="3700" dirty="0" err="1" smtClean="0"/>
              <a:t>Meirav</a:t>
            </a:r>
            <a:r>
              <a:rPr lang="en-US" sz="3700" dirty="0" smtClean="0"/>
              <a:t> </a:t>
            </a:r>
            <a:r>
              <a:rPr lang="en-US" sz="3700" dirty="0" err="1" smtClean="0"/>
              <a:t>Taieb-Maimon</a:t>
            </a:r>
            <a:endParaRPr lang="en-US" sz="37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5562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By Guy </a:t>
            </a:r>
            <a:r>
              <a:rPr lang="en-US" sz="2600" dirty="0" err="1" smtClean="0"/>
              <a:t>Manzurola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9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Client / Server: REST Architecture (HATEOAS)</a:t>
            </a:r>
          </a:p>
          <a:p>
            <a:pPr marL="457200" lvl="1" indent="0">
              <a:buNone/>
            </a:pPr>
            <a:r>
              <a:rPr lang="en-US" dirty="0"/>
              <a:t>Client uses links provided in responses to access additional resources – start with a single entry point</a:t>
            </a:r>
          </a:p>
          <a:p>
            <a:pPr lvl="1"/>
            <a:r>
              <a:rPr lang="en-US" dirty="0" smtClean="0"/>
              <a:t>Screens: separate functionality to JS modules. Integrate using </a:t>
            </a:r>
            <a:r>
              <a:rPr lang="en-US" dirty="0" err="1" smtClean="0"/>
              <a:t>jQuery</a:t>
            </a:r>
            <a:r>
              <a:rPr lang="en-US" dirty="0" smtClean="0"/>
              <a:t> ‘load()’ and history API</a:t>
            </a:r>
          </a:p>
          <a:p>
            <a:pPr lvl="1"/>
            <a:r>
              <a:rPr lang="en-US" dirty="0" smtClean="0"/>
              <a:t>Game Entities: </a:t>
            </a:r>
            <a:r>
              <a:rPr lang="en-US" sz="2600" dirty="0"/>
              <a:t>OO </a:t>
            </a:r>
            <a:r>
              <a:rPr lang="en-US" sz="2600" dirty="0" smtClean="0"/>
              <a:t>JS – familiar grounds. First </a:t>
            </a:r>
            <a:r>
              <a:rPr lang="en-US" sz="2600" dirty="0"/>
              <a:t>used </a:t>
            </a:r>
            <a:r>
              <a:rPr lang="en-US" sz="2600" dirty="0" err="1"/>
              <a:t>jQuery</a:t>
            </a:r>
            <a:r>
              <a:rPr lang="en-US" sz="2600" dirty="0"/>
              <a:t> – built a number of plugins, but eventually reverted back </a:t>
            </a:r>
            <a:r>
              <a:rPr lang="en-US" sz="2600" dirty="0" smtClean="0"/>
              <a:t>to JS – better performance and more “ego friendly”…</a:t>
            </a:r>
            <a:endParaRPr lang="en-US" sz="2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of concept is crucial. Start prototype coding as soon as possible (in this situation)</a:t>
            </a:r>
          </a:p>
          <a:p>
            <a:r>
              <a:rPr lang="en-US" dirty="0" smtClean="0"/>
              <a:t>When user experience is the goal – (as is in games) test and test again to get a concrete feeling</a:t>
            </a:r>
          </a:p>
          <a:p>
            <a:r>
              <a:rPr lang="en-US" dirty="0" smtClean="0"/>
              <a:t>Develop and focus on one </a:t>
            </a:r>
            <a:r>
              <a:rPr lang="en-US" dirty="0" smtClean="0"/>
              <a:t>feature at a time</a:t>
            </a:r>
          </a:p>
          <a:p>
            <a:r>
              <a:rPr lang="en-US" dirty="0" smtClean="0"/>
              <a:t>Code </a:t>
            </a:r>
            <a:r>
              <a:rPr lang="en-US" dirty="0"/>
              <a:t>for testing – think about what you want to happen and how you will check it immediately after you code the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Writing new levels (exercises) – likely to induce small modifications in design and code.</a:t>
            </a:r>
          </a:p>
          <a:p>
            <a:r>
              <a:rPr lang="en-US" dirty="0" smtClean="0"/>
              <a:t>Implementing </a:t>
            </a:r>
            <a:r>
              <a:rPr lang="en-US" dirty="0" smtClean="0"/>
              <a:t>hints </a:t>
            </a:r>
            <a:r>
              <a:rPr lang="en-US" dirty="0" smtClean="0"/>
              <a:t>on </a:t>
            </a:r>
            <a:r>
              <a:rPr lang="en-US" dirty="0" smtClean="0"/>
              <a:t>mistakes </a:t>
            </a:r>
            <a:endParaRPr lang="en-US" dirty="0" smtClean="0"/>
          </a:p>
          <a:p>
            <a:r>
              <a:rPr lang="en-US" dirty="0" smtClean="0"/>
              <a:t>Final tweaks in game logic</a:t>
            </a:r>
          </a:p>
          <a:p>
            <a:r>
              <a:rPr lang="en-US" dirty="0" smtClean="0"/>
              <a:t>Implementing the welcome and level selection screen</a:t>
            </a:r>
          </a:p>
          <a:p>
            <a:r>
              <a:rPr lang="en-US" dirty="0" smtClean="0"/>
              <a:t>Game Over Screen</a:t>
            </a:r>
          </a:p>
          <a:p>
            <a:r>
              <a:rPr lang="en-US" dirty="0" smtClean="0"/>
              <a:t>Implementing persistent score boards</a:t>
            </a:r>
          </a:p>
          <a:p>
            <a:r>
              <a:rPr lang="en-US" dirty="0" smtClean="0"/>
              <a:t>Integrating screens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/>
              <a:t>UI refinement – animations, etc</a:t>
            </a:r>
            <a:r>
              <a:rPr lang="en-US" dirty="0" smtClean="0"/>
              <a:t>..</a:t>
            </a:r>
          </a:p>
          <a:p>
            <a:r>
              <a:rPr lang="en-US" dirty="0"/>
              <a:t>Refining server side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Implementing Servlet in a production container (University)</a:t>
            </a:r>
          </a:p>
          <a:p>
            <a:r>
              <a:rPr lang="en-US" dirty="0" smtClean="0"/>
              <a:t>Closed Beta testing (real ESL 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" y="1938338"/>
            <a:ext cx="8711661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Good Luck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10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Multi-Choice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I ___ on a chair and ___ a banana.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3600" y="2219324"/>
            <a:ext cx="0" cy="447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2590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Blank</a:t>
            </a:r>
            <a:endParaRPr lang="en-US" sz="2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334000" y="2209799"/>
            <a:ext cx="0" cy="447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258127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Blank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0" y="2960132"/>
            <a:ext cx="0" cy="621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366926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Choices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38700" y="3669268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Choices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24475" y="2960132"/>
            <a:ext cx="9525" cy="621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7800" y="41148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/>
              <a:t>s</a:t>
            </a:r>
            <a:r>
              <a:rPr lang="en-US" sz="2400" i="1" dirty="0" smtClean="0"/>
              <a:t>eating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92D050"/>
                </a:solidFill>
              </a:rPr>
              <a:t>a</a:t>
            </a:r>
            <a:r>
              <a:rPr lang="en-US" sz="2400" i="1" dirty="0" smtClean="0">
                <a:solidFill>
                  <a:srgbClr val="92D050"/>
                </a:solidFill>
              </a:rPr>
              <a:t>m seating</a:t>
            </a:r>
          </a:p>
          <a:p>
            <a:pPr marL="342900" indent="-342900">
              <a:buAutoNum type="arabicPeriod"/>
            </a:pPr>
            <a:r>
              <a:rPr lang="en-US" sz="2400" i="1" dirty="0"/>
              <a:t>s</a:t>
            </a:r>
            <a:r>
              <a:rPr lang="en-US" sz="2400" i="1" dirty="0" smtClean="0"/>
              <a:t>eat</a:t>
            </a:r>
          </a:p>
          <a:p>
            <a:pPr marL="342900" indent="-342900">
              <a:buAutoNum type="arabicPeriod"/>
            </a:pPr>
            <a:r>
              <a:rPr lang="en-US" sz="2400" i="1" dirty="0" smtClean="0"/>
              <a:t>seats</a:t>
            </a:r>
            <a:endParaRPr 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4114800"/>
            <a:ext cx="198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 smtClean="0"/>
              <a:t>eats</a:t>
            </a:r>
          </a:p>
          <a:p>
            <a:pPr marL="342900" indent="-342900">
              <a:buAutoNum type="arabicPeriod"/>
            </a:pPr>
            <a:r>
              <a:rPr lang="en-US" sz="2400" i="1" dirty="0"/>
              <a:t>a</a:t>
            </a:r>
            <a:r>
              <a:rPr lang="en-US" sz="2400" i="1" dirty="0" smtClean="0"/>
              <a:t>m eating</a:t>
            </a:r>
          </a:p>
          <a:p>
            <a:pPr marL="342900" indent="-342900">
              <a:buAutoNum type="arabicPeriod"/>
            </a:pPr>
            <a:r>
              <a:rPr lang="en-US" sz="2400" i="1" dirty="0" smtClean="0"/>
              <a:t>eat</a:t>
            </a:r>
          </a:p>
          <a:p>
            <a:pPr marL="342900" indent="-342900">
              <a:buAutoNum type="arabicPeriod"/>
            </a:pPr>
            <a:r>
              <a:rPr lang="en-US" sz="2400" i="1" dirty="0" smtClean="0">
                <a:solidFill>
                  <a:srgbClr val="92D050"/>
                </a:solidFill>
              </a:rPr>
              <a:t>eating</a:t>
            </a:r>
            <a:endParaRPr lang="en-US" sz="24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4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79839">
            <a:off x="2963515" y="2390131"/>
            <a:ext cx="8229600" cy="1143000"/>
          </a:xfrm>
        </p:spPr>
        <p:txBody>
          <a:bodyPr/>
          <a:lstStyle/>
          <a:p>
            <a:r>
              <a:rPr lang="en-US" i="1" dirty="0" smtClean="0"/>
              <a:t>Architecture</a:t>
            </a:r>
            <a:endParaRPr lang="en-US" i="1" dirty="0"/>
          </a:p>
        </p:txBody>
      </p:sp>
      <p:grpSp>
        <p:nvGrpSpPr>
          <p:cNvPr id="4" name="Canvas 63"/>
          <p:cNvGrpSpPr/>
          <p:nvPr/>
        </p:nvGrpSpPr>
        <p:grpSpPr>
          <a:xfrm>
            <a:off x="914400" y="175051"/>
            <a:ext cx="4158003" cy="6699504"/>
            <a:chOff x="0" y="0"/>
            <a:chExt cx="4410075" cy="71056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4410075" cy="710565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1685924" y="6093952"/>
              <a:ext cx="2351066" cy="87734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MySQL Database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54035" y="4943064"/>
              <a:ext cx="0" cy="1102707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9"/>
            <p:cNvSpPr txBox="1"/>
            <p:nvPr/>
          </p:nvSpPr>
          <p:spPr>
            <a:xfrm>
              <a:off x="1046775" y="4624915"/>
              <a:ext cx="640080" cy="2660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Hibernate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5924" y="2857515"/>
              <a:ext cx="2276475" cy="190427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Tomcat 7 </a:t>
              </a:r>
              <a:endParaRPr lang="en-US" sz="1100">
                <a:effectLst/>
                <a:ea typeface="Times New Roman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5924" y="128786"/>
              <a:ext cx="2276475" cy="14380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HTML5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/>
                  <a:ea typeface="Calibri"/>
                  <a:cs typeface="Arial"/>
                </a:rPr>
                <a:t>(JavaScript, CSS3)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00347" y="3256296"/>
              <a:ext cx="1076327" cy="69544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Model Entities</a:t>
              </a:r>
              <a:endParaRPr lang="en-US" sz="1100">
                <a:effectLst/>
                <a:ea typeface="Times New Roman"/>
                <a:cs typeface="Arial"/>
              </a:endParaRPr>
            </a:p>
          </p:txBody>
        </p:sp>
        <p:sp>
          <p:nvSpPr>
            <p:cNvPr id="12" name="Text Box 29"/>
            <p:cNvSpPr txBox="1"/>
            <p:nvPr/>
          </p:nvSpPr>
          <p:spPr>
            <a:xfrm>
              <a:off x="3234985" y="2084557"/>
              <a:ext cx="725805" cy="28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HTTP GET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71649" y="3256591"/>
              <a:ext cx="952500" cy="143852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REST Resources</a:t>
              </a:r>
              <a:endParaRPr lang="en-US" sz="1100">
                <a:effectLst/>
                <a:ea typeface="Times New Roman"/>
                <a:cs typeface="Arial"/>
              </a:endParaRPr>
            </a:p>
          </p:txBody>
        </p:sp>
        <p:sp>
          <p:nvSpPr>
            <p:cNvPr id="14" name="Text Box 29"/>
            <p:cNvSpPr txBox="1"/>
            <p:nvPr/>
          </p:nvSpPr>
          <p:spPr>
            <a:xfrm>
              <a:off x="1924049" y="2085134"/>
              <a:ext cx="46291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JSON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00348" y="4037893"/>
              <a:ext cx="1076326" cy="64720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Times New Roman"/>
                  <a:cs typeface="Arial"/>
                </a:rPr>
                <a:t>Hibernate ORM</a:t>
              </a:r>
              <a:endParaRPr lang="en-US" sz="1100">
                <a:effectLst/>
                <a:ea typeface="Times New Roman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81350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486025" y="1729741"/>
              <a:ext cx="0" cy="95630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543175" y="4943475"/>
              <a:ext cx="0" cy="109233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55"/>
            <p:cNvSpPr txBox="1"/>
            <p:nvPr/>
          </p:nvSpPr>
          <p:spPr>
            <a:xfrm>
              <a:off x="266699" y="579673"/>
              <a:ext cx="743585" cy="4394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ea typeface="Times New Roman"/>
                  <a:cs typeface="Arial"/>
                </a:rPr>
                <a:t>Top Tier</a:t>
              </a:r>
              <a:endParaRPr lang="en-US" sz="1100">
                <a:effectLst/>
                <a:ea typeface="Times New Roman"/>
                <a:cs typeface="Arial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>
                  <a:effectLst/>
                  <a:ea typeface="Times New Roman"/>
                  <a:cs typeface="Arial"/>
                </a:rPr>
                <a:t>Client</a:t>
              </a:r>
              <a:endParaRPr lang="en-US" sz="1100">
                <a:effectLst/>
                <a:ea typeface="Times New Roman"/>
                <a:cs typeface="Arial"/>
              </a:endParaRPr>
            </a:p>
          </p:txBody>
        </p:sp>
        <p:sp>
          <p:nvSpPr>
            <p:cNvPr id="20" name="Text Box 29"/>
            <p:cNvSpPr txBox="1"/>
            <p:nvPr/>
          </p:nvSpPr>
          <p:spPr>
            <a:xfrm>
              <a:off x="259670" y="3527679"/>
              <a:ext cx="796290" cy="43878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Middle Tier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>
                  <a:effectLst/>
                  <a:latin typeface="Times New Roman"/>
                  <a:ea typeface="Calibri"/>
                  <a:cs typeface="Arial"/>
                </a:rPr>
                <a:t>Server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9"/>
            <p:cNvSpPr txBox="1"/>
            <p:nvPr/>
          </p:nvSpPr>
          <p:spPr>
            <a:xfrm>
              <a:off x="1083900" y="1425672"/>
              <a:ext cx="481965" cy="2673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AJAX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29"/>
            <p:cNvSpPr txBox="1"/>
            <p:nvPr/>
          </p:nvSpPr>
          <p:spPr>
            <a:xfrm>
              <a:off x="150497" y="6327837"/>
              <a:ext cx="1035685" cy="43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Bottom Tier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spc="100">
                  <a:effectLst/>
                  <a:latin typeface="Times New Roman"/>
                  <a:ea typeface="Calibri"/>
                  <a:cs typeface="Arial"/>
                </a:rPr>
                <a:t>Database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1143003" y="1647668"/>
              <a:ext cx="284734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29"/>
            <p:cNvSpPr txBox="1"/>
            <p:nvPr/>
          </p:nvSpPr>
          <p:spPr>
            <a:xfrm>
              <a:off x="1095378" y="2549271"/>
              <a:ext cx="469265" cy="2667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REST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9"/>
            <p:cNvSpPr txBox="1"/>
            <p:nvPr/>
          </p:nvSpPr>
          <p:spPr>
            <a:xfrm>
              <a:off x="1944369" y="5321325"/>
              <a:ext cx="1932305" cy="2844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/>
                  <a:ea typeface="Calibri"/>
                  <a:cs typeface="Arial"/>
                </a:rPr>
                <a:t>Tomcat Managed Connection Pooling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142026" y="2780083"/>
              <a:ext cx="2848317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095378" y="4856320"/>
              <a:ext cx="289496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Prodigy is a Game Based</a:t>
            </a:r>
            <a:br>
              <a:rPr lang="en-US" dirty="0" smtClean="0"/>
            </a:br>
            <a:r>
              <a:rPr lang="en-US" dirty="0" smtClean="0"/>
              <a:t> E-Learning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E-Learning?</a:t>
            </a:r>
          </a:p>
          <a:p>
            <a:r>
              <a:rPr lang="en-US" dirty="0" smtClean="0"/>
              <a:t>Study anytime, at your own pace.</a:t>
            </a:r>
          </a:p>
          <a:p>
            <a:r>
              <a:rPr lang="en-US" dirty="0" smtClean="0"/>
              <a:t>Delivered </a:t>
            </a:r>
            <a:r>
              <a:rPr lang="en-US" dirty="0"/>
              <a:t>t</a:t>
            </a:r>
            <a:r>
              <a:rPr lang="en-US" dirty="0" smtClean="0"/>
              <a:t>hrough digital devices (computer, mobiles etc.)</a:t>
            </a:r>
          </a:p>
          <a:p>
            <a:r>
              <a:rPr lang="en-US" dirty="0" smtClean="0"/>
              <a:t>Cost-effective (no humans involved in teaching, provides automatic feedback)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6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1" dirty="0"/>
              <a:t>Keep Players (Students) Coming Back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playful environment for practicing multiple choice English grammar questions.</a:t>
            </a:r>
          </a:p>
          <a:p>
            <a:pPr marL="0" indent="0">
              <a:buNone/>
            </a:pPr>
            <a:r>
              <a:rPr lang="en-US" dirty="0" smtClean="0"/>
              <a:t>Keeping </a:t>
            </a:r>
            <a:r>
              <a:rPr lang="en-US" dirty="0" smtClean="0"/>
              <a:t>students engaged and motivated </a:t>
            </a:r>
            <a:r>
              <a:rPr lang="en-US" dirty="0" smtClean="0"/>
              <a:t>throughout the exercises.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feedback is </a:t>
            </a:r>
            <a:r>
              <a:rPr lang="en-US" dirty="0" smtClean="0"/>
              <a:t>positive </a:t>
            </a:r>
            <a:r>
              <a:rPr lang="en-US" dirty="0" smtClean="0"/>
              <a:t>– Players wanted to try it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Problem: </a:t>
            </a:r>
            <a:br>
              <a:rPr lang="en-US" dirty="0" smtClean="0"/>
            </a:br>
            <a:r>
              <a:rPr lang="en-US" dirty="0" smtClean="0"/>
              <a:t>Keeping Learners Motivated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 has always been one of the teacher’s primary roles to </a:t>
            </a:r>
            <a:r>
              <a:rPr lang="en-US" dirty="0" smtClean="0"/>
              <a:t>motivate students through the </a:t>
            </a:r>
            <a:r>
              <a:rPr lang="en-US" dirty="0"/>
              <a:t>learning </a:t>
            </a:r>
            <a:r>
              <a:rPr lang="en-US" dirty="0" smtClean="0"/>
              <a:t>process. </a:t>
            </a:r>
          </a:p>
          <a:p>
            <a:pPr marL="0" indent="0">
              <a:buNone/>
            </a:pPr>
            <a:r>
              <a:rPr lang="en-US" dirty="0" smtClean="0"/>
              <a:t>Motives of a student:</a:t>
            </a:r>
          </a:p>
          <a:p>
            <a:r>
              <a:rPr lang="en-US" dirty="0" smtClean="0"/>
              <a:t>Connection with the learnt </a:t>
            </a:r>
          </a:p>
          <a:p>
            <a:pPr marL="0" indent="0">
              <a:buNone/>
            </a:pPr>
            <a:r>
              <a:rPr lang="en-US" dirty="0" smtClean="0"/>
              <a:t>material (rare)</a:t>
            </a:r>
          </a:p>
          <a:p>
            <a:r>
              <a:rPr lang="en-US" dirty="0" smtClean="0"/>
              <a:t>Extrinsic rewards</a:t>
            </a:r>
          </a:p>
          <a:p>
            <a:r>
              <a:rPr lang="en-US" dirty="0" smtClean="0"/>
              <a:t>Intrinsic goals</a:t>
            </a:r>
          </a:p>
          <a:p>
            <a:r>
              <a:rPr lang="en-US" dirty="0" smtClean="0"/>
              <a:t>Fear</a:t>
            </a:r>
          </a:p>
          <a:p>
            <a:r>
              <a:rPr lang="en-US" dirty="0" smtClean="0"/>
              <a:t>Pleasing others</a:t>
            </a:r>
          </a:p>
          <a:p>
            <a:pPr marL="0" indent="0">
              <a:buNone/>
            </a:pPr>
            <a:r>
              <a:rPr lang="en-US" dirty="0"/>
              <a:t>(Prensky, 2002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 descr="C:\Users\guy\Dropbox\GuysStuff\Projects\Prodigy\Documentation\Seminar\Seminar Mtg 2 - Literature Review\5-bor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2889250" cy="37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Makes Things Fun </a:t>
            </a:r>
            <a:br>
              <a:rPr lang="en-US" dirty="0" smtClean="0"/>
            </a:br>
            <a:r>
              <a:rPr lang="en-US" dirty="0" smtClean="0"/>
              <a:t>To Learn?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Characteristics of a Good Game (Malone, 1980</a:t>
            </a:r>
            <a:r>
              <a:rPr lang="en-US" dirty="0" smtClean="0"/>
              <a:t>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Challenge</a:t>
            </a:r>
          </a:p>
          <a:p>
            <a:pPr marL="914400" lvl="1" indent="-514350"/>
            <a:r>
              <a:rPr lang="en-US" dirty="0" smtClean="0"/>
              <a:t>Goals </a:t>
            </a:r>
            <a:r>
              <a:rPr lang="en-US" dirty="0"/>
              <a:t>(</a:t>
            </a:r>
            <a:r>
              <a:rPr lang="en-US" b="1" dirty="0" smtClean="0"/>
              <a:t>performance feedback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Uncertain Outcomes (</a:t>
            </a:r>
            <a:r>
              <a:rPr lang="en-US" b="1" dirty="0" smtClean="0"/>
              <a:t>multiple level goals</a:t>
            </a:r>
            <a:r>
              <a:rPr lang="en-US" dirty="0" smtClean="0"/>
              <a:t>, variable difficulty levels, </a:t>
            </a:r>
            <a:r>
              <a:rPr lang="en-US" b="1" dirty="0" smtClean="0"/>
              <a:t>hidden information</a:t>
            </a:r>
            <a:r>
              <a:rPr lang="en-US" dirty="0" smtClean="0"/>
              <a:t>, </a:t>
            </a:r>
            <a:r>
              <a:rPr lang="en-US" b="1" dirty="0" smtClean="0"/>
              <a:t>randomness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Self Esteem (keep it high)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Fantasy</a:t>
            </a:r>
          </a:p>
          <a:p>
            <a:pPr marL="857250" lvl="1" indent="-457200"/>
            <a:r>
              <a:rPr lang="en-US" dirty="0" smtClean="0"/>
              <a:t>Extrinsic Fantasy</a:t>
            </a:r>
          </a:p>
          <a:p>
            <a:pPr marL="857250" lvl="1" indent="-457200"/>
            <a:r>
              <a:rPr lang="en-US" dirty="0" smtClean="0"/>
              <a:t>Intrinsic Fantasy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Curiosity</a:t>
            </a:r>
          </a:p>
          <a:p>
            <a:pPr lvl="1"/>
            <a:r>
              <a:rPr lang="en-US" b="1" dirty="0" smtClean="0"/>
              <a:t>Sensory (sound and graphics)</a:t>
            </a:r>
          </a:p>
          <a:p>
            <a:pPr lvl="1"/>
            <a:r>
              <a:rPr lang="en-US" b="1" dirty="0" smtClean="0"/>
              <a:t>Cognitive (surprising and constructive feedback)</a:t>
            </a:r>
          </a:p>
          <a:p>
            <a:pPr marL="914400" lvl="1" indent="-5143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computer game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Score</a:t>
            </a:r>
            <a:r>
              <a:rPr lang="en-US" sz="3600" dirty="0" smtClean="0"/>
              <a:t> </a:t>
            </a:r>
            <a:r>
              <a:rPr lang="en-US" dirty="0" smtClean="0"/>
              <a:t>(</a:t>
            </a:r>
            <a:r>
              <a:rPr lang="en-US" sz="3300" dirty="0" smtClean="0"/>
              <a:t>multiple level goals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Players play to achieve a top score</a:t>
            </a:r>
          </a:p>
          <a:p>
            <a:r>
              <a:rPr lang="en-US" sz="4400" dirty="0" smtClean="0"/>
              <a:t>Combo</a:t>
            </a:r>
            <a:r>
              <a:rPr lang="en-US" sz="3600" dirty="0" smtClean="0"/>
              <a:t> </a:t>
            </a:r>
            <a:r>
              <a:rPr lang="en-US" dirty="0" smtClean="0"/>
              <a:t>(</a:t>
            </a:r>
            <a:r>
              <a:rPr lang="en-US" sz="3300" dirty="0"/>
              <a:t>multiple level </a:t>
            </a:r>
            <a:r>
              <a:rPr lang="en-US" sz="3300" dirty="0" smtClean="0"/>
              <a:t>goals</a:t>
            </a:r>
            <a:r>
              <a:rPr lang="en-US" sz="3000" dirty="0" smtClean="0"/>
              <a:t>)</a:t>
            </a:r>
          </a:p>
          <a:p>
            <a:pPr lvl="1"/>
            <a:r>
              <a:rPr lang="en-US" sz="2600" dirty="0" smtClean="0"/>
              <a:t>Players are rewarded more points when answering </a:t>
            </a:r>
            <a:r>
              <a:rPr lang="en-US" sz="2600" dirty="0"/>
              <a:t>correctly consecutively</a:t>
            </a:r>
            <a:endParaRPr lang="en-US" sz="2600" dirty="0" smtClean="0"/>
          </a:p>
          <a:p>
            <a:r>
              <a:rPr lang="en-US" sz="4400" dirty="0" smtClean="0"/>
              <a:t>Health </a:t>
            </a:r>
            <a:r>
              <a:rPr lang="en-US" dirty="0" smtClean="0"/>
              <a:t>(</a:t>
            </a:r>
            <a:r>
              <a:rPr lang="en-US" sz="3300" dirty="0" smtClean="0"/>
              <a:t>challenge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Mistakes decrement limited Health – players try no to die</a:t>
            </a:r>
          </a:p>
          <a:p>
            <a:r>
              <a:rPr lang="en-US" sz="4400" dirty="0" smtClean="0"/>
              <a:t>Time </a:t>
            </a:r>
            <a:r>
              <a:rPr lang="en-US" dirty="0" smtClean="0"/>
              <a:t>(</a:t>
            </a:r>
            <a:r>
              <a:rPr lang="en-US" dirty="0"/>
              <a:t>multiple level goals</a:t>
            </a:r>
            <a:r>
              <a:rPr lang="en-US" sz="4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Players play against the clock and are rewarded on faster performance</a:t>
            </a:r>
          </a:p>
          <a:p>
            <a:r>
              <a:rPr lang="en-US" sz="4400" dirty="0" smtClean="0"/>
              <a:t>Sensory Curiosity</a:t>
            </a:r>
          </a:p>
          <a:p>
            <a:pPr lvl="1"/>
            <a:r>
              <a:rPr lang="en-US" dirty="0" smtClean="0"/>
              <a:t>Different animations on correct and false moves</a:t>
            </a:r>
          </a:p>
          <a:p>
            <a:pPr lvl="1"/>
            <a:r>
              <a:rPr lang="en-US" dirty="0" smtClean="0"/>
              <a:t>Different feedback on correct moves</a:t>
            </a:r>
          </a:p>
          <a:p>
            <a:pPr lvl="1"/>
            <a:r>
              <a:rPr lang="en-US" dirty="0" smtClean="0"/>
              <a:t>Hints granted on false answers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Street Fighter X Tekken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New Super Mario Bros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Devil May Cry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Weakly </a:t>
            </a:r>
            <a:r>
              <a:rPr lang="en-US" dirty="0" smtClean="0"/>
              <a:t>defined requirements – Wishful thinking</a:t>
            </a:r>
            <a:r>
              <a:rPr lang="en-US" dirty="0" smtClean="0"/>
              <a:t>..</a:t>
            </a:r>
          </a:p>
          <a:p>
            <a:r>
              <a:rPr lang="en-US" dirty="0" smtClean="0"/>
              <a:t>Defining Inputs / Outputs</a:t>
            </a:r>
          </a:p>
          <a:p>
            <a:r>
              <a:rPr lang="en-US" dirty="0" smtClean="0"/>
              <a:t>Adding unnecessary complexity </a:t>
            </a:r>
            <a:endParaRPr lang="en-US" dirty="0" smtClean="0"/>
          </a:p>
          <a:p>
            <a:r>
              <a:rPr lang="en-US" dirty="0" smtClean="0"/>
              <a:t>Gold </a:t>
            </a:r>
            <a:r>
              <a:rPr lang="en-US" dirty="0" smtClean="0"/>
              <a:t>plating </a:t>
            </a:r>
            <a:r>
              <a:rPr lang="en-US" dirty="0" smtClean="0"/>
              <a:t>– </a:t>
            </a:r>
            <a:r>
              <a:rPr lang="en-US" dirty="0" smtClean="0"/>
              <a:t>Ego / Difficulty </a:t>
            </a:r>
            <a:r>
              <a:rPr lang="en-US" dirty="0" smtClean="0"/>
              <a:t>in focusing on one specific </a:t>
            </a:r>
            <a:r>
              <a:rPr lang="en-US" dirty="0" smtClean="0"/>
              <a:t>aspect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Lack of Common </a:t>
            </a:r>
            <a:r>
              <a:rPr lang="en-US" dirty="0" smtClean="0"/>
              <a:t>language with the Instructor.</a:t>
            </a:r>
          </a:p>
          <a:p>
            <a:r>
              <a:rPr lang="en-US" dirty="0" smtClean="0"/>
              <a:t>Too much design and new </a:t>
            </a:r>
            <a:r>
              <a:rPr lang="en-US" dirty="0" smtClean="0"/>
              <a:t>ideas – hard to focus.</a:t>
            </a:r>
            <a:endParaRPr lang="en-US" dirty="0" smtClean="0"/>
          </a:p>
          <a:p>
            <a:r>
              <a:rPr lang="en-US" dirty="0" smtClean="0"/>
              <a:t>New Technologies – Java Servlets, Tomcat, HTML5, CSS3,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Managing the construction of a web application without </a:t>
            </a:r>
            <a:r>
              <a:rPr lang="en-US" dirty="0" smtClean="0"/>
              <a:t>MVC (etc.) web frameworks (JSF, ASP..)</a:t>
            </a:r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Encountered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concerns:</a:t>
            </a:r>
          </a:p>
          <a:p>
            <a:pPr marL="457200" lvl="1" indent="0">
              <a:buNone/>
            </a:pPr>
            <a:r>
              <a:rPr lang="en-US" dirty="0" smtClean="0"/>
              <a:t>Client / Server</a:t>
            </a:r>
          </a:p>
          <a:p>
            <a:pPr marL="457200" lvl="1" indent="0">
              <a:buNone/>
            </a:pPr>
            <a:r>
              <a:rPr lang="en-US" dirty="0" smtClean="0"/>
              <a:t>Screens</a:t>
            </a:r>
          </a:p>
          <a:p>
            <a:pPr marL="457200" lvl="1" indent="0">
              <a:buNone/>
            </a:pPr>
            <a:r>
              <a:rPr lang="en-US" dirty="0" smtClean="0"/>
              <a:t>Game Engine Entities</a:t>
            </a:r>
          </a:p>
        </p:txBody>
      </p:sp>
    </p:spTree>
    <p:extLst>
      <p:ext uri="{BB962C8B-B14F-4D97-AF65-F5344CB8AC3E}">
        <p14:creationId xmlns:p14="http://schemas.microsoft.com/office/powerpoint/2010/main" val="23861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 to accept the fact that concepts must be tested before fully implemented. Implementation </a:t>
            </a:r>
            <a:r>
              <a:rPr lang="en-US" dirty="0"/>
              <a:t>of the first </a:t>
            </a:r>
            <a:r>
              <a:rPr lang="en-US" dirty="0" smtClean="0"/>
              <a:t>few concepts eventually </a:t>
            </a:r>
            <a:r>
              <a:rPr lang="en-US" dirty="0"/>
              <a:t>led to the current one after testing and playing around with </a:t>
            </a:r>
            <a:r>
              <a:rPr lang="en-US" dirty="0" smtClean="0"/>
              <a:t>them.</a:t>
            </a:r>
            <a:endParaRPr lang="en-US" dirty="0" smtClean="0"/>
          </a:p>
          <a:p>
            <a:r>
              <a:rPr lang="en-US" dirty="0" smtClean="0"/>
              <a:t>Instructor </a:t>
            </a:r>
            <a:r>
              <a:rPr lang="en-US" dirty="0" smtClean="0"/>
              <a:t>helped narrow down the scope of the </a:t>
            </a:r>
            <a:r>
              <a:rPr lang="en-US" dirty="0" smtClean="0"/>
              <a:t>project - helped </a:t>
            </a:r>
            <a:r>
              <a:rPr lang="en-US" dirty="0" smtClean="0"/>
              <a:t>focus on a well defined set of features.</a:t>
            </a:r>
          </a:p>
          <a:p>
            <a:r>
              <a:rPr lang="en-US" dirty="0" smtClean="0"/>
              <a:t>New technologies – </a:t>
            </a:r>
            <a:r>
              <a:rPr lang="en-US" dirty="0" smtClean="0"/>
              <a:t>play around </a:t>
            </a:r>
            <a:r>
              <a:rPr lang="en-US" dirty="0" smtClean="0"/>
              <a:t>and </a:t>
            </a:r>
            <a:r>
              <a:rPr lang="en-US" dirty="0" smtClean="0"/>
              <a:t>learn. </a:t>
            </a:r>
          </a:p>
        </p:txBody>
      </p:sp>
    </p:spTree>
    <p:extLst>
      <p:ext uri="{BB962C8B-B14F-4D97-AF65-F5344CB8AC3E}">
        <p14:creationId xmlns:p14="http://schemas.microsoft.com/office/powerpoint/2010/main" val="842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883</Words>
  <Application>Microsoft Office PowerPoint</Application>
  <PresentationFormat>On-screen Show (4:3)</PresentationFormat>
  <Paragraphs>150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PRODIGY</vt:lpstr>
      <vt:lpstr>Prodigy is a Game Based  E-Learning Tool</vt:lpstr>
      <vt:lpstr>Goal</vt:lpstr>
      <vt:lpstr>The Problem:  Keeping Learners Motivated</vt:lpstr>
      <vt:lpstr>What Makes Things Fun  To Learn? </vt:lpstr>
      <vt:lpstr>Implementing computer game design principles</vt:lpstr>
      <vt:lpstr>Problems Encountered</vt:lpstr>
      <vt:lpstr>Problems Encountered (cont.)</vt:lpstr>
      <vt:lpstr>Solutions</vt:lpstr>
      <vt:lpstr>Solutions (cont.)</vt:lpstr>
      <vt:lpstr>Lessons Learned</vt:lpstr>
      <vt:lpstr>Open Assignments</vt:lpstr>
      <vt:lpstr>Work Plan</vt:lpstr>
      <vt:lpstr>FIN</vt:lpstr>
      <vt:lpstr>Typical Multi-Choice Question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162</cp:revision>
  <dcterms:created xsi:type="dcterms:W3CDTF">2012-12-13T08:42:29Z</dcterms:created>
  <dcterms:modified xsi:type="dcterms:W3CDTF">2013-04-09T15:34:08Z</dcterms:modified>
</cp:coreProperties>
</file>