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9" r:id="rId3"/>
    <p:sldId id="308" r:id="rId4"/>
    <p:sldId id="304" r:id="rId5"/>
    <p:sldId id="307" r:id="rId6"/>
    <p:sldId id="310" r:id="rId7"/>
    <p:sldId id="305" r:id="rId8"/>
    <p:sldId id="309" r:id="rId9"/>
    <p:sldId id="292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87" autoAdjust="0"/>
    <p:restoredTop sz="82737" autoAdjust="0"/>
  </p:normalViewPr>
  <p:slideViewPr>
    <p:cSldViewPr>
      <p:cViewPr varScale="1">
        <p:scale>
          <a:sx n="96" d="100"/>
          <a:sy n="96" d="100"/>
        </p:scale>
        <p:origin x="-8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10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448F1-596F-4AB9-A56D-16083E7AE42A}" type="datetimeFigureOut">
              <a:rPr lang="en-US" smtClean="0"/>
              <a:t>28-May-13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82216-47A2-46C1-A6DA-1DB678971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50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BEF6E-023C-4E07-9230-A81855F3CD1E}" type="datetimeFigureOut">
              <a:rPr lang="en-US" smtClean="0"/>
              <a:t>28-May-13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CC1AD-58B2-480A-9EDB-131BB3C27D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78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Prodigy</a:t>
            </a:r>
            <a:r>
              <a:rPr lang="en-US" baseline="0" dirty="0" smtClean="0"/>
              <a:t> is a game based learning tool for English grammar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CC1AD-58B2-480A-9EDB-131BB3C27DF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25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CC1AD-58B2-480A-9EDB-131BB3C27DF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15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28-May-13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90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28-May-13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1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28-May-13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14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28-May-13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6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28-May-13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2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28-May-13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8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28-May-13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0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28-May-13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9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28-May-13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8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28-May-13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8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28-May-13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2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AABF7-5FD0-4A40-8B3C-6B102F08AD95}" type="datetimeFigureOut">
              <a:rPr lang="en-US" smtClean="0"/>
              <a:t>28-May-13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680D5-9A83-4794-A85E-A6F093A02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8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17526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smtClean="0">
                <a:ln w="19050"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OBOLD" pitchFamily="2" charset="0"/>
              </a:rPr>
              <a:t>PRODIGY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ROBOLD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700" y="2819400"/>
            <a:ext cx="6400800" cy="762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 Kings of the House" pitchFamily="2" charset="0"/>
              </a:rPr>
              <a:t>Power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 Kings of the House" pitchFamily="2" charset="0"/>
              </a:rPr>
              <a:t>Up Your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 Kings of the House" pitchFamily="2" charset="0"/>
              </a:rPr>
              <a:t>Grammar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e Kings of the House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09700" y="4267200"/>
            <a:ext cx="6400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Academic Instructor</a:t>
            </a:r>
          </a:p>
          <a:p>
            <a:r>
              <a:rPr lang="en-US" sz="37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Dr. Meirav Taieb-Maimon</a:t>
            </a:r>
            <a:endParaRPr lang="en-US" sz="37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447800" y="5562600"/>
            <a:ext cx="6400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By Guy Manzurola</a:t>
            </a:r>
            <a:endParaRPr lang="en-US" sz="26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5966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OBOLD" pitchFamily="2" charset="0"/>
              </a:rPr>
              <a:t>FIN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ROBOLD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2819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OBOLD" pitchFamily="2" charset="0"/>
              </a:rPr>
              <a:t>GOOD LUCK</a:t>
            </a:r>
            <a:r>
              <a:rPr lang="en-US" sz="6600" dirty="0" smtClean="0">
                <a:latin typeface="The Kings of the House" pitchFamily="2" charset="0"/>
              </a:rPr>
              <a:t>!</a:t>
            </a:r>
            <a:endParaRPr lang="en-US" sz="6600" dirty="0">
              <a:latin typeface="The Kings of the Hous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uy\Dropbox\GuysStuff\Projects\Prodigy\Documentation\Seminar\Seminar Mtg 2 - Literature Review\Wild-Gamer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221"/>
          <a:stretch/>
        </p:blipFill>
        <p:spPr bwMode="auto">
          <a:xfrm>
            <a:off x="228600" y="2446986"/>
            <a:ext cx="4168346" cy="420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2743200"/>
            <a:ext cx="586740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OBOLD" pitchFamily="2" charset="0"/>
              </a:rPr>
              <a:t>The Solution:</a:t>
            </a:r>
          </a:p>
          <a:p>
            <a:pPr marL="0" indent="0">
              <a:buNone/>
            </a:pPr>
            <a:r>
              <a:rPr lang="en-US" sz="3600" dirty="0" smtClean="0">
                <a:ln w="19050">
                  <a:noFill/>
                </a:ln>
                <a:latin typeface="Aharoni" pitchFamily="2" charset="-79"/>
                <a:cs typeface="Aharoni" pitchFamily="2" charset="-79"/>
              </a:rPr>
              <a:t>Create an e-learning tool using design principles from computer games</a:t>
            </a:r>
            <a:r>
              <a:rPr lang="en-US" sz="4000" dirty="0" smtClean="0">
                <a:ln w="19050">
                  <a:noFill/>
                </a:ln>
              </a:rPr>
              <a:t>.</a:t>
            </a:r>
            <a:endParaRPr lang="en-US" sz="4000" dirty="0">
              <a:ln w="19050">
                <a:noFill/>
              </a:ln>
            </a:endParaRPr>
          </a:p>
          <a:p>
            <a:pPr marL="0" indent="0" algn="ctr">
              <a:buNone/>
            </a:pPr>
            <a:endParaRPr lang="en-US" sz="3900" b="1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914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OBOLD" pitchFamily="2" charset="0"/>
              </a:rPr>
              <a:t>The Problem:</a:t>
            </a:r>
            <a:r>
              <a:rPr lang="en-US" sz="4000" dirty="0" smtClean="0">
                <a:solidFill>
                  <a:schemeClr val="accent2"/>
                </a:solidFill>
                <a:latin typeface="GROBOLD" pitchFamily="2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sz="4000" dirty="0" smtClean="0">
                <a:ln w="19050">
                  <a:noFill/>
                </a:ln>
                <a:latin typeface="Aharoni" pitchFamily="2" charset="-79"/>
                <a:cs typeface="Aharoni" pitchFamily="2" charset="-79"/>
              </a:rPr>
              <a:t>Keeping Learners Motivated</a:t>
            </a:r>
            <a:endParaRPr lang="en-US" sz="4000" dirty="0">
              <a:ln w="19050">
                <a:noFill/>
              </a:ln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6" name="Picture 2" descr="C:\Users\guy\Dropbox\GuysStuff\Projects\Prodigy\Documentation\Seminar\Seminar Mtg 2 - Literature Review\5-bored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1637"/>
          <a:stretch/>
        </p:blipFill>
        <p:spPr bwMode="auto">
          <a:xfrm>
            <a:off x="6781800" y="228600"/>
            <a:ext cx="2139663" cy="242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74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OBOLD" pitchFamily="2" charset="0"/>
              </a:rPr>
              <a:t>Design and Architecture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ROBOLD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haroni" pitchFamily="2" charset="-79"/>
                <a:cs typeface="Aharoni" pitchFamily="2" charset="-79"/>
              </a:rPr>
              <a:t>Server: Java Servlets, Jersey for a </a:t>
            </a:r>
            <a:r>
              <a:rPr lang="en-US" sz="3600" dirty="0" err="1" smtClean="0">
                <a:latin typeface="Aharoni" pitchFamily="2" charset="-79"/>
                <a:cs typeface="Aharoni" pitchFamily="2" charset="-79"/>
              </a:rPr>
              <a:t>RESTful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 architecture, </a:t>
            </a:r>
            <a:r>
              <a:rPr lang="en-US" sz="3600" dirty="0" err="1" smtClean="0">
                <a:latin typeface="Aharoni" pitchFamily="2" charset="-79"/>
                <a:cs typeface="Aharoni" pitchFamily="2" charset="-79"/>
              </a:rPr>
              <a:t>Hiberante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 as ORM. Single REST entry point to application. “Query Module”.</a:t>
            </a:r>
          </a:p>
          <a:p>
            <a:r>
              <a:rPr lang="en-US" sz="3600" dirty="0" smtClean="0">
                <a:latin typeface="Aharoni" pitchFamily="2" charset="-79"/>
                <a:cs typeface="Aharoni" pitchFamily="2" charset="-79"/>
              </a:rPr>
              <a:t>Database: </a:t>
            </a:r>
            <a:r>
              <a:rPr lang="en-US" sz="3600" dirty="0" err="1" smtClean="0">
                <a:latin typeface="Aharoni" pitchFamily="2" charset="-79"/>
                <a:cs typeface="Aharoni" pitchFamily="2" charset="-79"/>
              </a:rPr>
              <a:t>Mysql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.</a:t>
            </a:r>
          </a:p>
          <a:p>
            <a:r>
              <a:rPr lang="en-US" sz="3600" dirty="0" smtClean="0">
                <a:latin typeface="Aharoni" pitchFamily="2" charset="-79"/>
                <a:cs typeface="Aharoni" pitchFamily="2" charset="-79"/>
              </a:rPr>
              <a:t>Client: HTML5. Built a small VM framework (pure JS).</a:t>
            </a:r>
          </a:p>
        </p:txBody>
      </p:sp>
    </p:spTree>
    <p:extLst>
      <p:ext uri="{BB962C8B-B14F-4D97-AF65-F5344CB8AC3E}">
        <p14:creationId xmlns:p14="http://schemas.microsoft.com/office/powerpoint/2010/main" val="2791293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Canvas 63"/>
          <p:cNvGrpSpPr/>
          <p:nvPr/>
        </p:nvGrpSpPr>
        <p:grpSpPr>
          <a:xfrm>
            <a:off x="1404597" y="76200"/>
            <a:ext cx="6063003" cy="6699504"/>
            <a:chOff x="0" y="0"/>
            <a:chExt cx="4410075" cy="7105650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4410075" cy="7105650"/>
            </a:xfrm>
            <a:prstGeom prst="rect">
              <a:avLst/>
            </a:prstGeom>
          </p:spPr>
        </p:sp>
        <p:sp>
          <p:nvSpPr>
            <p:cNvPr id="22" name="Rectangle 21"/>
            <p:cNvSpPr/>
            <p:nvPr/>
          </p:nvSpPr>
          <p:spPr>
            <a:xfrm>
              <a:off x="1685924" y="6093952"/>
              <a:ext cx="2351066" cy="877348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Arial"/>
                </a:rPr>
                <a:t>MySQL Database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254035" y="4943064"/>
              <a:ext cx="0" cy="1102707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29"/>
            <p:cNvSpPr txBox="1"/>
            <p:nvPr/>
          </p:nvSpPr>
          <p:spPr>
            <a:xfrm>
              <a:off x="1046775" y="4624915"/>
              <a:ext cx="640080" cy="26606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effectLst/>
                  <a:latin typeface="Times New Roman"/>
                  <a:ea typeface="Calibri"/>
                  <a:cs typeface="Arial"/>
                </a:rPr>
                <a:t>Hibernate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685924" y="2857515"/>
              <a:ext cx="2276475" cy="190427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ea typeface="Times New Roman"/>
                  <a:cs typeface="Arial"/>
                </a:rPr>
                <a:t>Tomcat 7 </a:t>
              </a:r>
              <a:endParaRPr lang="en-US" sz="1100" dirty="0">
                <a:effectLst/>
                <a:ea typeface="Times New Roman"/>
                <a:cs typeface="Arial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685924" y="128786"/>
              <a:ext cx="2276475" cy="1438098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Arial"/>
                </a:rPr>
                <a:t>HTML5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Arial"/>
                </a:rPr>
                <a:t>(JavaScript, CSS3)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800347" y="3256296"/>
              <a:ext cx="1076327" cy="69544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ea typeface="Times New Roman"/>
                  <a:cs typeface="Arial"/>
                </a:rPr>
                <a:t>Model Entities</a:t>
              </a:r>
              <a:endParaRPr lang="en-US" sz="1100" dirty="0">
                <a:effectLst/>
                <a:ea typeface="Times New Roman"/>
                <a:cs typeface="Arial"/>
              </a:endParaRPr>
            </a:p>
          </p:txBody>
        </p:sp>
        <p:sp>
          <p:nvSpPr>
            <p:cNvPr id="33" name="Text Box 29"/>
            <p:cNvSpPr txBox="1"/>
            <p:nvPr/>
          </p:nvSpPr>
          <p:spPr>
            <a:xfrm>
              <a:off x="3234985" y="2084557"/>
              <a:ext cx="725805" cy="28505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effectLst/>
                  <a:latin typeface="Times New Roman"/>
                  <a:ea typeface="Calibri"/>
                  <a:cs typeface="Arial"/>
                </a:rPr>
                <a:t>HTTP GET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771649" y="3256591"/>
              <a:ext cx="952500" cy="1438528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ea typeface="Times New Roman"/>
                  <a:cs typeface="Arial"/>
                </a:rPr>
                <a:t>REST Resources</a:t>
              </a:r>
              <a:endParaRPr lang="en-US" sz="1100" dirty="0">
                <a:effectLst/>
                <a:ea typeface="Times New Roman"/>
                <a:cs typeface="Arial"/>
              </a:endParaRPr>
            </a:p>
          </p:txBody>
        </p:sp>
        <p:sp>
          <p:nvSpPr>
            <p:cNvPr id="35" name="Text Box 29"/>
            <p:cNvSpPr txBox="1"/>
            <p:nvPr/>
          </p:nvSpPr>
          <p:spPr>
            <a:xfrm>
              <a:off x="1924049" y="2085134"/>
              <a:ext cx="462915" cy="28448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effectLst/>
                  <a:latin typeface="Times New Roman"/>
                  <a:ea typeface="Calibri"/>
                  <a:cs typeface="Arial"/>
                </a:rPr>
                <a:t>JSON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800348" y="4037893"/>
              <a:ext cx="1076326" cy="64720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ea typeface="Times New Roman"/>
                  <a:cs typeface="Arial"/>
                </a:rPr>
                <a:t>Hibernate ORM</a:t>
              </a:r>
              <a:endParaRPr lang="en-US" sz="1100" dirty="0">
                <a:effectLst/>
                <a:ea typeface="Times New Roman"/>
                <a:cs typeface="Arial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181350" y="1729741"/>
              <a:ext cx="0" cy="956309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2486025" y="1729741"/>
              <a:ext cx="0" cy="956309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2543175" y="4943475"/>
              <a:ext cx="0" cy="1092333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 Box 55"/>
            <p:cNvSpPr txBox="1"/>
            <p:nvPr/>
          </p:nvSpPr>
          <p:spPr>
            <a:xfrm>
              <a:off x="266699" y="579673"/>
              <a:ext cx="743585" cy="4394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effectLst/>
                  <a:ea typeface="Times New Roman"/>
                  <a:cs typeface="Arial"/>
                </a:rPr>
                <a:t>Top Tier</a:t>
              </a:r>
              <a:endParaRPr lang="en-US" sz="1100" dirty="0">
                <a:effectLst/>
                <a:ea typeface="Times New Roman"/>
                <a:cs typeface="Arial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spc="100" dirty="0">
                  <a:effectLst/>
                  <a:ea typeface="Times New Roman"/>
                  <a:cs typeface="Arial"/>
                </a:rPr>
                <a:t>Client</a:t>
              </a:r>
              <a:endParaRPr lang="en-US" sz="1100" dirty="0">
                <a:effectLst/>
                <a:ea typeface="Times New Roman"/>
                <a:cs typeface="Arial"/>
              </a:endParaRPr>
            </a:p>
          </p:txBody>
        </p:sp>
        <p:sp>
          <p:nvSpPr>
            <p:cNvPr id="41" name="Text Box 29"/>
            <p:cNvSpPr txBox="1"/>
            <p:nvPr/>
          </p:nvSpPr>
          <p:spPr>
            <a:xfrm>
              <a:off x="259670" y="3527679"/>
              <a:ext cx="796290" cy="43878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effectLst/>
                  <a:latin typeface="Times New Roman"/>
                  <a:ea typeface="Calibri"/>
                  <a:cs typeface="Arial"/>
                </a:rPr>
                <a:t>Middle Tier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spc="100" dirty="0">
                  <a:effectLst/>
                  <a:latin typeface="Times New Roman"/>
                  <a:ea typeface="Calibri"/>
                  <a:cs typeface="Arial"/>
                </a:rPr>
                <a:t>Server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2" name="Text Box 29"/>
            <p:cNvSpPr txBox="1"/>
            <p:nvPr/>
          </p:nvSpPr>
          <p:spPr>
            <a:xfrm>
              <a:off x="1083900" y="1425672"/>
              <a:ext cx="481965" cy="267324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effectLst/>
                  <a:latin typeface="Times New Roman"/>
                  <a:ea typeface="Calibri"/>
                  <a:cs typeface="Arial"/>
                </a:rPr>
                <a:t>AJAX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3" name="Text Box 29"/>
            <p:cNvSpPr txBox="1"/>
            <p:nvPr/>
          </p:nvSpPr>
          <p:spPr>
            <a:xfrm>
              <a:off x="150497" y="6327837"/>
              <a:ext cx="1035685" cy="4381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effectLst/>
                  <a:latin typeface="Times New Roman"/>
                  <a:ea typeface="Calibri"/>
                  <a:cs typeface="Arial"/>
                </a:rPr>
                <a:t>Bottom Tier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spc="100" dirty="0">
                  <a:effectLst/>
                  <a:latin typeface="Times New Roman"/>
                  <a:ea typeface="Calibri"/>
                  <a:cs typeface="Arial"/>
                </a:rPr>
                <a:t>Database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>
              <a:off x="1143003" y="1647668"/>
              <a:ext cx="2847340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 Box 29"/>
            <p:cNvSpPr txBox="1"/>
            <p:nvPr/>
          </p:nvSpPr>
          <p:spPr>
            <a:xfrm>
              <a:off x="1095378" y="2549271"/>
              <a:ext cx="469265" cy="2667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effectLst/>
                  <a:latin typeface="Times New Roman"/>
                  <a:ea typeface="Calibri"/>
                  <a:cs typeface="Arial"/>
                </a:rPr>
                <a:t>REST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6" name="Text Box 29"/>
            <p:cNvSpPr txBox="1"/>
            <p:nvPr/>
          </p:nvSpPr>
          <p:spPr>
            <a:xfrm>
              <a:off x="1944369" y="5321325"/>
              <a:ext cx="1932305" cy="28448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effectLst/>
                  <a:latin typeface="Times New Roman"/>
                  <a:ea typeface="Calibri"/>
                  <a:cs typeface="Arial"/>
                </a:rPr>
                <a:t>Tomcat Managed Connection Pooling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flipH="1">
              <a:off x="1142026" y="2780083"/>
              <a:ext cx="2848317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1095378" y="4856320"/>
              <a:ext cx="2894965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366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OBOLD" pitchFamily="2" charset="0"/>
              </a:rPr>
              <a:t>Use Cases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ROBOLD" pitchFamily="2" charset="0"/>
            </a:endParaRPr>
          </a:p>
        </p:txBody>
      </p:sp>
      <p:pic>
        <p:nvPicPr>
          <p:cNvPr id="1027" name="Picture 3" descr="C:\Users\Guy\Dropbox\GuysStuff\Projects\Prodigy\Documentation\Diagrams\ProdigyUseCas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21296"/>
            <a:ext cx="6972300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997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OBOLD" pitchFamily="2" charset="0"/>
              </a:rPr>
              <a:t>Database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ROBOLD" pitchFamily="2" charset="0"/>
            </a:endParaRPr>
          </a:p>
        </p:txBody>
      </p:sp>
      <p:pic>
        <p:nvPicPr>
          <p:cNvPr id="1026" name="Picture 2" descr="C:\Users\guy\Dropbox\GuysStuff\Projects\Prodigy\Documentation\Diagrams\databaseEntiti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7350"/>
            <a:ext cx="818197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661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uy\Dropbox\GuysStuff\Projects\Prodigy\Documentation\Diagrams\ProdigyScree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200"/>
            <a:ext cx="7153275" cy="669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14800" y="152400"/>
            <a:ext cx="4648200" cy="7620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OBOLD" pitchFamily="2" charset="0"/>
              </a:rPr>
              <a:t>Screen Layout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RO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87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OBOLD" pitchFamily="2" charset="0"/>
              </a:rPr>
              <a:t>Pending QA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OBOLD" pitchFamily="2" charset="0"/>
              </a:rPr>
              <a:t>Tests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ROBOLD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Use case testing in a production environment.</a:t>
            </a:r>
          </a:p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Input/output testing of server module.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4980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OBOLD" pitchFamily="2" charset="0"/>
              </a:rPr>
              <a:t>Pending Experiments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ROBOLD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Usability / Web Usability</a:t>
            </a:r>
          </a:p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Motivation increase as a result of using the tool.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2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4783</TotalTime>
  <Words>166</Words>
  <Application>Microsoft Office PowerPoint</Application>
  <PresentationFormat>On-screen Show (4:3)</PresentationFormat>
  <Paragraphs>46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PRODIGY</vt:lpstr>
      <vt:lpstr>PowerPoint Presentation</vt:lpstr>
      <vt:lpstr>Design and Architecture</vt:lpstr>
      <vt:lpstr>PowerPoint Presentation</vt:lpstr>
      <vt:lpstr>Use Cases</vt:lpstr>
      <vt:lpstr>Database </vt:lpstr>
      <vt:lpstr>Screen Layout</vt:lpstr>
      <vt:lpstr>Pending QA Tests</vt:lpstr>
      <vt:lpstr>Pending Experiments</vt:lpstr>
      <vt:lpstr>FIN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</dc:creator>
  <cp:lastModifiedBy>Guy</cp:lastModifiedBy>
  <cp:revision>196</cp:revision>
  <dcterms:created xsi:type="dcterms:W3CDTF">2012-12-13T08:42:29Z</dcterms:created>
  <dcterms:modified xsi:type="dcterms:W3CDTF">2013-05-28T13:07:22Z</dcterms:modified>
</cp:coreProperties>
</file>