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15" r:id="rId4"/>
    <p:sldId id="318" r:id="rId5"/>
    <p:sldId id="319" r:id="rId6"/>
    <p:sldId id="325" r:id="rId7"/>
    <p:sldId id="329" r:id="rId8"/>
    <p:sldId id="331" r:id="rId9"/>
    <p:sldId id="321" r:id="rId10"/>
    <p:sldId id="304" r:id="rId11"/>
    <p:sldId id="328" r:id="rId12"/>
    <p:sldId id="326" r:id="rId13"/>
    <p:sldId id="322" r:id="rId14"/>
    <p:sldId id="323" r:id="rId15"/>
    <p:sldId id="327" r:id="rId16"/>
    <p:sldId id="32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4518"/>
    <a:srgbClr val="E0782D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7" autoAdjust="0"/>
    <p:restoredTop sz="82737" autoAdjust="0"/>
  </p:normalViewPr>
  <p:slideViewPr>
    <p:cSldViewPr>
      <p:cViewPr>
        <p:scale>
          <a:sx n="100" d="100"/>
          <a:sy n="100" d="100"/>
        </p:scale>
        <p:origin x="-93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448F1-596F-4AB9-A56D-16083E7AE42A}" type="datetimeFigureOut">
              <a:rPr lang="en-US" smtClean="0"/>
              <a:t>22-Jun-13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2216-47A2-46C1-A6DA-1DB678971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50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EF6E-023C-4E07-9230-A81855F3CD1E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CC1AD-58B2-480A-9EDB-131BB3C27D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Prodigy</a:t>
            </a:r>
            <a:r>
              <a:rPr lang="en-US" baseline="0" dirty="0" smtClean="0"/>
              <a:t> is a game based learning tool for English grammar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2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082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0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4850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629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08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806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027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291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8821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844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19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ABF7-5FD0-4A40-8B3C-6B102F08AD95}" type="datetimeFigureOut">
              <a:rPr lang="en-US" smtClean="0"/>
              <a:t>22-Jun-13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80D5-9A83-4794-A85E-A6F093A02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62.219.48.86:5000/prodig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2514600" y="5486400"/>
            <a:ext cx="4215809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/>
                </a:solidFill>
                <a:latin typeface="Britannic Bold" pitchFamily="34" charset="0"/>
                <a:ea typeface="Adobe Song Std L" pitchFamily="18" charset="-128"/>
                <a:cs typeface="Aharoni" pitchFamily="2" charset="-79"/>
              </a:rPr>
              <a:t>Academic Instructor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ritannic Bold" pitchFamily="34" charset="0"/>
                <a:ea typeface="Adobe Song Std L" pitchFamily="18" charset="-128"/>
                <a:cs typeface="Aharoni" pitchFamily="2" charset="-79"/>
              </a:rPr>
              <a:t>Dr. Meirav Taieb-Maimon</a:t>
            </a:r>
            <a:endParaRPr lang="en-US" sz="2000" dirty="0">
              <a:solidFill>
                <a:schemeClr val="tx1"/>
              </a:solidFill>
              <a:latin typeface="Britannic Bold" pitchFamily="34" charset="0"/>
              <a:ea typeface="Adobe Song Std L" pitchFamily="18" charset="-128"/>
              <a:cs typeface="Aharoni" pitchFamily="2" charset="-79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22304" y="4191000"/>
            <a:ext cx="3124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Kristen ITC" pitchFamily="66" charset="0"/>
                <a:ea typeface="Adobe Fangsong Std R" pitchFamily="18" charset="-128"/>
                <a:cs typeface="Aharoni" pitchFamily="2" charset="-79"/>
              </a:rPr>
              <a:t>By</a:t>
            </a:r>
            <a:r>
              <a:rPr lang="en-US" sz="2600" dirty="0" smtClean="0">
                <a:solidFill>
                  <a:schemeClr val="tx1"/>
                </a:solidFill>
                <a:latin typeface="Kristen ITC" pitchFamily="66" charset="0"/>
                <a:ea typeface="Adobe Fangsong Std R" pitchFamily="18" charset="-128"/>
                <a:cs typeface="Aharoni" pitchFamily="2" charset="-79"/>
              </a:rPr>
              <a:t>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Kristen ITC" pitchFamily="66" charset="0"/>
                <a:ea typeface="Adobe Fangsong Std R" pitchFamily="18" charset="-128"/>
                <a:cs typeface="Aharoni" pitchFamily="2" charset="-79"/>
              </a:rPr>
              <a:t>Guy Manzurola</a:t>
            </a:r>
            <a:endParaRPr lang="en-US" sz="2200" dirty="0">
              <a:solidFill>
                <a:schemeClr val="tx1"/>
              </a:solidFill>
              <a:latin typeface="Kristen ITC" pitchFamily="66" charset="0"/>
              <a:ea typeface="Adobe Fangsong Std R" pitchFamily="18" charset="-128"/>
              <a:cs typeface="Aharoni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1143000"/>
            <a:ext cx="4444409" cy="1169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1"/>
            <a:r>
              <a:rPr lang="en-US" sz="7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howcard Gothic" pitchFamily="82" charset="0"/>
              </a:rPr>
              <a:t>PRODIGY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2036802"/>
            <a:ext cx="3886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000" b="1" dirty="0">
                <a:ln w="12700" cap="flat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241300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howcard Gothic" pitchFamily="82" charset="0"/>
              </a:rPr>
              <a:t>Gamified Learning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3398" y="2717393"/>
            <a:ext cx="785480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 smtClean="0">
                <a:latin typeface="Britannic Bold" pitchFamily="34" charset="0"/>
              </a:rPr>
              <a:t>110</a:t>
            </a:r>
          </a:p>
          <a:p>
            <a:pPr algn="ctr"/>
            <a:r>
              <a:rPr lang="en-US" sz="2500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A game </a:t>
            </a:r>
            <a:r>
              <a:rPr lang="en-US" sz="25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based </a:t>
            </a:r>
            <a:r>
              <a:rPr lang="en-US" sz="2500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E-learning tool </a:t>
            </a:r>
            <a:r>
              <a:rPr lang="en-US" sz="25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for </a:t>
            </a:r>
            <a:endParaRPr lang="en-US" sz="2500" dirty="0" smtClean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ritannic Bold" pitchFamily="34" charset="0"/>
            </a:endParaRPr>
          </a:p>
          <a:p>
            <a:pPr algn="ctr"/>
            <a:r>
              <a:rPr lang="en-US" sz="2500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English </a:t>
            </a:r>
            <a:r>
              <a:rPr lang="en-US" sz="25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grammar practice</a:t>
            </a:r>
          </a:p>
        </p:txBody>
      </p:sp>
    </p:spTree>
    <p:extLst>
      <p:ext uri="{BB962C8B-B14F-4D97-AF65-F5344CB8AC3E}">
        <p14:creationId xmlns:p14="http://schemas.microsoft.com/office/powerpoint/2010/main" val="27596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BEHIND the SCENES </a:t>
            </a:r>
            <a:r>
              <a:rPr lang="en-US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(example)</a:t>
            </a:r>
            <a:endParaRPr lang="en-US" sz="2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Showcard Gothic" pitchFamily="8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20514" y="1695826"/>
            <a:ext cx="1687659" cy="1457933"/>
            <a:chOff x="26392372" y="32141698"/>
            <a:chExt cx="3895392" cy="3365145"/>
          </a:xfrm>
        </p:grpSpPr>
        <p:sp>
          <p:nvSpPr>
            <p:cNvPr id="4" name="Rounded Rectangle 3"/>
            <p:cNvSpPr/>
            <p:nvPr/>
          </p:nvSpPr>
          <p:spPr>
            <a:xfrm>
              <a:off x="26392372" y="32141698"/>
              <a:ext cx="3895392" cy="3365145"/>
            </a:xfrm>
            <a:prstGeom prst="roundRect">
              <a:avLst/>
            </a:prstGeom>
            <a:ln w="762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6" descr="C:\Users\Guy\Dropbox\GuysStuff\Projects\Prodigy\Documentation\Seminar\Poster\MySQL 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055" y="33185816"/>
              <a:ext cx="2468014" cy="1276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822671" y="3153760"/>
            <a:ext cx="1683779" cy="1454581"/>
            <a:chOff x="17681554" y="32035355"/>
            <a:chExt cx="3895392" cy="3365145"/>
          </a:xfrm>
        </p:grpSpPr>
        <p:sp>
          <p:nvSpPr>
            <p:cNvPr id="7" name="Rounded Rectangle 6"/>
            <p:cNvSpPr/>
            <p:nvPr/>
          </p:nvSpPr>
          <p:spPr>
            <a:xfrm>
              <a:off x="17681554" y="32035355"/>
              <a:ext cx="3895392" cy="3365145"/>
            </a:xfrm>
            <a:prstGeom prst="roundRect">
              <a:avLst/>
            </a:prstGeom>
            <a:gradFill>
              <a:gsLst>
                <a:gs pos="100000">
                  <a:schemeClr val="accent3">
                    <a:lumMod val="20000"/>
                    <a:lumOff val="80000"/>
                  </a:schemeClr>
                </a:gs>
                <a:gs pos="0">
                  <a:schemeClr val="bg2">
                    <a:lumMod val="0"/>
                    <a:lumOff val="100000"/>
                  </a:schemeClr>
                </a:gs>
                <a:gs pos="100000">
                  <a:schemeClr val="bg2">
                    <a:lumMod val="0"/>
                  </a:schemeClr>
                </a:gs>
              </a:gsLst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5" descr="C:\Users\Guy\Dropbox\GuysStuff\Projects\Prodigy\Documentation\Seminar\Seminar Mtg 2 - Literature Review\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0377" y="32809102"/>
              <a:ext cx="2047864" cy="1361830"/>
            </a:xfrm>
            <a:prstGeom prst="rect">
              <a:avLst/>
            </a:prstGeom>
            <a:noFill/>
            <a:extLst/>
          </p:spPr>
        </p:pic>
        <p:pic>
          <p:nvPicPr>
            <p:cNvPr id="9" name="Picture 3" descr="C:\Users\Guy\Dropbox\GuysStuff\Projects\Prodigy\Documentation\Seminar\Seminar Mtg 2 - Literature Review\java-square-300x30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4193" y="32464369"/>
              <a:ext cx="1706563" cy="1706563"/>
            </a:xfrm>
            <a:prstGeom prst="rect">
              <a:avLst/>
            </a:prstGeom>
            <a:noFill/>
            <a:extLst/>
          </p:spPr>
        </p:pic>
        <p:pic>
          <p:nvPicPr>
            <p:cNvPr id="10" name="Picture 15" descr="C:\Users\Guy\Dropbox\GuysStuff\Projects\Prodigy\Documentation\Seminar\Poster\hibernate_logo_a1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8209" y="34183848"/>
              <a:ext cx="3446327" cy="956356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685800" y="4608341"/>
            <a:ext cx="2039391" cy="1485657"/>
            <a:chOff x="4293880" y="31683820"/>
            <a:chExt cx="4619401" cy="3365145"/>
          </a:xfrm>
        </p:grpSpPr>
        <p:sp>
          <p:nvSpPr>
            <p:cNvPr id="12" name="Rounded Rectangle 11"/>
            <p:cNvSpPr/>
            <p:nvPr/>
          </p:nvSpPr>
          <p:spPr>
            <a:xfrm>
              <a:off x="4655885" y="31683820"/>
              <a:ext cx="3895392" cy="3365145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3000"/>
                    <a:lumOff val="27000"/>
                  </a:schemeClr>
                </a:gs>
                <a:gs pos="39000">
                  <a:schemeClr val="accent6">
                    <a:lumMod val="40000"/>
                    <a:lumOff val="60000"/>
                  </a:schemeClr>
                </a:gs>
                <a:gs pos="52000">
                  <a:schemeClr val="dk1">
                    <a:tint val="15000"/>
                    <a:satMod val="350000"/>
                    <a:lumMod val="78000"/>
                    <a:lumOff val="22000"/>
                  </a:schemeClr>
                </a:gs>
              </a:gsLst>
            </a:gra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6" descr="C:\Users\Guy\Dropbox\GuysStuff\Projects\Prodigy\Documentation\Seminar\Poster\html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880" y="31839754"/>
              <a:ext cx="4619401" cy="310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Elbow Connector 17"/>
          <p:cNvCxnSpPr>
            <a:stCxn id="4" idx="1"/>
            <a:endCxn id="7" idx="0"/>
          </p:cNvCxnSpPr>
          <p:nvPr/>
        </p:nvCxnSpPr>
        <p:spPr>
          <a:xfrm rot="10800000" flipV="1">
            <a:off x="4664562" y="2424792"/>
            <a:ext cx="1955953" cy="728967"/>
          </a:xfrm>
          <a:prstGeom prst="bentConnector2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12" idx="0"/>
          </p:cNvCxnSpPr>
          <p:nvPr/>
        </p:nvCxnSpPr>
        <p:spPr>
          <a:xfrm rot="10800000" flipV="1">
            <a:off x="1705497" y="3881051"/>
            <a:ext cx="2117175" cy="727290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4" idx="2"/>
          </p:cNvCxnSpPr>
          <p:nvPr/>
        </p:nvCxnSpPr>
        <p:spPr>
          <a:xfrm flipV="1">
            <a:off x="5506450" y="3153759"/>
            <a:ext cx="1957894" cy="72729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7" idx="2"/>
          </p:cNvCxnSpPr>
          <p:nvPr/>
        </p:nvCxnSpPr>
        <p:spPr>
          <a:xfrm flipV="1">
            <a:off x="2565372" y="4608341"/>
            <a:ext cx="2099189" cy="75473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60917" y="4172662"/>
            <a:ext cx="251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itchFamily="34" charset="0"/>
              </a:rPr>
              <a:t>Get exercise data where exercise id = ‘1’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8339" y="5638372"/>
            <a:ext cx="291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itchFamily="34" charset="0"/>
              </a:rPr>
              <a:t>GET /exercises/1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6779" y="1688870"/>
            <a:ext cx="251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itchFamily="34" charset="0"/>
              </a:rPr>
              <a:t>Exercise data: questions, blanks, answers, hints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7993" y="3413204"/>
            <a:ext cx="25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itchFamily="34" charset="0"/>
              </a:rPr>
              <a:t>JSON formatted data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711861" y="5102397"/>
            <a:ext cx="497543" cy="4975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howcard Gothic" pitchFamily="82" charset="0"/>
                <a:cs typeface="Arial" pitchFamily="34" charset="0"/>
              </a:rPr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5606941" y="3605513"/>
            <a:ext cx="497543" cy="4975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howcard Gothic" pitchFamily="82" charset="0"/>
                <a:cs typeface="Arial" pitchFamily="34" charset="0"/>
              </a:rPr>
              <a:t>2</a:t>
            </a:r>
            <a:endParaRPr lang="en-US" sz="25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howcard Gothic" pitchFamily="82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88461" y="2176020"/>
            <a:ext cx="497543" cy="4975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howcard Gothic" pitchFamily="82" charset="0"/>
                <a:cs typeface="Arial" pitchFamily="34" charset="0"/>
              </a:rPr>
              <a:t>3</a:t>
            </a:r>
            <a:endParaRPr lang="en-US" sz="25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howcard Gothic" pitchFamily="82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209404" y="3605513"/>
            <a:ext cx="497543" cy="49754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howcard Gothic" pitchFamily="82" charset="0"/>
                <a:cs typeface="Arial" pitchFamily="34" charset="0"/>
              </a:rPr>
              <a:t>4</a:t>
            </a:r>
            <a:endParaRPr lang="en-US" sz="25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howcard Gothic" pitchFamily="82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1100340">
            <a:off x="1314192" y="5746122"/>
            <a:ext cx="15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risten ITC" pitchFamily="66" charset="0"/>
              </a:rPr>
              <a:t>Client Tier</a:t>
            </a:r>
            <a:endParaRPr lang="en-US" dirty="0">
              <a:latin typeface="Kristen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1149486">
            <a:off x="4230327" y="4332290"/>
            <a:ext cx="15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risten ITC" pitchFamily="66" charset="0"/>
              </a:rPr>
              <a:t>Middle Tier</a:t>
            </a:r>
            <a:endParaRPr lang="en-US" dirty="0">
              <a:latin typeface="Kristen ITC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951544">
            <a:off x="7199198" y="2780307"/>
            <a:ext cx="13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risten ITC" pitchFamily="66" charset="0"/>
              </a:rPr>
              <a:t>Data Tier</a:t>
            </a:r>
            <a:endParaRPr lang="en-US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65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7" grpId="0" animBg="1"/>
      <p:bldP spid="40" grpId="0" animBg="1"/>
      <p:bldP spid="41" grpId="0" animBg="1"/>
      <p:bldP spid="42" grpId="0" animBg="1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ENGINE DEVELOPMENT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5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>
                <a:latin typeface="Kristen ITC" pitchFamily="66" charset="0"/>
              </a:rPr>
              <a:t>Based on Douglas </a:t>
            </a:r>
            <a:r>
              <a:rPr lang="en-US" sz="2200" dirty="0" err="1" smtClean="0">
                <a:latin typeface="Kristen ITC" pitchFamily="66" charset="0"/>
              </a:rPr>
              <a:t>Crockford’s</a:t>
            </a:r>
            <a:r>
              <a:rPr lang="en-US" sz="2200" dirty="0" smtClean="0">
                <a:latin typeface="Kristen ITC" pitchFamily="66" charset="0"/>
              </a:rPr>
              <a:t> functional inheritance.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latin typeface="Kristen ITC" pitchFamily="66" charset="0"/>
              </a:rPr>
              <a:t>Excellent support for separation of concerns and abstraction of data.</a:t>
            </a:r>
            <a:endParaRPr lang="en-US" sz="2800" dirty="0">
              <a:latin typeface="Kristen ITC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52800" y="2374900"/>
            <a:ext cx="21336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Impact" pitchFamily="34" charset="0"/>
              </a:rPr>
              <a:t>Entity</a:t>
            </a:r>
            <a:endParaRPr lang="en-US" sz="3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1800" y="3886200"/>
            <a:ext cx="13208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Impact" pitchFamily="34" charset="0"/>
              </a:rPr>
              <a:t>Welcome</a:t>
            </a:r>
            <a:endParaRPr lang="en-US" sz="2000" dirty="0">
              <a:latin typeface="Impact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3886200"/>
            <a:ext cx="1358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Impact" pitchFamily="34" charset="0"/>
              </a:rPr>
              <a:t>Question</a:t>
            </a:r>
            <a:endParaRPr lang="en-US" sz="2000" dirty="0">
              <a:latin typeface="Impact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9800" y="3886200"/>
            <a:ext cx="14478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Impact" pitchFamily="34" charset="0"/>
              </a:rPr>
              <a:t>Gameover</a:t>
            </a:r>
            <a:endParaRPr lang="en-US" sz="2000" dirty="0">
              <a:latin typeface="Impac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5300" y="4081502"/>
            <a:ext cx="533400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…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0" y="3886200"/>
            <a:ext cx="1358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Impact" pitchFamily="34" charset="0"/>
              </a:rPr>
              <a:t>Score</a:t>
            </a:r>
            <a:endParaRPr lang="en-US" sz="2000" dirty="0">
              <a:latin typeface="Impact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43800" y="3886200"/>
            <a:ext cx="13589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Impact" pitchFamily="34" charset="0"/>
              </a:rPr>
              <a:t>Answer</a:t>
            </a:r>
            <a:endParaRPr lang="en-US" sz="2000" dirty="0">
              <a:latin typeface="Impac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3900" y="4048204"/>
            <a:ext cx="533400" cy="5539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…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0"/>
            <a:endCxn id="4" idx="2"/>
          </p:cNvCxnSpPr>
          <p:nvPr/>
        </p:nvCxnSpPr>
        <p:spPr>
          <a:xfrm rot="5400000" flipH="1" flipV="1">
            <a:off x="2374900" y="1841500"/>
            <a:ext cx="762000" cy="332740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95650" y="2762250"/>
            <a:ext cx="762000" cy="14859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0"/>
            <a:endCxn id="4" idx="2"/>
          </p:cNvCxnSpPr>
          <p:nvPr/>
        </p:nvCxnSpPr>
        <p:spPr>
          <a:xfrm rot="16200000" flipV="1">
            <a:off x="4302125" y="3241675"/>
            <a:ext cx="762000" cy="527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0"/>
            <a:endCxn id="4" idx="2"/>
          </p:cNvCxnSpPr>
          <p:nvPr/>
        </p:nvCxnSpPr>
        <p:spPr>
          <a:xfrm rot="16200000" flipV="1">
            <a:off x="5026025" y="2517775"/>
            <a:ext cx="762000" cy="19748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  <a:endCxn id="4" idx="2"/>
          </p:cNvCxnSpPr>
          <p:nvPr/>
        </p:nvCxnSpPr>
        <p:spPr>
          <a:xfrm rot="16200000" flipV="1">
            <a:off x="5940425" y="1603375"/>
            <a:ext cx="762000" cy="3803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3200" y="47244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47244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26100" y="2241718"/>
            <a:ext cx="289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+Remove()</a:t>
            </a:r>
          </a:p>
          <a:p>
            <a:r>
              <a:rPr lang="en-US" sz="1500" dirty="0" smtClean="0">
                <a:latin typeface="Kristen ITC" pitchFamily="66" charset="0"/>
              </a:rPr>
              <a:t>+</a:t>
            </a:r>
            <a:r>
              <a:rPr lang="en-US" sz="1500" dirty="0" err="1" smtClean="0">
                <a:latin typeface="Kristen ITC" pitchFamily="66" charset="0"/>
              </a:rPr>
              <a:t>AppendTo</a:t>
            </a:r>
            <a:r>
              <a:rPr lang="en-US" sz="1500" dirty="0" smtClean="0">
                <a:latin typeface="Kristen ITC" pitchFamily="66" charset="0"/>
              </a:rPr>
              <a:t>(parent)</a:t>
            </a:r>
          </a:p>
          <a:p>
            <a:r>
              <a:rPr lang="en-US" sz="1500" dirty="0" smtClean="0">
                <a:latin typeface="Kristen ITC" pitchFamily="66" charset="0"/>
              </a:rPr>
              <a:t>+</a:t>
            </a:r>
            <a:r>
              <a:rPr lang="en-US" sz="1500" dirty="0" err="1" smtClean="0">
                <a:latin typeface="Kristen ITC" pitchFamily="66" charset="0"/>
              </a:rPr>
              <a:t>FireEvent</a:t>
            </a:r>
            <a:r>
              <a:rPr lang="en-US" sz="1500" dirty="0" smtClean="0">
                <a:latin typeface="Kristen ITC" pitchFamily="66" charset="0"/>
              </a:rPr>
              <a:t>(event)</a:t>
            </a:r>
          </a:p>
          <a:p>
            <a:r>
              <a:rPr lang="en-US" sz="1500" dirty="0" smtClean="0">
                <a:latin typeface="Kristen ITC" pitchFamily="66" charset="0"/>
              </a:rPr>
              <a:t>+On(event, handler, </a:t>
            </a:r>
            <a:r>
              <a:rPr lang="en-US" sz="1500" dirty="0" err="1" smtClean="0">
                <a:latin typeface="Kristen ITC" pitchFamily="66" charset="0"/>
              </a:rPr>
              <a:t>args</a:t>
            </a:r>
            <a:r>
              <a:rPr lang="en-US" sz="1500" dirty="0" smtClean="0">
                <a:latin typeface="Kristen ITC" pitchFamily="66" charset="0"/>
              </a:rPr>
              <a:t>)</a:t>
            </a:r>
          </a:p>
          <a:p>
            <a:r>
              <a:rPr lang="en-US" sz="1500" dirty="0" smtClean="0">
                <a:latin typeface="Kristen ITC" pitchFamily="66" charset="0"/>
              </a:rPr>
              <a:t>…</a:t>
            </a:r>
            <a:endParaRPr lang="en-US" sz="1500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4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Kristen ITC" pitchFamily="66" charset="0"/>
              </a:rPr>
              <a:t>Integral in the development process.</a:t>
            </a:r>
          </a:p>
          <a:p>
            <a:pPr marL="0" indent="0">
              <a:buNone/>
            </a:pPr>
            <a:endParaRPr lang="en-US" dirty="0">
              <a:latin typeface="Kristen ITC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Kristen ITC" pitchFamily="66" charset="0"/>
              </a:rPr>
              <a:t>Each unit developed was tested independently and then integrated.</a:t>
            </a:r>
          </a:p>
          <a:p>
            <a:pPr marL="0" indent="0">
              <a:buNone/>
            </a:pPr>
            <a:endParaRPr lang="en-US" dirty="0">
              <a:latin typeface="Kristen ITC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Kristen ITC" pitchFamily="66" charset="0"/>
              </a:rPr>
              <a:t>Client Side – plugin development.</a:t>
            </a:r>
          </a:p>
          <a:p>
            <a:pPr marL="0" indent="0">
              <a:buNone/>
            </a:pPr>
            <a:r>
              <a:rPr lang="en-US" dirty="0" smtClean="0">
                <a:latin typeface="Kristen ITC" pitchFamily="66" charset="0"/>
              </a:rPr>
              <a:t>Server Side – Resource development.</a:t>
            </a:r>
            <a:endParaRPr lang="en-US" dirty="0">
              <a:latin typeface="Kristen ITC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TESTING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Kristen ITC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Kristen ITC" pitchFamily="66" charset="0"/>
              </a:rPr>
              <a:t>Application is deployed and accessible to the world. </a:t>
            </a:r>
          </a:p>
          <a:p>
            <a:pPr marL="0" indent="0">
              <a:buNone/>
            </a:pPr>
            <a:endParaRPr lang="en-US" dirty="0">
              <a:latin typeface="Kristen ITC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Kristen ITC" pitchFamily="66" charset="0"/>
              </a:rPr>
              <a:t>Positive feedback from demo.</a:t>
            </a:r>
          </a:p>
          <a:p>
            <a:pPr marL="0" indent="0" algn="ctr">
              <a:buNone/>
            </a:pPr>
            <a:endParaRPr lang="en-US" dirty="0">
              <a:latin typeface="Kristen ITC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Kristen ITC" pitchFamily="66" charset="0"/>
              </a:rPr>
              <a:t>Usability testing Pending..</a:t>
            </a:r>
            <a:endParaRPr lang="en-US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5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Kristen ITC" pitchFamily="66" charset="0"/>
              </a:rPr>
              <a:t>New Technologies</a:t>
            </a:r>
          </a:p>
          <a:p>
            <a:pPr marL="0" indent="0" algn="ctr">
              <a:buNone/>
            </a:pPr>
            <a:endParaRPr lang="en-US" dirty="0">
              <a:latin typeface="Kristen ITC" pitchFamily="66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Kristen ITC" pitchFamily="66" charset="0"/>
              </a:rPr>
              <a:t>Requirement Elicitation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00" dirty="0" smtClean="0">
                <a:latin typeface="Kristen ITC" pitchFamily="66" charset="0"/>
              </a:rPr>
              <a:t>PROTOTYPE, </a:t>
            </a:r>
          </a:p>
          <a:p>
            <a:pPr marL="0" indent="0" algn="ctr">
              <a:buNone/>
            </a:pPr>
            <a:r>
              <a:rPr lang="en-US" dirty="0" smtClean="0">
                <a:latin typeface="Kristen ITC" pitchFamily="66" charset="0"/>
              </a:rPr>
              <a:t>PROTOTYPE, </a:t>
            </a:r>
          </a:p>
          <a:p>
            <a:pPr marL="0" indent="0" algn="ctr">
              <a:buNone/>
            </a:pPr>
            <a:r>
              <a:rPr lang="en-US" sz="4000" dirty="0" smtClean="0">
                <a:latin typeface="Kristen ITC" pitchFamily="66" charset="0"/>
              </a:rPr>
              <a:t>PROTOTYPE !</a:t>
            </a:r>
          </a:p>
          <a:p>
            <a:pPr marL="0" indent="0" algn="ctr">
              <a:buNone/>
            </a:pPr>
            <a:endParaRPr lang="en-US" dirty="0" smtClean="0">
              <a:latin typeface="Kristen ITC" pitchFamily="66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Kristen ITC" pitchFamily="66" charset="0"/>
              </a:rPr>
              <a:t>Design, but not too much.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96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IN THE FUTURE..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ts val="4500"/>
              </a:lnSpc>
              <a:buNone/>
            </a:pPr>
            <a:r>
              <a:rPr lang="en-US" sz="2700" dirty="0" smtClean="0">
                <a:latin typeface="Kristen ITC" pitchFamily="66" charset="0"/>
              </a:rPr>
              <a:t>More game modes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sz="2700" dirty="0" smtClean="0">
                <a:latin typeface="Kristen ITC" pitchFamily="66" charset="0"/>
              </a:rPr>
              <a:t>More robust game progression (finish x to unlock y)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sz="2700" dirty="0" smtClean="0">
                <a:latin typeface="Kristen ITC" pitchFamily="66" charset="0"/>
              </a:rPr>
              <a:t>User profiles to store game progression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sz="2700" dirty="0" smtClean="0">
                <a:latin typeface="Kristen ITC" pitchFamily="66" charset="0"/>
              </a:rPr>
              <a:t>Game scoreboards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sz="2700" dirty="0" smtClean="0">
                <a:latin typeface="Kristen ITC" pitchFamily="66" charset="0"/>
              </a:rPr>
              <a:t>Administrator module to manage exercises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sz="2700" dirty="0" smtClean="0">
                <a:latin typeface="Kristen ITC" pitchFamily="66" charset="0"/>
              </a:rPr>
              <a:t>Cloud deployment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sz="2700" dirty="0" smtClean="0">
                <a:latin typeface="Kristen ITC" pitchFamily="66" charset="0"/>
              </a:rPr>
              <a:t>Multiplayer</a:t>
            </a:r>
            <a:endParaRPr lang="en-US" sz="2700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1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FIN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howcard Gothic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819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Showcard Gothic" pitchFamily="82" charset="0"/>
              </a:rPr>
              <a:t>Thank you &amp;</a:t>
            </a:r>
          </a:p>
          <a:p>
            <a:r>
              <a:rPr 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Showcard Gothic" pitchFamily="82" charset="0"/>
              </a:rPr>
              <a:t>GOOD </a:t>
            </a:r>
            <a:r>
              <a:rPr 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Showcard Gothic" pitchFamily="82" charset="0"/>
              </a:rPr>
              <a:t>LUCK!</a:t>
            </a:r>
            <a:endParaRPr lang="en-US" sz="6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0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ts val="4500"/>
              </a:lnSpc>
              <a:spcAft>
                <a:spcPts val="1800"/>
              </a:spcAft>
              <a:buNone/>
            </a:pPr>
            <a:r>
              <a:rPr lang="en-US" sz="2700" dirty="0" smtClean="0">
                <a:ln w="3175">
                  <a:noFill/>
                </a:ln>
                <a:latin typeface="Kristen ITC" pitchFamily="66" charset="0"/>
              </a:rPr>
              <a:t>In </a:t>
            </a:r>
            <a:r>
              <a:rPr lang="en-US" sz="2700" dirty="0">
                <a:ln w="3175">
                  <a:noFill/>
                </a:ln>
                <a:latin typeface="Kristen ITC" pitchFamily="66" charset="0"/>
              </a:rPr>
              <a:t>almost all areas of </a:t>
            </a:r>
            <a:r>
              <a:rPr lang="en-US" sz="2700" dirty="0" smtClean="0">
                <a:ln w="3175">
                  <a:noFill/>
                </a:ln>
                <a:latin typeface="Kristen ITC" pitchFamily="66" charset="0"/>
              </a:rPr>
              <a:t>learning, </a:t>
            </a:r>
            <a:r>
              <a:rPr lang="en-US" sz="27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Kristen ITC" pitchFamily="66" charset="0"/>
              </a:rPr>
              <a:t>knowledge </a:t>
            </a:r>
            <a:r>
              <a:rPr lang="en-US" sz="27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Kristen ITC" pitchFamily="66" charset="0"/>
              </a:rPr>
              <a:t>is acquired through extensive and repetitive practice</a:t>
            </a:r>
            <a:r>
              <a:rPr lang="en-US" sz="2700" dirty="0">
                <a:ln w="3175">
                  <a:noFill/>
                </a:ln>
                <a:effectLst/>
                <a:latin typeface="Kristen ITC" pitchFamily="66" charset="0"/>
              </a:rPr>
              <a:t> </a:t>
            </a:r>
            <a:r>
              <a:rPr lang="en-US" sz="2700" dirty="0" smtClean="0">
                <a:ln w="3175">
                  <a:noFill/>
                </a:ln>
                <a:latin typeface="Kristen ITC" pitchFamily="66" charset="0"/>
              </a:rPr>
              <a:t>of the </a:t>
            </a:r>
            <a:r>
              <a:rPr lang="en-US" sz="2700" dirty="0">
                <a:ln w="3175">
                  <a:noFill/>
                </a:ln>
                <a:latin typeface="Kristen ITC" pitchFamily="66" charset="0"/>
              </a:rPr>
              <a:t>learned material. </a:t>
            </a:r>
          </a:p>
          <a:p>
            <a:pPr marL="0" indent="0">
              <a:lnSpc>
                <a:spcPts val="4500"/>
              </a:lnSpc>
              <a:spcAft>
                <a:spcPts val="1800"/>
              </a:spcAft>
              <a:buNone/>
            </a:pPr>
            <a:r>
              <a:rPr lang="en-US" sz="2700" dirty="0" smtClean="0">
                <a:ln w="3175">
                  <a:noFill/>
                </a:ln>
                <a:latin typeface="Kristen ITC" pitchFamily="66" charset="0"/>
              </a:rPr>
              <a:t>This is especially true when learning a second language.</a:t>
            </a:r>
          </a:p>
          <a:p>
            <a:pPr marL="0" indent="0">
              <a:lnSpc>
                <a:spcPts val="4500"/>
              </a:lnSpc>
              <a:spcAft>
                <a:spcPts val="1800"/>
              </a:spcAft>
              <a:buNone/>
            </a:pPr>
            <a:r>
              <a:rPr lang="en-US" sz="2700" dirty="0" smtClean="0">
                <a:ln w="3175">
                  <a:noFill/>
                </a:ln>
                <a:latin typeface="Kristen ITC" pitchFamily="66" charset="0"/>
              </a:rPr>
              <a:t>A popular means of providing learners with content is via digital devices, i.e. E-learning.</a:t>
            </a:r>
          </a:p>
        </p:txBody>
      </p:sp>
    </p:spTree>
    <p:extLst>
      <p:ext uri="{BB962C8B-B14F-4D97-AF65-F5344CB8AC3E}">
        <p14:creationId xmlns:p14="http://schemas.microsoft.com/office/powerpoint/2010/main" val="120010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WHAT IS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E-LEARNING?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ts val="4500"/>
              </a:lnSpc>
              <a:spcAft>
                <a:spcPts val="1800"/>
              </a:spcAft>
              <a:buNone/>
            </a:pPr>
            <a:r>
              <a:rPr lang="en-US" dirty="0" smtClean="0">
                <a:latin typeface="Kristen ITC" pitchFamily="66" charset="0"/>
              </a:rPr>
              <a:t>	Study </a:t>
            </a:r>
            <a:r>
              <a:rPr lang="en-US" dirty="0">
                <a:latin typeface="Kristen ITC" pitchFamily="66" charset="0"/>
              </a:rPr>
              <a:t>anytime, at your own pace</a:t>
            </a:r>
            <a:r>
              <a:rPr lang="en-US" dirty="0" smtClean="0">
                <a:latin typeface="Kristen ITC" pitchFamily="66" charset="0"/>
              </a:rPr>
              <a:t>.</a:t>
            </a:r>
            <a:endParaRPr lang="en-US" dirty="0">
              <a:latin typeface="Kristen ITC" pitchFamily="66" charset="0"/>
            </a:endParaRPr>
          </a:p>
          <a:p>
            <a:pPr marL="0" indent="0">
              <a:lnSpc>
                <a:spcPts val="4500"/>
              </a:lnSpc>
              <a:spcAft>
                <a:spcPts val="1800"/>
              </a:spcAft>
              <a:buNone/>
            </a:pPr>
            <a:r>
              <a:rPr lang="en-US" dirty="0" smtClean="0">
                <a:latin typeface="Kristen ITC" pitchFamily="66" charset="0"/>
              </a:rPr>
              <a:t>	Delivered </a:t>
            </a:r>
            <a:r>
              <a:rPr lang="en-US" dirty="0">
                <a:latin typeface="Kristen ITC" pitchFamily="66" charset="0"/>
              </a:rPr>
              <a:t>through digital devices </a:t>
            </a:r>
            <a:r>
              <a:rPr lang="en-US" dirty="0" smtClean="0">
                <a:latin typeface="Kristen ITC" pitchFamily="66" charset="0"/>
              </a:rPr>
              <a:t>	(</a:t>
            </a:r>
            <a:r>
              <a:rPr lang="en-US" dirty="0">
                <a:latin typeface="Kristen ITC" pitchFamily="66" charset="0"/>
              </a:rPr>
              <a:t>computer, mobiles etc.)</a:t>
            </a:r>
          </a:p>
          <a:p>
            <a:pPr marL="0" indent="0">
              <a:lnSpc>
                <a:spcPts val="4500"/>
              </a:lnSpc>
              <a:spcAft>
                <a:spcPts val="1800"/>
              </a:spcAft>
              <a:buNone/>
            </a:pPr>
            <a:r>
              <a:rPr lang="en-US" dirty="0" smtClean="0">
                <a:latin typeface="Kristen ITC" pitchFamily="66" charset="0"/>
              </a:rPr>
              <a:t>	Cost-effective </a:t>
            </a:r>
            <a:r>
              <a:rPr lang="en-US" dirty="0">
                <a:latin typeface="Kristen ITC" pitchFamily="66" charset="0"/>
              </a:rPr>
              <a:t>(</a:t>
            </a:r>
            <a:r>
              <a:rPr lang="en-US" b="1" dirty="0">
                <a:latin typeface="Kristen ITC" pitchFamily="66" charset="0"/>
              </a:rPr>
              <a:t>no humans involved </a:t>
            </a:r>
            <a:r>
              <a:rPr lang="en-US" b="1" dirty="0" smtClean="0">
                <a:latin typeface="Kristen ITC" pitchFamily="66" charset="0"/>
              </a:rPr>
              <a:t>in 	teaching</a:t>
            </a:r>
            <a:r>
              <a:rPr lang="en-US" dirty="0">
                <a:latin typeface="Kristen ITC" pitchFamily="66" charset="0"/>
              </a:rPr>
              <a:t>, provides automatic </a:t>
            </a:r>
            <a:r>
              <a:rPr lang="en-US" dirty="0" smtClean="0">
                <a:latin typeface="Kristen ITC" pitchFamily="66" charset="0"/>
              </a:rPr>
              <a:t>feedback</a:t>
            </a:r>
            <a:r>
              <a:rPr lang="en-US" dirty="0">
                <a:latin typeface="Kristen ITC" pitchFamily="66" charset="0"/>
              </a:rPr>
              <a:t>)</a:t>
            </a:r>
          </a:p>
          <a:p>
            <a:pPr marL="0" indent="0">
              <a:lnSpc>
                <a:spcPts val="4500"/>
              </a:lnSpc>
              <a:spcAft>
                <a:spcPts val="1800"/>
              </a:spcAft>
              <a:buNone/>
            </a:pPr>
            <a:r>
              <a:rPr lang="en-US" dirty="0">
                <a:latin typeface="Kristen ITC" pitchFamily="66" charset="0"/>
              </a:rPr>
              <a:t>	Accessible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31944" y="1752600"/>
            <a:ext cx="444689" cy="4572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31944" y="2590800"/>
            <a:ext cx="444689" cy="4572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849784" y="4038600"/>
            <a:ext cx="444689" cy="4572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849784" y="5486400"/>
            <a:ext cx="444689" cy="4572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55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9" decel="50000" autoRev="1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" fill="hold">
                                          <p:stCondLst>
                                            <p:cond delay="1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5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9" decel="50000" autoRev="1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" fill="hold">
                                          <p:stCondLst>
                                            <p:cond delay="1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5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9" decel="50000" autoRev="1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" fill="hold">
                                          <p:stCondLst>
                                            <p:cond delay="1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5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9" decel="50000" autoRev="1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" fill="hold">
                                          <p:stCondLst>
                                            <p:cond delay="1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PROBLEM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risten ITC" pitchFamily="66" charset="0"/>
              </a:rPr>
              <a:t>Keeping Learners Motivated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5029200" cy="4237624"/>
          </a:xfrm>
        </p:spPr>
        <p:txBody>
          <a:bodyPr>
            <a:normAutofit/>
          </a:bodyPr>
          <a:lstStyle/>
          <a:p>
            <a:pPr marL="0" indent="0">
              <a:lnSpc>
                <a:spcPts val="4500"/>
              </a:lnSpc>
              <a:spcAft>
                <a:spcPts val="1200"/>
              </a:spcAft>
              <a:buNone/>
            </a:pPr>
            <a:r>
              <a:rPr lang="en-US" sz="3000" dirty="0" smtClean="0">
                <a:latin typeface="Kristen ITC" pitchFamily="66" charset="0"/>
              </a:rPr>
              <a:t>Engaging </a:t>
            </a:r>
            <a:r>
              <a:rPr lang="en-US" sz="3000" dirty="0">
                <a:latin typeface="Kristen ITC" pitchFamily="66" charset="0"/>
              </a:rPr>
              <a:t>learners </a:t>
            </a:r>
            <a:r>
              <a:rPr lang="en-US" sz="3000" dirty="0" smtClean="0">
                <a:latin typeface="Kristen ITC" pitchFamily="66" charset="0"/>
              </a:rPr>
              <a:t>to </a:t>
            </a:r>
            <a:r>
              <a:rPr lang="en-US" sz="3000" dirty="0">
                <a:latin typeface="Kristen ITC" pitchFamily="66" charset="0"/>
              </a:rPr>
              <a:t>the end of a </a:t>
            </a:r>
            <a:r>
              <a:rPr lang="en-US" sz="3000" dirty="0" smtClean="0">
                <a:latin typeface="Kristen ITC" pitchFamily="66" charset="0"/>
              </a:rPr>
              <a:t>course </a:t>
            </a:r>
            <a:r>
              <a:rPr lang="en-US" sz="3000" dirty="0">
                <a:latin typeface="Kristen ITC" pitchFamily="66" charset="0"/>
              </a:rPr>
              <a:t>has become one of the most significant problems faced by </a:t>
            </a:r>
            <a:r>
              <a:rPr lang="en-US" sz="3000" dirty="0" smtClean="0">
                <a:latin typeface="Kristen ITC" pitchFamily="66" charset="0"/>
              </a:rPr>
              <a:t>E-learning developers.</a:t>
            </a:r>
            <a:endParaRPr lang="en-US" sz="3000" dirty="0">
              <a:latin typeface="Kristen ITC" pitchFamily="66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C:\Users\guy\Dropbox\GuysStuff\Projects\Prodigy\Documentation\Seminar\Seminar Mtg 2 - Literature Review\5-bo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2889250" cy="37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62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477962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9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Kristen ITC" pitchFamily="66" charset="0"/>
              </a:rPr>
              <a:t>Engage </a:t>
            </a:r>
            <a:r>
              <a:rPr lang="en-US" sz="4900" b="1" dirty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Kristen ITC" pitchFamily="66" charset="0"/>
              </a:rPr>
              <a:t>Learners Through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7237"/>
            <a:ext cx="8610600" cy="4068763"/>
          </a:xfrm>
        </p:spPr>
        <p:txBody>
          <a:bodyPr>
            <a:normAutofit/>
          </a:bodyPr>
          <a:lstStyle/>
          <a:p>
            <a:pPr marL="0" indent="0">
              <a:lnSpc>
                <a:spcPts val="6000"/>
              </a:lnSpc>
              <a:buNone/>
            </a:pPr>
            <a:endParaRPr lang="en-US" sz="3600" b="1" dirty="0" smtClean="0">
              <a:latin typeface="Britannic Bold" pitchFamily="34" charset="0"/>
              <a:cs typeface="Aharoni" pitchFamily="2" charset="-79"/>
            </a:endParaRPr>
          </a:p>
          <a:p>
            <a:pPr marL="0" indent="0" algn="ctr">
              <a:lnSpc>
                <a:spcPts val="6000"/>
              </a:lnSpc>
              <a:buNone/>
            </a:pPr>
            <a:r>
              <a:rPr lang="en-US" sz="3600" dirty="0" smtClean="0">
                <a:latin typeface="Kristen ITC" pitchFamily="66" charset="0"/>
                <a:cs typeface="Aharoni" pitchFamily="2" charset="-79"/>
              </a:rPr>
              <a:t>We </a:t>
            </a:r>
            <a:r>
              <a:rPr lang="en-US" sz="3600" dirty="0">
                <a:latin typeface="Kristen ITC" pitchFamily="66" charset="0"/>
                <a:cs typeface="Aharoni" pitchFamily="2" charset="-79"/>
              </a:rPr>
              <a:t>all enjoy games, and when we enjoy ourselves, we learn better. Games are inherently motivating.</a:t>
            </a:r>
            <a:endParaRPr lang="he-IL" sz="3600" dirty="0">
              <a:latin typeface="Kristen ITC" pitchFamily="66" charset="0"/>
              <a:cs typeface="Aharoni" pitchFamily="2" charset="-79"/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-152400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SOLUTION</a:t>
            </a:r>
            <a:endParaRPr lang="en-US" sz="49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82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7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howcard Gothic" pitchFamily="82" charset="0"/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marL="0" indent="0" algn="ctr">
              <a:lnSpc>
                <a:spcPts val="6000"/>
              </a:lnSpc>
              <a:buNone/>
            </a:pPr>
            <a:r>
              <a:rPr lang="en-US" sz="3500" dirty="0" smtClean="0">
                <a:latin typeface="Kristen ITC" pitchFamily="66" charset="0"/>
                <a:cs typeface="Aharoni" pitchFamily="2" charset="-79"/>
              </a:rPr>
              <a:t>Engage English </a:t>
            </a:r>
            <a:r>
              <a:rPr lang="en-US" sz="3500" dirty="0">
                <a:latin typeface="Kristen ITC" pitchFamily="66" charset="0"/>
                <a:cs typeface="Aharoni" pitchFamily="2" charset="-79"/>
              </a:rPr>
              <a:t>grammar </a:t>
            </a:r>
            <a:r>
              <a:rPr lang="en-US" sz="3500" dirty="0" smtClean="0">
                <a:latin typeface="Kristen ITC" pitchFamily="66" charset="0"/>
                <a:cs typeface="Aharoni" pitchFamily="2" charset="-79"/>
              </a:rPr>
              <a:t>learners using </a:t>
            </a:r>
            <a:r>
              <a:rPr lang="en-US" sz="3500" dirty="0">
                <a:latin typeface="Kristen ITC" pitchFamily="66" charset="0"/>
                <a:cs typeface="Aharoni" pitchFamily="2" charset="-79"/>
              </a:rPr>
              <a:t>design principles from computer games.</a:t>
            </a:r>
            <a:endParaRPr lang="he-IL" sz="3500" dirty="0">
              <a:latin typeface="Kristen ITC" pitchFamily="66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386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23" idx="0"/>
            <a:endCxn id="6" idx="3"/>
          </p:cNvCxnSpPr>
          <p:nvPr/>
        </p:nvCxnSpPr>
        <p:spPr>
          <a:xfrm rot="16200000" flipV="1">
            <a:off x="5351190" y="1839451"/>
            <a:ext cx="1268410" cy="162560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3" idx="1"/>
            <a:endCxn id="7" idx="3"/>
          </p:cNvCxnSpPr>
          <p:nvPr/>
        </p:nvCxnSpPr>
        <p:spPr>
          <a:xfrm rot="16200000" flipV="1">
            <a:off x="4800327" y="1631488"/>
            <a:ext cx="665581" cy="284522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3" idx="2"/>
            <a:endCxn id="8" idx="3"/>
          </p:cNvCxnSpPr>
          <p:nvPr/>
        </p:nvCxnSpPr>
        <p:spPr>
          <a:xfrm rot="10800000">
            <a:off x="4791595" y="3394409"/>
            <a:ext cx="1663700" cy="23494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3" idx="4"/>
            <a:endCxn id="10" idx="3"/>
          </p:cNvCxnSpPr>
          <p:nvPr/>
        </p:nvCxnSpPr>
        <p:spPr>
          <a:xfrm rot="5400000">
            <a:off x="4780611" y="3055743"/>
            <a:ext cx="1101070" cy="293409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23" idx="5"/>
            <a:endCxn id="11" idx="3"/>
          </p:cNvCxnSpPr>
          <p:nvPr/>
        </p:nvCxnSpPr>
        <p:spPr>
          <a:xfrm rot="5400000">
            <a:off x="5131307" y="4016429"/>
            <a:ext cx="2053961" cy="176475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23" idx="3"/>
            <a:endCxn id="9" idx="3"/>
          </p:cNvCxnSpPr>
          <p:nvPr/>
        </p:nvCxnSpPr>
        <p:spPr>
          <a:xfrm rot="5400000">
            <a:off x="5805213" y="3544005"/>
            <a:ext cx="422697" cy="107833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Core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10505" y="1800559"/>
            <a:ext cx="1462089" cy="434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Impact" pitchFamily="34" charset="0"/>
              </a:rPr>
              <a:t>Subject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1745" y="2486359"/>
            <a:ext cx="1528760" cy="4698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Impact" pitchFamily="34" charset="0"/>
              </a:rPr>
              <a:t>Exercise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29495" y="3159458"/>
            <a:ext cx="1562100" cy="469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Impact" pitchFamily="34" charset="0"/>
              </a:rPr>
              <a:t>Question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05779" y="4045283"/>
            <a:ext cx="1471615" cy="4984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Impact" pitchFamily="34" charset="0"/>
              </a:rPr>
              <a:t>Blank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30585" y="4832027"/>
            <a:ext cx="1433511" cy="482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Impact" pitchFamily="34" charset="0"/>
              </a:rPr>
              <a:t>Answer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89996" y="5689247"/>
            <a:ext cx="1585915" cy="473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Impact" pitchFamily="34" charset="0"/>
              </a:rPr>
              <a:t>Feedback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6455295" y="3286457"/>
            <a:ext cx="685800" cy="685800"/>
          </a:xfrm>
          <a:prstGeom prst="smileyFace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1" name="Elbow Connector 30"/>
          <p:cNvCxnSpPr>
            <a:stCxn id="6" idx="1"/>
            <a:endCxn id="7" idx="0"/>
          </p:cNvCxnSpPr>
          <p:nvPr/>
        </p:nvCxnSpPr>
        <p:spPr>
          <a:xfrm rot="10800000" flipV="1">
            <a:off x="2946125" y="2018047"/>
            <a:ext cx="764380" cy="4683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8" idx="1"/>
          </p:cNvCxnSpPr>
          <p:nvPr/>
        </p:nvCxnSpPr>
        <p:spPr>
          <a:xfrm rot="16200000" flipH="1">
            <a:off x="2868735" y="3033648"/>
            <a:ext cx="438150" cy="2833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2"/>
            <a:endCxn id="9" idx="0"/>
          </p:cNvCxnSpPr>
          <p:nvPr/>
        </p:nvCxnSpPr>
        <p:spPr>
          <a:xfrm rot="16200000" flipH="1">
            <a:off x="4168104" y="3471799"/>
            <a:ext cx="415925" cy="7310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1"/>
            <a:endCxn id="10" idx="0"/>
          </p:cNvCxnSpPr>
          <p:nvPr/>
        </p:nvCxnSpPr>
        <p:spPr>
          <a:xfrm rot="10800000" flipV="1">
            <a:off x="3147341" y="4294521"/>
            <a:ext cx="858438" cy="53750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2"/>
            <a:endCxn id="11" idx="1"/>
          </p:cNvCxnSpPr>
          <p:nvPr/>
        </p:nvCxnSpPr>
        <p:spPr>
          <a:xfrm rot="16200000" flipH="1">
            <a:off x="3113089" y="5348878"/>
            <a:ext cx="611158" cy="54265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96648" y="3433662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Showcard Gothic" pitchFamily="82" charset="0"/>
              </a:rPr>
              <a:t>1..*</a:t>
            </a:r>
            <a:endParaRPr lang="en-US" sz="1500" dirty="0">
              <a:latin typeface="Showcard Gothic" pitchFamily="8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6519" y="2188720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Showcard Gothic" pitchFamily="82" charset="0"/>
              </a:rPr>
              <a:t>1..*</a:t>
            </a:r>
            <a:endParaRPr lang="en-US" sz="1500" dirty="0">
              <a:latin typeface="Showcard Gothic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00600" y="3791289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Showcard Gothic" pitchFamily="82" charset="0"/>
              </a:rPr>
              <a:t>1..*</a:t>
            </a:r>
            <a:endParaRPr lang="en-US" sz="1500" dirty="0">
              <a:latin typeface="Showcard Gothic" pitchFamily="8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75466" y="450080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Showcard Gothic" pitchFamily="82" charset="0"/>
              </a:rPr>
              <a:t>1..*</a:t>
            </a:r>
            <a:endParaRPr lang="en-US" sz="1500" dirty="0">
              <a:latin typeface="Showcard Gothic" pitchFamily="8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57478" y="6001435"/>
            <a:ext cx="557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Showcard Gothic" pitchFamily="82" charset="0"/>
              </a:rPr>
              <a:t>0..1</a:t>
            </a:r>
            <a:endParaRPr lang="en-US" sz="1500" dirty="0">
              <a:latin typeface="Showcard Gothic" pitchFamily="82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21784" y="1684454"/>
            <a:ext cx="928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selects</a:t>
            </a:r>
            <a:endParaRPr lang="en-US" sz="1500" dirty="0">
              <a:latin typeface="Kristen ITC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92782" y="2398143"/>
            <a:ext cx="928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selects</a:t>
            </a:r>
            <a:endParaRPr lang="en-US" sz="1500" dirty="0">
              <a:latin typeface="Kristen ITC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38800" y="3286455"/>
            <a:ext cx="87963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solves</a:t>
            </a:r>
            <a:endParaRPr lang="en-US" sz="1500" dirty="0">
              <a:latin typeface="Kristen ITC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41216" y="3948229"/>
            <a:ext cx="5691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fills</a:t>
            </a:r>
            <a:endParaRPr lang="en-US" sz="1500" dirty="0">
              <a:latin typeface="Kristen ITC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92135" y="5554844"/>
            <a:ext cx="1050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receives</a:t>
            </a:r>
            <a:endParaRPr lang="en-US" sz="1500" dirty="0">
              <a:latin typeface="Kristen ITC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92782" y="4737221"/>
            <a:ext cx="10074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chooses</a:t>
            </a:r>
            <a:endParaRPr lang="en-US" sz="1500" dirty="0">
              <a:latin typeface="Kristen ITC" pitchFamily="66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148791" y="3448037"/>
            <a:ext cx="928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Kristen ITC" pitchFamily="66" charset="0"/>
              </a:rPr>
              <a:t>Player</a:t>
            </a:r>
            <a:endParaRPr lang="en-US" sz="1500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3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Elbow Connector 80"/>
          <p:cNvCxnSpPr>
            <a:stCxn id="10" idx="1"/>
          </p:cNvCxnSpPr>
          <p:nvPr/>
        </p:nvCxnSpPr>
        <p:spPr>
          <a:xfrm rot="16200000" flipV="1">
            <a:off x="3537405" y="2735494"/>
            <a:ext cx="702777" cy="919580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0" idx="6"/>
            <a:endCxn id="57" idx="1"/>
          </p:cNvCxnSpPr>
          <p:nvPr/>
        </p:nvCxnSpPr>
        <p:spPr>
          <a:xfrm flipV="1">
            <a:off x="4933950" y="3786188"/>
            <a:ext cx="1009650" cy="29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" idx="4"/>
            <a:endCxn id="47" idx="0"/>
          </p:cNvCxnSpPr>
          <p:nvPr/>
        </p:nvCxnSpPr>
        <p:spPr>
          <a:xfrm>
            <a:off x="4591050" y="4132039"/>
            <a:ext cx="19050" cy="74476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3" idx="3"/>
            <a:endCxn id="10" idx="2"/>
          </p:cNvCxnSpPr>
          <p:nvPr/>
        </p:nvCxnSpPr>
        <p:spPr>
          <a:xfrm>
            <a:off x="3276600" y="3786188"/>
            <a:ext cx="971550" cy="29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7"/>
          </p:cNvCxnSpPr>
          <p:nvPr/>
        </p:nvCxnSpPr>
        <p:spPr>
          <a:xfrm rot="5400000" flipH="1" flipV="1">
            <a:off x="5001907" y="2681178"/>
            <a:ext cx="697104" cy="1033885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Design  principles  in  action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4248150" y="3446239"/>
            <a:ext cx="685800" cy="685800"/>
          </a:xfrm>
          <a:prstGeom prst="smileyFace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33600" y="3533775"/>
            <a:ext cx="1143000" cy="5048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howcard Gothic" pitchFamily="82" charset="0"/>
              </a:rPr>
              <a:t>Score</a:t>
            </a:r>
          </a:p>
        </p:txBody>
      </p:sp>
      <p:sp>
        <p:nvSpPr>
          <p:cNvPr id="34" name="Heart 33"/>
          <p:cNvSpPr/>
          <p:nvPr/>
        </p:nvSpPr>
        <p:spPr>
          <a:xfrm>
            <a:off x="2867025" y="2630232"/>
            <a:ext cx="561975" cy="557213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038600" y="4876800"/>
            <a:ext cx="1143000" cy="5048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howcard Gothic" pitchFamily="82" charset="0"/>
              </a:rPr>
              <a:t>Combo!</a:t>
            </a:r>
          </a:p>
        </p:txBody>
      </p:sp>
      <p:sp>
        <p:nvSpPr>
          <p:cNvPr id="48" name="5-Point Star 47"/>
          <p:cNvSpPr/>
          <p:nvPr/>
        </p:nvSpPr>
        <p:spPr>
          <a:xfrm>
            <a:off x="5791200" y="2564205"/>
            <a:ext cx="647700" cy="559377"/>
          </a:xfrm>
          <a:prstGeom prst="star5">
            <a:avLst/>
          </a:prstGeom>
          <a:gradFill>
            <a:gsLst>
              <a:gs pos="0">
                <a:srgbClr val="FFFF00"/>
              </a:gs>
              <a:gs pos="45000">
                <a:srgbClr val="FFC000"/>
              </a:gs>
              <a:gs pos="100000">
                <a:srgbClr val="FFFF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3600" y="2187714"/>
            <a:ext cx="2476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Kristen ITC" pitchFamily="66" charset="0"/>
              </a:rPr>
              <a:t>Blanks -&gt; Stars </a:t>
            </a:r>
            <a:endParaRPr lang="en-US" dirty="0">
              <a:latin typeface="Kristen ITC" pitchFamily="66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84120" y="4944546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315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Challenge,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howcard Gothic" pitchFamily="82" charset="0"/>
              </a:rPr>
              <a:t> </a:t>
            </a:r>
            <a:r>
              <a:rPr lang="en-US" b="1" dirty="0">
                <a:ln w="315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curiosity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492115"/>
            <a:ext cx="625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latin typeface="Kristen ITC" pitchFamily="66" charset="0"/>
              </a:rPr>
              <a:t>Players are rewarded more points </a:t>
            </a:r>
            <a:r>
              <a:rPr lang="en-US" dirty="0" smtClean="0">
                <a:latin typeface="Kristen ITC" pitchFamily="66" charset="0"/>
              </a:rPr>
              <a:t>on consecutively submitted correct answers. Visual feedback changes.</a:t>
            </a:r>
            <a:endParaRPr lang="en-US" dirty="0">
              <a:latin typeface="Kristen ITC" pitchFamily="66" charset="0"/>
            </a:endParaRP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90600" y="4105870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>
                <a:latin typeface="Kristen ITC" pitchFamily="66" charset="0"/>
              </a:rPr>
              <a:t>Players play to achieve a top score</a:t>
            </a:r>
            <a:endParaRPr lang="en-US" dirty="0">
              <a:latin typeface="Kristen ITC" pitchFamily="66" charset="0"/>
            </a:endParaRPr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21452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Kristen ITC" pitchFamily="66" charset="0"/>
              </a:rPr>
              <a:t>Mistakes -&gt; Lose Health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943600" y="3533775"/>
            <a:ext cx="1143000" cy="5048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howcard Gothic" pitchFamily="82" charset="0"/>
              </a:rPr>
              <a:t>Hints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72845" y="3567309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315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curiosity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9600" y="3611561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315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Challenge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4800" y="2659228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315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Challenge,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howcard Gothic" pitchFamily="82" charset="0"/>
              </a:rPr>
              <a:t> </a:t>
            </a:r>
            <a:r>
              <a:rPr lang="en-US" b="1" dirty="0">
                <a:ln w="315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Fantasy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477000" y="2677467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315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Challenge,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howcard Gothic" pitchFamily="82" charset="0"/>
              </a:rPr>
              <a:t> </a:t>
            </a:r>
            <a:r>
              <a:rPr lang="en-US" b="1" dirty="0">
                <a:ln w="315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</a:rPr>
              <a:t>Fantasy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n w="315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  <a:ea typeface="+mn-ea"/>
                <a:cs typeface="+mn-cs"/>
              </a:rPr>
              <a:t>Challenge,</a:t>
            </a: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howcard Gothic" pitchFamily="82" charset="0"/>
                <a:ea typeface="+mn-ea"/>
                <a:cs typeface="+mn-cs"/>
              </a:rPr>
              <a:t> </a:t>
            </a:r>
            <a:r>
              <a:rPr lang="en-US" sz="3000" b="1" dirty="0">
                <a:ln w="315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  <a:ea typeface="+mn-ea"/>
                <a:cs typeface="+mn-cs"/>
              </a:rPr>
              <a:t>Fantasy, </a:t>
            </a:r>
            <a:r>
              <a:rPr lang="en-US" sz="3000" b="1" dirty="0">
                <a:ln w="315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howcard Gothic" pitchFamily="82" charset="0"/>
                <a:ea typeface="+mn-ea"/>
                <a:cs typeface="+mn-cs"/>
              </a:rPr>
              <a:t>curiosity</a:t>
            </a:r>
          </a:p>
        </p:txBody>
      </p:sp>
    </p:spTree>
    <p:extLst>
      <p:ext uri="{BB962C8B-B14F-4D97-AF65-F5344CB8AC3E}">
        <p14:creationId xmlns:p14="http://schemas.microsoft.com/office/powerpoint/2010/main" val="2992891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PROMO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howcard Gothic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howcard Gothic" pitchFamily="82" charset="0"/>
              </a:rPr>
              <a:t>LIVE DEMO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25963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>
                <a:hlinkClick r:id="rId2"/>
              </a:rPr>
              <a:t>PRODIGY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424</Words>
  <Application>Microsoft Office PowerPoint</Application>
  <PresentationFormat>On-screen Show (4:3)</PresentationFormat>
  <Paragraphs>140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INTRODUCTION</vt:lpstr>
      <vt:lpstr>WHAT IS E-LEARNING?</vt:lpstr>
      <vt:lpstr>PROBLEM Keeping Learners Motivated</vt:lpstr>
      <vt:lpstr>Engage Learners Through Games</vt:lpstr>
      <vt:lpstr>GOAL</vt:lpstr>
      <vt:lpstr>Core</vt:lpstr>
      <vt:lpstr>Design  principles  in  action</vt:lpstr>
      <vt:lpstr>PROMO</vt:lpstr>
      <vt:lpstr>BEHIND the SCENES (example)</vt:lpstr>
      <vt:lpstr>ENGINE DEVELOPMENT</vt:lpstr>
      <vt:lpstr>PowerPoint Presentation</vt:lpstr>
      <vt:lpstr>EXPERIMENTS</vt:lpstr>
      <vt:lpstr>CHALLENGES</vt:lpstr>
      <vt:lpstr>LESSONS LEARNED</vt:lpstr>
      <vt:lpstr>IN THE FUTURE..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287</cp:revision>
  <dcterms:created xsi:type="dcterms:W3CDTF">2012-12-13T08:42:29Z</dcterms:created>
  <dcterms:modified xsi:type="dcterms:W3CDTF">2013-06-22T12:23:16Z</dcterms:modified>
</cp:coreProperties>
</file>